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charts/chartEx1.xml" ContentType="application/vnd.ms-office.chartex+xml"/>
  <Override PartName="/ppt/charts/style1.xml" ContentType="application/vnd.ms-office.chartstyle+xml"/>
  <Override PartName="/ppt/charts/colors1.xml" ContentType="application/vnd.ms-office.chartcolorstyle+xml"/>
  <Override PartName="/ppt/charts/chartEx2.xml" ContentType="application/vnd.ms-office.chartex+xml"/>
  <Override PartName="/ppt/charts/style2.xml" ContentType="application/vnd.ms-office.chartstyle+xml"/>
  <Override PartName="/ppt/charts/colors2.xml" ContentType="application/vnd.ms-office.chartcolorstyl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charts/chartEx3.xml" ContentType="application/vnd.ms-office.chartex+xml"/>
  <Override PartName="/ppt/charts/style3.xml" ContentType="application/vnd.ms-office.chartstyle+xml"/>
  <Override PartName="/ppt/charts/colors3.xml" ContentType="application/vnd.ms-office.chartcolorstyl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90"/>
  </p:notesMasterIdLst>
  <p:handoutMasterIdLst>
    <p:handoutMasterId r:id="rId91"/>
  </p:handoutMasterIdLst>
  <p:sldIdLst>
    <p:sldId id="256" r:id="rId2"/>
    <p:sldId id="761" r:id="rId3"/>
    <p:sldId id="762" r:id="rId4"/>
    <p:sldId id="763" r:id="rId5"/>
    <p:sldId id="764" r:id="rId6"/>
    <p:sldId id="765" r:id="rId7"/>
    <p:sldId id="766" r:id="rId8"/>
    <p:sldId id="767" r:id="rId9"/>
    <p:sldId id="768" r:id="rId10"/>
    <p:sldId id="769" r:id="rId11"/>
    <p:sldId id="770" r:id="rId12"/>
    <p:sldId id="771" r:id="rId13"/>
    <p:sldId id="772" r:id="rId14"/>
    <p:sldId id="773" r:id="rId15"/>
    <p:sldId id="774" r:id="rId16"/>
    <p:sldId id="775" r:id="rId17"/>
    <p:sldId id="776" r:id="rId18"/>
    <p:sldId id="777" r:id="rId19"/>
    <p:sldId id="778" r:id="rId20"/>
    <p:sldId id="779" r:id="rId21"/>
    <p:sldId id="780" r:id="rId22"/>
    <p:sldId id="781" r:id="rId23"/>
    <p:sldId id="782" r:id="rId24"/>
    <p:sldId id="783" r:id="rId25"/>
    <p:sldId id="784" r:id="rId26"/>
    <p:sldId id="785" r:id="rId27"/>
    <p:sldId id="786" r:id="rId28"/>
    <p:sldId id="787" r:id="rId29"/>
    <p:sldId id="788" r:id="rId30"/>
    <p:sldId id="789" r:id="rId31"/>
    <p:sldId id="790" r:id="rId32"/>
    <p:sldId id="791" r:id="rId33"/>
    <p:sldId id="792" r:id="rId34"/>
    <p:sldId id="793" r:id="rId35"/>
    <p:sldId id="794" r:id="rId36"/>
    <p:sldId id="795" r:id="rId37"/>
    <p:sldId id="796" r:id="rId38"/>
    <p:sldId id="797" r:id="rId39"/>
    <p:sldId id="798" r:id="rId40"/>
    <p:sldId id="799" r:id="rId41"/>
    <p:sldId id="800" r:id="rId42"/>
    <p:sldId id="801" r:id="rId43"/>
    <p:sldId id="802" r:id="rId44"/>
    <p:sldId id="803" r:id="rId45"/>
    <p:sldId id="804" r:id="rId46"/>
    <p:sldId id="805" r:id="rId47"/>
    <p:sldId id="806" r:id="rId48"/>
    <p:sldId id="807" r:id="rId49"/>
    <p:sldId id="808" r:id="rId50"/>
    <p:sldId id="760" r:id="rId51"/>
    <p:sldId id="707" r:id="rId52"/>
    <p:sldId id="729" r:id="rId53"/>
    <p:sldId id="753" r:id="rId54"/>
    <p:sldId id="752" r:id="rId55"/>
    <p:sldId id="687" r:id="rId56"/>
    <p:sldId id="697" r:id="rId57"/>
    <p:sldId id="695" r:id="rId58"/>
    <p:sldId id="750" r:id="rId59"/>
    <p:sldId id="688" r:id="rId60"/>
    <p:sldId id="700" r:id="rId61"/>
    <p:sldId id="701" r:id="rId62"/>
    <p:sldId id="689" r:id="rId63"/>
    <p:sldId id="809" r:id="rId64"/>
    <p:sldId id="702" r:id="rId65"/>
    <p:sldId id="703" r:id="rId66"/>
    <p:sldId id="704" r:id="rId67"/>
    <p:sldId id="705" r:id="rId68"/>
    <p:sldId id="744" r:id="rId69"/>
    <p:sldId id="706" r:id="rId70"/>
    <p:sldId id="709" r:id="rId71"/>
    <p:sldId id="710" r:id="rId72"/>
    <p:sldId id="711" r:id="rId73"/>
    <p:sldId id="754" r:id="rId74"/>
    <p:sldId id="755" r:id="rId75"/>
    <p:sldId id="756" r:id="rId76"/>
    <p:sldId id="757" r:id="rId77"/>
    <p:sldId id="758" r:id="rId78"/>
    <p:sldId id="719" r:id="rId79"/>
    <p:sldId id="720" r:id="rId80"/>
    <p:sldId id="721" r:id="rId81"/>
    <p:sldId id="722" r:id="rId82"/>
    <p:sldId id="723" r:id="rId83"/>
    <p:sldId id="724" r:id="rId84"/>
    <p:sldId id="725" r:id="rId85"/>
    <p:sldId id="726" r:id="rId86"/>
    <p:sldId id="738" r:id="rId87"/>
    <p:sldId id="728" r:id="rId88"/>
    <p:sldId id="759" r:id="rId89"/>
  </p:sldIdLst>
  <p:sldSz cx="9144000" cy="6858000" type="screen4x3"/>
  <p:notesSz cx="6797675" cy="992822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23B"/>
    <a:srgbClr val="FF9900"/>
    <a:srgbClr val="009242"/>
    <a:srgbClr val="FFFFCC"/>
    <a:srgbClr val="CCFF99"/>
    <a:srgbClr val="99FF33"/>
    <a:srgbClr val="CCFF66"/>
    <a:srgbClr val="99FF66"/>
    <a:srgbClr val="CCCC00"/>
    <a:srgbClr val="CCFF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FD0F851-EC5A-4D38-B0AD-8093EC10F338}" styleName="浅色样式 1 - 强调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ABFCF23-3B69-468F-B69F-88F6DE6A72F2}" styleName="中度样式 1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D113A9D2-9D6B-4929-AA2D-F23B5EE8CBE7}" styleName="主题样式 2 - 强调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C2FFA5D-87B4-456A-9821-1D502468CF0F}" styleName="主题样式 1 - 强调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56" autoAdjust="0"/>
    <p:restoredTop sz="85935" autoAdjust="0"/>
  </p:normalViewPr>
  <p:slideViewPr>
    <p:cSldViewPr>
      <p:cViewPr varScale="1">
        <p:scale>
          <a:sx n="63" d="100"/>
          <a:sy n="63" d="100"/>
        </p:scale>
        <p:origin x="77" y="29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notesMaster" Target="notesMasters/notesMaster1.xml"/><Relationship Id="rId95" Type="http://schemas.openxmlformats.org/officeDocument/2006/relationships/tableStyles" Target="tableStyle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presProps" Target="pres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package" Target="../embeddings/Microsoft_Excel_Worksheet.xlsx"/></Relationships>
</file>

<file path=ppt/charts/_rels/chartEx2.xml.rels><?xml version="1.0" encoding="UTF-8" standalone="yes"?>
<Relationships xmlns="http://schemas.openxmlformats.org/package/2006/relationships"><Relationship Id="rId3" Type="http://schemas.microsoft.com/office/2011/relationships/chartColorStyle" Target="colors2.xml"/><Relationship Id="rId2" Type="http://schemas.microsoft.com/office/2011/relationships/chartStyle" Target="style2.xml"/><Relationship Id="rId1" Type="http://schemas.openxmlformats.org/officeDocument/2006/relationships/package" Target="../embeddings/Microsoft_Excel_Worksheet1.xlsx"/></Relationships>
</file>

<file path=ppt/charts/_rels/chartEx3.xml.rels><?xml version="1.0" encoding="UTF-8" standalone="yes"?>
<Relationships xmlns="http://schemas.openxmlformats.org/package/2006/relationships"><Relationship Id="rId3" Type="http://schemas.microsoft.com/office/2011/relationships/chartColorStyle" Target="colors3.xml"/><Relationship Id="rId2" Type="http://schemas.microsoft.com/office/2011/relationships/chartStyle" Target="style3.xml"/><Relationship Id="rId1" Type="http://schemas.openxmlformats.org/officeDocument/2006/relationships/package" Target="../embeddings/Microsoft_Excel_Worksheet2.xlsx"/></Relationships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numDim type="val">
        <cx:f>Sheet1!$A$2:$A$21</cx:f>
        <cx:lvl ptCount="20" formatCode="G/通用格式">
          <cx:pt idx="0">11</cx:pt>
          <cx:pt idx="1">27</cx:pt>
          <cx:pt idx="2">3</cx:pt>
          <cx:pt idx="3">12</cx:pt>
          <cx:pt idx="4">22</cx:pt>
          <cx:pt idx="5">7</cx:pt>
          <cx:pt idx="6">31</cx:pt>
          <cx:pt idx="7">19</cx:pt>
          <cx:pt idx="8">39</cx:pt>
          <cx:pt idx="9">16</cx:pt>
          <cx:pt idx="10">32</cx:pt>
          <cx:pt idx="11">20</cx:pt>
          <cx:pt idx="12">26</cx:pt>
          <cx:pt idx="13">38</cx:pt>
          <cx:pt idx="14">5</cx:pt>
          <cx:pt idx="15">8</cx:pt>
          <cx:pt idx="16">31</cx:pt>
          <cx:pt idx="17">19</cx:pt>
          <cx:pt idx="18">35</cx:pt>
          <cx:pt idx="19">1</cx:pt>
        </cx:lvl>
      </cx:numDim>
    </cx:data>
  </cx:chartData>
  <cx:chart>
    <cx:title pos="t" align="ctr" overlay="0">
      <cx:tx>
        <cx:rich>
          <a:bodyPr spcFirstLastPara="1" vertOverflow="ellipsis" wrap="square" lIns="0" tIns="0" rIns="0" bIns="0" anchor="ctr" anchorCtr="1"/>
          <a:lstStyle/>
          <a:p>
            <a:pPr algn="ctr">
              <a:defRPr/>
            </a:pP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学号除余</a:t>
            </a:r>
            <a:r>
              <a:rPr lang="en-US" altLang="zh-CN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(mod 41)</a:t>
            </a: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分布</a:t>
            </a:r>
            <a:endParaRPr lang="zh-CN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cx:rich>
      </cx:tx>
    </cx:title>
    <cx:plotArea>
      <cx:plotAreaRegion>
        <cx:series layoutId="clusteredColumn" uniqueId="{1AA84D04-93D2-4000-81D9-367829754E6B}">
          <cx:tx>
            <cx:txData>
              <cx:f>Sheet1!$A$1</cx:f>
              <cx:v>系列 1</cx:v>
            </cx:txData>
          </cx:tx>
          <cx:spPr>
            <a:solidFill>
              <a:srgbClr val="92D050"/>
            </a:solidFill>
          </cx:spPr>
          <cx:dataId val="0"/>
          <cx:layoutPr>
            <cx:binning intervalClosed="r" underflow="auto" overflow="auto">
              <cx:binSize val="1"/>
            </cx:binning>
          </cx:layoutPr>
        </cx:series>
      </cx:plotAreaRegion>
      <cx:axis id="0">
        <cx:catScaling gapWidth="0"/>
        <cx:tickLabels/>
        <cx:numFmt formatCode="0_);[红色](0)" sourceLinked="0"/>
      </cx:axis>
      <cx:axis id="1">
        <cx:valScaling max="2"/>
        <cx:majorGridlines/>
        <cx:tickLabels/>
        <cx:numFmt formatCode="@" sourceLinked="0"/>
      </cx:axis>
    </cx:plotArea>
  </cx:chart>
</cx:chartSpace>
</file>

<file path=ppt/charts/chartEx2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numDim type="val">
        <cx:f>Sheet1!$A$2:$A$21</cx:f>
        <cx:lvl ptCount="20" formatCode="G/通用格式">
          <cx:pt idx="0">4</cx:pt>
          <cx:pt idx="1">20</cx:pt>
          <cx:pt idx="2">14</cx:pt>
          <cx:pt idx="3">17</cx:pt>
          <cx:pt idx="4">20</cx:pt>
          <cx:pt idx="5">16</cx:pt>
          <cx:pt idx="6">0</cx:pt>
          <cx:pt idx="7">10</cx:pt>
          <cx:pt idx="8">7</cx:pt>
          <cx:pt idx="9">2</cx:pt>
          <cx:pt idx="10">19</cx:pt>
          <cx:pt idx="11">14</cx:pt>
          <cx:pt idx="12">11</cx:pt>
          <cx:pt idx="13">0</cx:pt>
          <cx:pt idx="14">8</cx:pt>
          <cx:pt idx="15">20</cx:pt>
          <cx:pt idx="16">18</cx:pt>
          <cx:pt idx="17">17</cx:pt>
          <cx:pt idx="18">15</cx:pt>
          <cx:pt idx="19">0</cx:pt>
        </cx:lvl>
      </cx:numDim>
    </cx:data>
  </cx:chartData>
  <cx:chart>
    <cx:title pos="t" align="ctr" overlay="0">
      <cx:tx>
        <cx:rich>
          <a:bodyPr spcFirstLastPara="1" vertOverflow="ellipsis" wrap="square" lIns="0" tIns="0" rIns="0" bIns="0" anchor="ctr" anchorCtr="1"/>
          <a:lstStyle/>
          <a:p>
            <a:pPr algn="ctr">
              <a:defRPr/>
            </a:pP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学号除余（</a:t>
            </a:r>
            <a:r>
              <a:rPr lang="en-US" altLang="zh-CN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mod 23</a:t>
            </a: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）分布</a:t>
            </a:r>
            <a:endParaRPr lang="zh-CN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cx:rich>
      </cx:tx>
    </cx:title>
    <cx:plotArea>
      <cx:plotAreaRegion>
        <cx:series layoutId="clusteredColumn" uniqueId="{1AA84D04-93D2-4000-81D9-367829754E6B}">
          <cx:tx>
            <cx:txData>
              <cx:f>Sheet1!$A$1</cx:f>
              <cx:v>系列 1</cx:v>
            </cx:txData>
          </cx:tx>
          <cx:spPr>
            <a:solidFill>
              <a:srgbClr val="FF9900"/>
            </a:solidFill>
          </cx:spPr>
          <cx:dataId val="0"/>
          <cx:layoutPr>
            <cx:binning intervalClosed="r">
              <cx:binSize val="1"/>
            </cx:binning>
          </cx:layoutPr>
        </cx:series>
      </cx:plotAreaRegion>
      <cx:axis id="0">
        <cx:catScaling gapWidth="0"/>
        <cx:tickLabels/>
        <cx:numFmt formatCode="0_);[红色](0)" sourceLinked="0"/>
      </cx:axis>
      <cx:axis id="1">
        <cx:valScaling max="3"/>
        <cx:majorGridlines/>
        <cx:tickLabels/>
        <cx:numFmt formatCode="@" sourceLinked="0"/>
      </cx:axis>
    </cx:plotArea>
  </cx:chart>
  <cx:clrMapOvr bg1="lt1" tx1="dk1" bg2="lt2" tx2="dk2" accent1="accent1" accent2="accent2" accent3="accent3" accent4="accent4" accent5="accent5" accent6="accent6" hlink="hlink" folHlink="folHlink"/>
</cx:chartSpace>
</file>

<file path=ppt/charts/chartEx3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numDim type="val">
        <cx:f>Sheet1!$A$2:$A$21</cx:f>
        <cx:lvl ptCount="20" formatCode="G/通用格式">
          <cx:pt idx="0">4</cx:pt>
          <cx:pt idx="1">20</cx:pt>
          <cx:pt idx="2">14</cx:pt>
          <cx:pt idx="3">17</cx:pt>
          <cx:pt idx="4">20</cx:pt>
          <cx:pt idx="5">16</cx:pt>
          <cx:pt idx="6">0</cx:pt>
          <cx:pt idx="7">10</cx:pt>
          <cx:pt idx="8">7</cx:pt>
          <cx:pt idx="9">2</cx:pt>
          <cx:pt idx="10">19</cx:pt>
          <cx:pt idx="11">14</cx:pt>
          <cx:pt idx="12">11</cx:pt>
          <cx:pt idx="13">0</cx:pt>
          <cx:pt idx="14">8</cx:pt>
          <cx:pt idx="15">20</cx:pt>
          <cx:pt idx="16">18</cx:pt>
          <cx:pt idx="17">17</cx:pt>
          <cx:pt idx="18">15</cx:pt>
          <cx:pt idx="19">0</cx:pt>
        </cx:lvl>
      </cx:numDim>
    </cx:data>
  </cx:chartData>
  <cx:chart>
    <cx:title pos="t" align="ctr" overlay="0">
      <cx:tx>
        <cx:rich>
          <a:bodyPr spcFirstLastPara="1" vertOverflow="ellipsis" wrap="square" lIns="0" tIns="0" rIns="0" bIns="0" anchor="ctr" anchorCtr="1"/>
          <a:lstStyle/>
          <a:p>
            <a:pPr algn="ctr">
              <a:defRPr/>
            </a:pP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学号除余（</a:t>
            </a:r>
            <a:r>
              <a:rPr lang="en-US" altLang="zh-CN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mod 23</a:t>
            </a: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）分布</a:t>
            </a:r>
            <a:endParaRPr lang="zh-CN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cx:rich>
      </cx:tx>
    </cx:title>
    <cx:plotArea>
      <cx:plotAreaRegion>
        <cx:series layoutId="clusteredColumn" uniqueId="{1AA84D04-93D2-4000-81D9-367829754E6B}">
          <cx:tx>
            <cx:txData>
              <cx:f>Sheet1!$A$1</cx:f>
              <cx:v>系列 1</cx:v>
            </cx:txData>
          </cx:tx>
          <cx:spPr>
            <a:solidFill>
              <a:srgbClr val="FF9900"/>
            </a:solidFill>
          </cx:spPr>
          <cx:dataId val="0"/>
          <cx:layoutPr>
            <cx:binning intervalClosed="r">
              <cx:binSize val="1"/>
            </cx:binning>
          </cx:layoutPr>
        </cx:series>
      </cx:plotAreaRegion>
      <cx:axis id="0">
        <cx:catScaling gapWidth="0"/>
        <cx:tickLabels/>
        <cx:numFmt formatCode="0_);[红色](0)" sourceLinked="0"/>
      </cx:axis>
      <cx:axis id="1">
        <cx:valScaling max="3"/>
        <cx:majorGridlines/>
        <cx:tickLabels/>
        <cx:numFmt formatCode="@" sourceLinked="0"/>
      </cx:axis>
    </cx:plotArea>
  </cx:chart>
  <cx:clrMapOvr bg1="lt1" tx1="dk1" bg2="lt2" tx2="dk2" accent1="accent1" accent2="accent2" accent3="accent3" accent4="accent4" accent5="accent5" accent6="accent6" hlink="hlink" folHlink="folHlink"/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6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dataLabel>
  <cs:dataLabelCallout>
    <cs:lnRef idx="0"/>
    <cs:fillRef idx="0"/>
    <cs:effectRef idx="0"/>
    <cs:fontRef idx="minor">
      <a:schemeClr val="tx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/>
      </a:solidFill>
    </cs:spPr>
  </cs:downBar>
  <cs:dropLine>
    <cs:lnRef idx="0"/>
    <cs:fillRef idx="0"/>
    <cs:effectRef idx="0"/>
    <cs:fontRef idx="minor">
      <a:schemeClr val="tx1"/>
    </cs:fontRef>
  </cs:dropLine>
  <cs:errorBar>
    <cs:lnRef idx="0"/>
    <cs:fillRef idx="0"/>
    <cs:effectRef idx="0"/>
    <cs:fontRef idx="minor">
      <a:schemeClr val="tx1"/>
    </cs:fontRef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tx1">
            <a:lumMod val="15000"/>
            <a:lumOff val="85000"/>
            <a:lumOff val="10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</cs:hiLoLine>
  <cs:leaderLine>
    <cs:lnRef idx="0"/>
    <cs:fillRef idx="0"/>
    <cs:effectRef idx="0"/>
    <cs:fontRef idx="minor">
      <a:schemeClr val="tx1"/>
    </cs:fontRef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36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dataLabel>
  <cs:dataLabelCallout>
    <cs:lnRef idx="0"/>
    <cs:fillRef idx="0"/>
    <cs:effectRef idx="0"/>
    <cs:fontRef idx="minor">
      <a:schemeClr val="tx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/>
      </a:solidFill>
    </cs:spPr>
  </cs:downBar>
  <cs:dropLine>
    <cs:lnRef idx="0"/>
    <cs:fillRef idx="0"/>
    <cs:effectRef idx="0"/>
    <cs:fontRef idx="minor">
      <a:schemeClr val="tx1"/>
    </cs:fontRef>
  </cs:dropLine>
  <cs:errorBar>
    <cs:lnRef idx="0"/>
    <cs:fillRef idx="0"/>
    <cs:effectRef idx="0"/>
    <cs:fontRef idx="minor">
      <a:schemeClr val="tx1"/>
    </cs:fontRef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tx1">
            <a:lumMod val="15000"/>
            <a:lumOff val="85000"/>
            <a:lumOff val="10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</cs:hiLoLine>
  <cs:leaderLine>
    <cs:lnRef idx="0"/>
    <cs:fillRef idx="0"/>
    <cs:effectRef idx="0"/>
    <cs:fontRef idx="minor">
      <a:schemeClr val="tx1"/>
    </cs:fontRef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36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dataLabel>
  <cs:dataLabelCallout>
    <cs:lnRef idx="0"/>
    <cs:fillRef idx="0"/>
    <cs:effectRef idx="0"/>
    <cs:fontRef idx="minor">
      <a:schemeClr val="tx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/>
  </cs:dataTable>
  <cs:downBar>
    <cs:lnRef idx="0"/>
    <cs:fillRef idx="0"/>
    <cs:effectRef idx="0"/>
    <cs:fontRef idx="minor">
      <a:schemeClr val="dk1"/>
    </cs:fontRef>
    <cs:spPr>
      <a:solidFill>
        <a:schemeClr val="dk1"/>
      </a:solidFill>
    </cs:spPr>
  </cs:downBar>
  <cs:dropLine>
    <cs:lnRef idx="0"/>
    <cs:fillRef idx="0"/>
    <cs:effectRef idx="0"/>
    <cs:fontRef idx="minor">
      <a:schemeClr val="tx1"/>
    </cs:fontRef>
  </cs:dropLine>
  <cs:errorBar>
    <cs:lnRef idx="0"/>
    <cs:fillRef idx="0"/>
    <cs:effectRef idx="0"/>
    <cs:fontRef idx="minor">
      <a:schemeClr val="tx1"/>
    </cs:fontRef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tx1">
            <a:lumMod val="15000"/>
            <a:lumOff val="85000"/>
            <a:lumOff val="10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</cs:hiLoLine>
  <cs:leaderLine>
    <cs:lnRef idx="0"/>
    <cs:fillRef idx="0"/>
    <cs:effectRef idx="0"/>
    <cs:fontRef idx="minor">
      <a:schemeClr val="tx1"/>
    </cs:fontRef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45862" cy="495872"/>
          </a:xfrm>
          <a:prstGeom prst="rect">
            <a:avLst/>
          </a:prstGeom>
        </p:spPr>
        <p:txBody>
          <a:bodyPr vert="horz" lIns="88230" tIns="44115" rIns="88230" bIns="44115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294" y="1"/>
            <a:ext cx="2945862" cy="495872"/>
          </a:xfrm>
          <a:prstGeom prst="rect">
            <a:avLst/>
          </a:prstGeom>
        </p:spPr>
        <p:txBody>
          <a:bodyPr vert="horz" lIns="88230" tIns="44115" rIns="88230" bIns="44115" rtlCol="0"/>
          <a:lstStyle>
            <a:lvl1pPr algn="r">
              <a:defRPr sz="1200"/>
            </a:lvl1pPr>
          </a:lstStyle>
          <a:p>
            <a:fld id="{4523BF5F-1E37-4708-B5F9-FC9328F09BE4}" type="datetimeFigureOut">
              <a:rPr lang="en-US" smtClean="0"/>
              <a:pPr/>
              <a:t>1/5/2021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30813"/>
            <a:ext cx="2945862" cy="495872"/>
          </a:xfrm>
          <a:prstGeom prst="rect">
            <a:avLst/>
          </a:prstGeom>
        </p:spPr>
        <p:txBody>
          <a:bodyPr vert="horz" lIns="88230" tIns="44115" rIns="88230" bIns="44115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294" y="9430813"/>
            <a:ext cx="2945862" cy="495872"/>
          </a:xfrm>
          <a:prstGeom prst="rect">
            <a:avLst/>
          </a:prstGeom>
        </p:spPr>
        <p:txBody>
          <a:bodyPr vert="horz" lIns="88230" tIns="44115" rIns="88230" bIns="44115" rtlCol="0" anchor="b"/>
          <a:lstStyle>
            <a:lvl1pPr algn="r">
              <a:defRPr sz="1200"/>
            </a:lvl1pPr>
          </a:lstStyle>
          <a:p>
            <a:fld id="{ADF84BE1-498E-4881-B9B2-116C26D1972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1380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412"/>
          </a:xfrm>
          <a:prstGeom prst="rect">
            <a:avLst/>
          </a:prstGeom>
        </p:spPr>
        <p:txBody>
          <a:bodyPr vert="horz" lIns="95571" tIns="47786" rIns="95571" bIns="47786" rtlCol="0"/>
          <a:lstStyle>
            <a:lvl1pPr algn="l">
              <a:defRPr sz="13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412"/>
          </a:xfrm>
          <a:prstGeom prst="rect">
            <a:avLst/>
          </a:prstGeom>
        </p:spPr>
        <p:txBody>
          <a:bodyPr vert="horz" lIns="95571" tIns="47786" rIns="95571" bIns="47786" rtlCol="0"/>
          <a:lstStyle>
            <a:lvl1pPr algn="r">
              <a:defRPr sz="1300"/>
            </a:lvl1pPr>
          </a:lstStyle>
          <a:p>
            <a:fld id="{92112A11-B874-47A7-8515-B50CC98B5C7E}" type="datetimeFigureOut">
              <a:rPr lang="zh-CN" altLang="en-US" smtClean="0"/>
              <a:pPr/>
              <a:t>2021/1/5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919163" y="746125"/>
            <a:ext cx="4959350" cy="3721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571" tIns="47786" rIns="95571" bIns="47786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</p:spPr>
        <p:txBody>
          <a:bodyPr vert="horz" lIns="95571" tIns="47786" rIns="95571" bIns="47786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6412"/>
          </a:xfrm>
          <a:prstGeom prst="rect">
            <a:avLst/>
          </a:prstGeom>
        </p:spPr>
        <p:txBody>
          <a:bodyPr vert="horz" lIns="95571" tIns="47786" rIns="95571" bIns="47786" rtlCol="0" anchor="b"/>
          <a:lstStyle>
            <a:lvl1pPr algn="l">
              <a:defRPr sz="13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6412"/>
          </a:xfrm>
          <a:prstGeom prst="rect">
            <a:avLst/>
          </a:prstGeom>
        </p:spPr>
        <p:txBody>
          <a:bodyPr vert="horz" lIns="95571" tIns="47786" rIns="95571" bIns="47786" rtlCol="0" anchor="b"/>
          <a:lstStyle>
            <a:lvl1pPr algn="r">
              <a:defRPr sz="1300"/>
            </a:lvl1pPr>
          </a:lstStyle>
          <a:p>
            <a:fld id="{B267870B-A8BC-4B7C-94AB-E17DF4DCC17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65247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7870B-A8BC-4B7C-94AB-E17DF4DCC17D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16644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31C1AC4-AB1F-4C0D-B8F0-A387DC546C99}" type="slidenum">
              <a:rPr lang="en-US" altLang="zh-CN" smtClean="0"/>
              <a:pPr>
                <a:defRPr/>
              </a:pPr>
              <a:t>10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455493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31C1AC4-AB1F-4C0D-B8F0-A387DC546C99}" type="slidenum">
              <a:rPr lang="en-US" altLang="zh-CN" smtClean="0"/>
              <a:pPr>
                <a:defRPr/>
              </a:pPr>
              <a:t>11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24604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31C1AC4-AB1F-4C0D-B8F0-A387DC546C99}" type="slidenum">
              <a:rPr lang="en-US" altLang="zh-CN" smtClean="0"/>
              <a:pPr>
                <a:defRPr/>
              </a:pPr>
              <a:t>12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943418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31C1AC4-AB1F-4C0D-B8F0-A387DC546C99}" type="slidenum">
              <a:rPr lang="en-US" altLang="zh-CN" smtClean="0"/>
              <a:pPr>
                <a:defRPr/>
              </a:pPr>
              <a:t>13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35233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31C1AC4-AB1F-4C0D-B8F0-A387DC546C99}" type="slidenum">
              <a:rPr lang="en-US" altLang="zh-CN" smtClean="0"/>
              <a:pPr>
                <a:defRPr/>
              </a:pPr>
              <a:t>14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148728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31C1AC4-AB1F-4C0D-B8F0-A387DC546C99}" type="slidenum">
              <a:rPr lang="en-US" altLang="zh-CN" smtClean="0"/>
              <a:pPr>
                <a:defRPr/>
              </a:pPr>
              <a:t>15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212058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31C1AC4-AB1F-4C0D-B8F0-A387DC546C99}" type="slidenum">
              <a:rPr lang="en-US" altLang="zh-CN" smtClean="0"/>
              <a:pPr>
                <a:defRPr/>
              </a:pPr>
              <a:t>16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598955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31C1AC4-AB1F-4C0D-B8F0-A387DC546C99}" type="slidenum">
              <a:rPr lang="en-US" altLang="zh-CN" smtClean="0"/>
              <a:pPr>
                <a:defRPr/>
              </a:pPr>
              <a:t>17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55482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31C1AC4-AB1F-4C0D-B8F0-A387DC546C99}" type="slidenum">
              <a:rPr lang="en-US" altLang="zh-CN" smtClean="0"/>
              <a:pPr>
                <a:defRPr/>
              </a:pPr>
              <a:t>18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1120614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31C1AC4-AB1F-4C0D-B8F0-A387DC546C99}" type="slidenum">
              <a:rPr lang="en-US" altLang="zh-CN" smtClean="0"/>
              <a:pPr>
                <a:defRPr/>
              </a:pPr>
              <a:t>19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2871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31C1AC4-AB1F-4C0D-B8F0-A387DC546C99}" type="slidenum">
              <a:rPr lang="en-US" altLang="zh-CN" smtClean="0"/>
              <a:pPr>
                <a:defRPr/>
              </a:pPr>
              <a:t>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1095281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31C1AC4-AB1F-4C0D-B8F0-A387DC546C99}" type="slidenum">
              <a:rPr lang="en-US" altLang="zh-CN" smtClean="0"/>
              <a:pPr>
                <a:defRPr/>
              </a:pPr>
              <a:t>20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638122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31C1AC4-AB1F-4C0D-B8F0-A387DC546C99}" type="slidenum">
              <a:rPr lang="en-US" altLang="zh-CN" smtClean="0"/>
              <a:pPr>
                <a:defRPr/>
              </a:pPr>
              <a:t>21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531432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31C1AC4-AB1F-4C0D-B8F0-A387DC546C99}" type="slidenum">
              <a:rPr lang="en-US" altLang="zh-CN" smtClean="0"/>
              <a:pPr>
                <a:defRPr/>
              </a:pPr>
              <a:t>22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3999092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31C1AC4-AB1F-4C0D-B8F0-A387DC546C99}" type="slidenum">
              <a:rPr lang="en-US" altLang="zh-CN" smtClean="0"/>
              <a:pPr>
                <a:defRPr/>
              </a:pPr>
              <a:t>23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2808565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31C1AC4-AB1F-4C0D-B8F0-A387DC546C99}" type="slidenum">
              <a:rPr lang="en-US" altLang="zh-CN" smtClean="0"/>
              <a:pPr>
                <a:defRPr/>
              </a:pPr>
              <a:t>24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5591835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31C1AC4-AB1F-4C0D-B8F0-A387DC546C99}" type="slidenum">
              <a:rPr lang="en-US" altLang="zh-CN" smtClean="0"/>
              <a:pPr>
                <a:defRPr/>
              </a:pPr>
              <a:t>25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327664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31C1AC4-AB1F-4C0D-B8F0-A387DC546C99}" type="slidenum">
              <a:rPr lang="en-US" altLang="zh-CN" smtClean="0"/>
              <a:pPr>
                <a:defRPr/>
              </a:pPr>
              <a:t>26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8162221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31C1AC4-AB1F-4C0D-B8F0-A387DC546C99}" type="slidenum">
              <a:rPr lang="en-US" altLang="zh-CN" smtClean="0"/>
              <a:pPr>
                <a:defRPr/>
              </a:pPr>
              <a:t>27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985105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31C1AC4-AB1F-4C0D-B8F0-A387DC546C99}" type="slidenum">
              <a:rPr lang="en-US" altLang="zh-CN" smtClean="0"/>
              <a:pPr>
                <a:defRPr/>
              </a:pPr>
              <a:t>28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350270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31C1AC4-AB1F-4C0D-B8F0-A387DC546C99}" type="slidenum">
              <a:rPr lang="en-US" altLang="zh-CN" smtClean="0"/>
              <a:pPr>
                <a:defRPr/>
              </a:pPr>
              <a:t>29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005002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31C1AC4-AB1F-4C0D-B8F0-A387DC546C99}" type="slidenum">
              <a:rPr lang="en-US" altLang="zh-CN" smtClean="0"/>
              <a:pPr>
                <a:defRPr/>
              </a:pPr>
              <a:t>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351284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31C1AC4-AB1F-4C0D-B8F0-A387DC546C99}" type="slidenum">
              <a:rPr lang="en-US" altLang="zh-CN" smtClean="0"/>
              <a:pPr>
                <a:defRPr/>
              </a:pPr>
              <a:t>30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2699922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31C1AC4-AB1F-4C0D-B8F0-A387DC546C99}" type="slidenum">
              <a:rPr lang="en-US" altLang="zh-CN" smtClean="0"/>
              <a:pPr>
                <a:defRPr/>
              </a:pPr>
              <a:t>31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2359635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31C1AC4-AB1F-4C0D-B8F0-A387DC546C99}" type="slidenum">
              <a:rPr lang="en-US" altLang="zh-CN" smtClean="0"/>
              <a:pPr>
                <a:defRPr/>
              </a:pPr>
              <a:t>32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2415040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31C1AC4-AB1F-4C0D-B8F0-A387DC546C99}" type="slidenum">
              <a:rPr lang="en-US" altLang="zh-CN" smtClean="0"/>
              <a:pPr>
                <a:defRPr/>
              </a:pPr>
              <a:t>33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1159154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31C1AC4-AB1F-4C0D-B8F0-A387DC546C99}" type="slidenum">
              <a:rPr lang="en-US" altLang="zh-CN" smtClean="0"/>
              <a:pPr>
                <a:defRPr/>
              </a:pPr>
              <a:t>34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925240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31C1AC4-AB1F-4C0D-B8F0-A387DC546C99}" type="slidenum">
              <a:rPr lang="en-US" altLang="zh-CN" smtClean="0"/>
              <a:pPr>
                <a:defRPr/>
              </a:pPr>
              <a:t>35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1006649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31C1AC4-AB1F-4C0D-B8F0-A387DC546C99}" type="slidenum">
              <a:rPr lang="en-US" altLang="zh-CN" smtClean="0"/>
              <a:pPr>
                <a:defRPr/>
              </a:pPr>
              <a:t>36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1260328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31C1AC4-AB1F-4C0D-B8F0-A387DC546C99}" type="slidenum">
              <a:rPr lang="en-US" altLang="zh-CN" smtClean="0"/>
              <a:pPr>
                <a:defRPr/>
              </a:pPr>
              <a:t>37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5623601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31C1AC4-AB1F-4C0D-B8F0-A387DC546C99}" type="slidenum">
              <a:rPr lang="en-US" altLang="zh-CN" smtClean="0"/>
              <a:pPr>
                <a:defRPr/>
              </a:pPr>
              <a:t>38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7698931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31C1AC4-AB1F-4C0D-B8F0-A387DC546C99}" type="slidenum">
              <a:rPr lang="en-US" altLang="zh-CN" smtClean="0"/>
              <a:pPr>
                <a:defRPr/>
              </a:pPr>
              <a:t>39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646841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31C1AC4-AB1F-4C0D-B8F0-A387DC546C99}" type="slidenum">
              <a:rPr lang="en-US" altLang="zh-CN" smtClean="0"/>
              <a:pPr>
                <a:defRPr/>
              </a:pPr>
              <a:t>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9033038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这里“直到叶子节点”和下面的判断条件有时候不能兼容，比如</a:t>
            </a:r>
            <a:r>
              <a:rPr lang="en-US" altLang="zh-CN" dirty="0"/>
              <a:t>C</a:t>
            </a:r>
            <a:r>
              <a:rPr lang="zh-CN" altLang="en-US" dirty="0"/>
              <a:t>只有右子树而</a:t>
            </a:r>
            <a:r>
              <a:rPr lang="en-US" altLang="zh-CN" dirty="0"/>
              <a:t>P</a:t>
            </a:r>
            <a:r>
              <a:rPr lang="zh-CN" altLang="en-US" dirty="0"/>
              <a:t>在</a:t>
            </a:r>
            <a:r>
              <a:rPr lang="en-US" altLang="zh-CN" dirty="0"/>
              <a:t>C</a:t>
            </a:r>
            <a:r>
              <a:rPr lang="zh-CN" altLang="en-US" dirty="0"/>
              <a:t>的左边。这时候应该递归进入</a:t>
            </a:r>
            <a:r>
              <a:rPr lang="en-US" altLang="zh-CN" dirty="0"/>
              <a:t>C</a:t>
            </a:r>
            <a:r>
              <a:rPr lang="zh-CN" altLang="en-US"/>
              <a:t>的右子树查询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31C1AC4-AB1F-4C0D-B8F0-A387DC546C99}" type="slidenum">
              <a:rPr lang="en-US" altLang="zh-CN" smtClean="0"/>
              <a:pPr>
                <a:defRPr/>
              </a:pPr>
              <a:t>40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9900660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31C1AC4-AB1F-4C0D-B8F0-A387DC546C99}" type="slidenum">
              <a:rPr lang="en-US" altLang="zh-CN" smtClean="0"/>
              <a:pPr>
                <a:defRPr/>
              </a:pPr>
              <a:t>41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1491631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31C1AC4-AB1F-4C0D-B8F0-A387DC546C99}" type="slidenum">
              <a:rPr lang="en-US" altLang="zh-CN" smtClean="0"/>
              <a:pPr>
                <a:defRPr/>
              </a:pPr>
              <a:t>42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8606724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31C1AC4-AB1F-4C0D-B8F0-A387DC546C99}" type="slidenum">
              <a:rPr lang="en-US" altLang="zh-CN" smtClean="0"/>
              <a:pPr>
                <a:defRPr/>
              </a:pPr>
              <a:t>43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1939530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31C1AC4-AB1F-4C0D-B8F0-A387DC546C99}" type="slidenum">
              <a:rPr lang="en-US" altLang="zh-CN" smtClean="0"/>
              <a:pPr>
                <a:defRPr/>
              </a:pPr>
              <a:t>44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3642551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31C1AC4-AB1F-4C0D-B8F0-A387DC546C99}" type="slidenum">
              <a:rPr lang="en-US" altLang="zh-CN" smtClean="0"/>
              <a:pPr>
                <a:defRPr/>
              </a:pPr>
              <a:t>45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1280042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31C1AC4-AB1F-4C0D-B8F0-A387DC546C99}" type="slidenum">
              <a:rPr lang="en-US" altLang="zh-CN" smtClean="0"/>
              <a:pPr>
                <a:defRPr/>
              </a:pPr>
              <a:t>46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7243660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31C1AC4-AB1F-4C0D-B8F0-A387DC546C99}" type="slidenum">
              <a:rPr lang="en-US" altLang="zh-CN" smtClean="0"/>
              <a:pPr>
                <a:defRPr/>
              </a:pPr>
              <a:t>47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5277457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31C1AC4-AB1F-4C0D-B8F0-A387DC546C99}" type="slidenum">
              <a:rPr lang="en-US" altLang="zh-CN" smtClean="0"/>
              <a:pPr>
                <a:defRPr/>
              </a:pPr>
              <a:t>48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60235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31C1AC4-AB1F-4C0D-B8F0-A387DC546C99}" type="slidenum">
              <a:rPr lang="en-US" altLang="zh-CN" smtClean="0"/>
              <a:pPr>
                <a:defRPr/>
              </a:pPr>
              <a:t>49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471292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31C1AC4-AB1F-4C0D-B8F0-A387DC546C99}" type="slidenum">
              <a:rPr lang="en-US" altLang="zh-CN" smtClean="0"/>
              <a:pPr>
                <a:defRPr/>
              </a:pPr>
              <a:t>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0791133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7870B-A8BC-4B7C-94AB-E17DF4DCC17D}" type="slidenum">
              <a:rPr lang="zh-CN" altLang="en-US" smtClean="0"/>
              <a:pPr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321745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31C1AC4-AB1F-4C0D-B8F0-A387DC546C99}" type="slidenum">
              <a:rPr lang="en-US" altLang="zh-CN" smtClean="0"/>
              <a:pPr>
                <a:defRPr/>
              </a:pPr>
              <a:t>51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48334599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31C1AC4-AB1F-4C0D-B8F0-A387DC546C99}" type="slidenum">
              <a:rPr lang="en-US" altLang="zh-CN" smtClean="0"/>
              <a:pPr>
                <a:defRPr/>
              </a:pPr>
              <a:t>53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7003162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31C1AC4-AB1F-4C0D-B8F0-A387DC546C99}" type="slidenum">
              <a:rPr lang="en-US" altLang="zh-CN" smtClean="0"/>
              <a:pPr>
                <a:defRPr/>
              </a:pPr>
              <a:t>54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9370601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31C1AC4-AB1F-4C0D-B8F0-A387DC546C99}" type="slidenum">
              <a:rPr lang="en-US" altLang="zh-CN" smtClean="0"/>
              <a:pPr>
                <a:defRPr/>
              </a:pPr>
              <a:t>55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95845453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31C1AC4-AB1F-4C0D-B8F0-A387DC546C99}" type="slidenum">
              <a:rPr lang="en-US" altLang="zh-CN" smtClean="0"/>
              <a:pPr>
                <a:defRPr/>
              </a:pPr>
              <a:t>56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0492086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31C1AC4-AB1F-4C0D-B8F0-A387DC546C99}" type="slidenum">
              <a:rPr lang="en-US" altLang="zh-CN" smtClean="0"/>
              <a:pPr>
                <a:defRPr/>
              </a:pPr>
              <a:t>57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62614575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31C1AC4-AB1F-4C0D-B8F0-A387DC546C99}" type="slidenum">
              <a:rPr lang="en-US" altLang="zh-CN" smtClean="0"/>
              <a:pPr>
                <a:defRPr/>
              </a:pPr>
              <a:t>58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93697837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31C1AC4-AB1F-4C0D-B8F0-A387DC546C99}" type="slidenum">
              <a:rPr lang="en-US" altLang="zh-CN" smtClean="0"/>
              <a:pPr>
                <a:defRPr/>
              </a:pPr>
              <a:t>59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87539901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31C1AC4-AB1F-4C0D-B8F0-A387DC546C99}" type="slidenum">
              <a:rPr lang="en-US" altLang="zh-CN" smtClean="0"/>
              <a:pPr>
                <a:defRPr/>
              </a:pPr>
              <a:t>60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8562070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31C1AC4-AB1F-4C0D-B8F0-A387DC546C99}" type="slidenum">
              <a:rPr lang="en-US" altLang="zh-CN" smtClean="0"/>
              <a:pPr>
                <a:defRPr/>
              </a:pPr>
              <a:t>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5590525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质数（</a:t>
            </a:r>
            <a:r>
              <a:rPr lang="en-US" altLang="zh-CN" dirty="0"/>
              <a:t>prime number</a:t>
            </a:r>
            <a:r>
              <a:rPr lang="zh-CN" altLang="en-US" dirty="0"/>
              <a:t>）又称素数，有无限个。</a:t>
            </a:r>
          </a:p>
          <a:p>
            <a:r>
              <a:rPr lang="zh-CN" altLang="en-US" dirty="0"/>
              <a:t>质数定义为在大于</a:t>
            </a:r>
            <a:r>
              <a:rPr lang="en-US" altLang="zh-CN" dirty="0"/>
              <a:t>1</a:t>
            </a:r>
            <a:r>
              <a:rPr lang="zh-CN" altLang="en-US" dirty="0"/>
              <a:t>的自然数中，除了</a:t>
            </a:r>
            <a:r>
              <a:rPr lang="en-US" altLang="zh-CN" dirty="0"/>
              <a:t>1</a:t>
            </a:r>
            <a:r>
              <a:rPr lang="zh-CN" altLang="en-US" dirty="0"/>
              <a:t>和它本身以外不再有其他因数。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31C1AC4-AB1F-4C0D-B8F0-A387DC546C99}" type="slidenum">
              <a:rPr lang="en-US" altLang="zh-CN" smtClean="0"/>
              <a:pPr>
                <a:defRPr/>
              </a:pPr>
              <a:t>61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73265010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31C1AC4-AB1F-4C0D-B8F0-A387DC546C99}" type="slidenum">
              <a:rPr lang="en-US" altLang="zh-CN" smtClean="0"/>
              <a:pPr>
                <a:defRPr/>
              </a:pPr>
              <a:t>62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7478868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生日问题是指，如果在一个房间要多少人，则两个人的生日相同的概率要大于</a:t>
            </a:r>
            <a:r>
              <a:rPr lang="en-US" altLang="zh-CN" dirty="0"/>
              <a:t>50%? </a:t>
            </a:r>
            <a:r>
              <a:rPr lang="zh-CN" altLang="en-US" dirty="0"/>
              <a:t>答案是</a:t>
            </a:r>
            <a:r>
              <a:rPr lang="en-US" altLang="zh-CN" dirty="0"/>
              <a:t>23</a:t>
            </a:r>
            <a:r>
              <a:rPr lang="zh-CN" altLang="en-US" dirty="0"/>
              <a:t>人。 这就意味着在一个典型的标准小学班级（</a:t>
            </a:r>
            <a:r>
              <a:rPr lang="en-US" altLang="zh-CN" dirty="0"/>
              <a:t>30</a:t>
            </a:r>
            <a:r>
              <a:rPr lang="zh-CN" altLang="en-US" dirty="0"/>
              <a:t>人）中，存在两人生日相同的可能性更高。对于</a:t>
            </a:r>
            <a:r>
              <a:rPr lang="en-US" altLang="zh-CN" dirty="0"/>
              <a:t>60</a:t>
            </a:r>
            <a:r>
              <a:rPr lang="zh-CN" altLang="en-US" dirty="0"/>
              <a:t>或者更多的人，这种概率要大于</a:t>
            </a:r>
            <a:r>
              <a:rPr lang="en-US" altLang="zh-CN" dirty="0"/>
              <a:t>99%</a:t>
            </a:r>
            <a:r>
              <a:rPr lang="zh-CN" altLang="en-US" dirty="0"/>
              <a:t>。从引起逻辑矛盾的角度来说生日悖论并不是一种悖论，从这个数学事实与一般直觉相抵触的意义上，它才称得上是一个悖论。大多数人会认为，</a:t>
            </a:r>
            <a:r>
              <a:rPr lang="en-US" altLang="zh-CN" dirty="0"/>
              <a:t>23</a:t>
            </a:r>
            <a:r>
              <a:rPr lang="zh-CN" altLang="en-US" dirty="0"/>
              <a:t>人中有</a:t>
            </a:r>
            <a:r>
              <a:rPr lang="en-US" altLang="zh-CN" dirty="0"/>
              <a:t>2</a:t>
            </a:r>
            <a:r>
              <a:rPr lang="zh-CN" altLang="en-US" dirty="0"/>
              <a:t>人生日相同的概率应该远远小于</a:t>
            </a:r>
            <a:r>
              <a:rPr lang="en-US" altLang="zh-CN" dirty="0"/>
              <a:t>50%</a:t>
            </a:r>
            <a:r>
              <a:rPr lang="zh-CN" altLang="en-US" dirty="0"/>
              <a:t>。计算与此相关的概率被称为生日问题，在这个问题之后的数学理论已被用于设计著名的密码攻击方法：生日攻击。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31C1AC4-AB1F-4C0D-B8F0-A387DC546C99}" type="slidenum">
              <a:rPr lang="en-US" altLang="zh-CN" smtClean="0"/>
              <a:pPr>
                <a:defRPr/>
              </a:pPr>
              <a:t>64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61544149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31C1AC4-AB1F-4C0D-B8F0-A387DC546C99}" type="slidenum">
              <a:rPr lang="en-US" altLang="zh-CN" smtClean="0"/>
              <a:pPr>
                <a:defRPr/>
              </a:pPr>
              <a:t>65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9209363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31C1AC4-AB1F-4C0D-B8F0-A387DC546C99}" type="slidenum">
              <a:rPr lang="en-US" altLang="zh-CN" smtClean="0"/>
              <a:pPr>
                <a:defRPr/>
              </a:pPr>
              <a:t>66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15048964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31C1AC4-AB1F-4C0D-B8F0-A387DC546C99}" type="slidenum">
              <a:rPr lang="en-US" altLang="zh-CN" smtClean="0"/>
              <a:pPr>
                <a:defRPr/>
              </a:pPr>
              <a:t>67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9594547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31C1AC4-AB1F-4C0D-B8F0-A387DC546C99}" type="slidenum">
              <a:rPr lang="en-US" altLang="zh-CN" smtClean="0"/>
              <a:pPr>
                <a:defRPr/>
              </a:pPr>
              <a:t>68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765550034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31C1AC4-AB1F-4C0D-B8F0-A387DC546C99}" type="slidenum">
              <a:rPr lang="en-US" altLang="zh-CN" smtClean="0"/>
              <a:pPr>
                <a:defRPr/>
              </a:pPr>
              <a:t>69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50495234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31C1AC4-AB1F-4C0D-B8F0-A387DC546C99}" type="slidenum">
              <a:rPr lang="en-US" altLang="zh-CN" smtClean="0"/>
              <a:pPr>
                <a:defRPr/>
              </a:pPr>
              <a:t>70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639697043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31C1AC4-AB1F-4C0D-B8F0-A387DC546C99}" type="slidenum">
              <a:rPr lang="en-US" altLang="zh-CN" smtClean="0"/>
              <a:pPr>
                <a:defRPr/>
              </a:pPr>
              <a:t>71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0072034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31C1AC4-AB1F-4C0D-B8F0-A387DC546C99}" type="slidenum">
              <a:rPr lang="en-US" altLang="zh-CN" smtClean="0"/>
              <a:pPr>
                <a:defRPr/>
              </a:pPr>
              <a:t>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1785612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31C1AC4-AB1F-4C0D-B8F0-A387DC546C99}" type="slidenum">
              <a:rPr lang="en-US" altLang="zh-CN" smtClean="0"/>
              <a:pPr>
                <a:defRPr/>
              </a:pPr>
              <a:t>72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183786398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31C1AC4-AB1F-4C0D-B8F0-A387DC546C99}" type="slidenum">
              <a:rPr lang="en-US" altLang="zh-CN" smtClean="0"/>
              <a:pPr>
                <a:defRPr/>
              </a:pPr>
              <a:t>73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88859407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31C1AC4-AB1F-4C0D-B8F0-A387DC546C99}" type="slidenum">
              <a:rPr lang="en-US" altLang="zh-CN" smtClean="0"/>
              <a:pPr>
                <a:defRPr/>
              </a:pPr>
              <a:t>74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02590933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31C1AC4-AB1F-4C0D-B8F0-A387DC546C99}" type="slidenum">
              <a:rPr lang="en-US" altLang="zh-CN" smtClean="0"/>
              <a:pPr>
                <a:defRPr/>
              </a:pPr>
              <a:t>75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08559758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31C1AC4-AB1F-4C0D-B8F0-A387DC546C99}" type="slidenum">
              <a:rPr lang="en-US" altLang="zh-CN" smtClean="0"/>
              <a:pPr>
                <a:defRPr/>
              </a:pPr>
              <a:t>76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25229433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31C1AC4-AB1F-4C0D-B8F0-A387DC546C99}" type="slidenum">
              <a:rPr lang="en-US" altLang="zh-CN" smtClean="0"/>
              <a:pPr>
                <a:defRPr/>
              </a:pPr>
              <a:t>77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01263309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31C1AC4-AB1F-4C0D-B8F0-A387DC546C99}" type="slidenum">
              <a:rPr lang="en-US" altLang="zh-CN" smtClean="0"/>
              <a:pPr>
                <a:defRPr/>
              </a:pPr>
              <a:t>78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2592678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31C1AC4-AB1F-4C0D-B8F0-A387DC546C99}" type="slidenum">
              <a:rPr lang="en-US" altLang="zh-CN" smtClean="0"/>
              <a:pPr>
                <a:defRPr/>
              </a:pPr>
              <a:t>79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00191974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31C1AC4-AB1F-4C0D-B8F0-A387DC546C99}" type="slidenum">
              <a:rPr lang="en-US" altLang="zh-CN" smtClean="0"/>
              <a:pPr>
                <a:defRPr/>
              </a:pPr>
              <a:t>80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64317254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31C1AC4-AB1F-4C0D-B8F0-A387DC546C99}" type="slidenum">
              <a:rPr lang="en-US" altLang="zh-CN" smtClean="0"/>
              <a:pPr>
                <a:defRPr/>
              </a:pPr>
              <a:t>81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750555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31C1AC4-AB1F-4C0D-B8F0-A387DC546C99}" type="slidenum">
              <a:rPr lang="en-US" altLang="zh-CN" smtClean="0"/>
              <a:pPr>
                <a:defRPr/>
              </a:pPr>
              <a:t>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06403439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31C1AC4-AB1F-4C0D-B8F0-A387DC546C99}" type="slidenum">
              <a:rPr lang="en-US" altLang="zh-CN" smtClean="0"/>
              <a:pPr>
                <a:defRPr/>
              </a:pPr>
              <a:t>82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55135868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31C1AC4-AB1F-4C0D-B8F0-A387DC546C99}" type="slidenum">
              <a:rPr lang="en-US" altLang="zh-CN" smtClean="0"/>
              <a:pPr>
                <a:defRPr/>
              </a:pPr>
              <a:t>83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17502579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31C1AC4-AB1F-4C0D-B8F0-A387DC546C99}" type="slidenum">
              <a:rPr lang="en-US" altLang="zh-CN" smtClean="0"/>
              <a:pPr>
                <a:defRPr/>
              </a:pPr>
              <a:t>84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3857904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31C1AC4-AB1F-4C0D-B8F0-A387DC546C99}" type="slidenum">
              <a:rPr lang="en-US" altLang="zh-CN" smtClean="0"/>
              <a:pPr>
                <a:defRPr/>
              </a:pPr>
              <a:t>85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72689518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31C1AC4-AB1F-4C0D-B8F0-A387DC546C99}" type="slidenum">
              <a:rPr lang="en-US" altLang="zh-CN" smtClean="0"/>
              <a:pPr>
                <a:defRPr/>
              </a:pPr>
              <a:t>86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06866248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31C1AC4-AB1F-4C0D-B8F0-A387DC546C99}" type="slidenum">
              <a:rPr lang="en-US" altLang="zh-CN" smtClean="0"/>
              <a:pPr>
                <a:defRPr/>
              </a:pPr>
              <a:t>87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421139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31C1AC4-AB1F-4C0D-B8F0-A387DC546C99}" type="slidenum">
              <a:rPr lang="en-US" altLang="zh-CN" smtClean="0"/>
              <a:pPr>
                <a:defRPr/>
              </a:pPr>
              <a:t>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529747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8382000" y="115888"/>
            <a:ext cx="7620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altLang="zh-CN" sz="1800" dirty="0">
                <a:solidFill>
                  <a:srgbClr val="7030A0"/>
                </a:solidFill>
                <a:latin typeface="Tahoma" pitchFamily="34" charset="0"/>
                <a:ea typeface="宋体" pitchFamily="2" charset="-122"/>
              </a:rPr>
              <a:t>-</a:t>
            </a:r>
            <a:fld id="{2CC637B9-159B-42F5-B10C-40EC1698F571}" type="slidenum">
              <a:rPr lang="en-US" altLang="zh-CN" sz="1800">
                <a:solidFill>
                  <a:srgbClr val="7030A0"/>
                </a:solidFill>
                <a:latin typeface="Tahoma" pitchFamily="34" charset="0"/>
                <a:ea typeface="宋体" pitchFamily="2" charset="-122"/>
              </a:rPr>
              <a:pPr>
                <a:spcBef>
                  <a:spcPct val="50000"/>
                </a:spcBef>
                <a:defRPr/>
              </a:pPr>
              <a:t>‹#›</a:t>
            </a:fld>
            <a:r>
              <a:rPr lang="en-US" altLang="zh-CN" sz="1800" dirty="0">
                <a:solidFill>
                  <a:srgbClr val="7030A0"/>
                </a:solidFill>
                <a:latin typeface="Tahoma" pitchFamily="34" charset="0"/>
                <a:ea typeface="宋体" pitchFamily="2" charset="-122"/>
              </a:rPr>
              <a:t>-</a:t>
            </a:r>
          </a:p>
        </p:txBody>
      </p:sp>
      <p:pic>
        <p:nvPicPr>
          <p:cNvPr id="7" name="Picture 11" descr="02_02"/>
          <p:cNvPicPr>
            <a:picLocks noChangeAspect="1" noChangeArrowheads="1"/>
          </p:cNvPicPr>
          <p:nvPr/>
        </p:nvPicPr>
        <p:blipFill>
          <a:blip r:embed="rId2" cstate="print"/>
          <a:srcRect l="7144"/>
          <a:stretch>
            <a:fillRect/>
          </a:stretch>
        </p:blipFill>
        <p:spPr bwMode="auto">
          <a:xfrm>
            <a:off x="0" y="1"/>
            <a:ext cx="3419872" cy="11062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图片 10" descr="屏幕快照 2015-05-26 上午10.28.17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30286"/>
            <a:ext cx="9144000" cy="274778"/>
          </a:xfrm>
          <a:prstGeom prst="rect">
            <a:avLst/>
          </a:prstGeom>
        </p:spPr>
      </p:pic>
      <p:sp>
        <p:nvSpPr>
          <p:cNvPr id="12" name="Rectangle 6"/>
          <p:cNvSpPr txBox="1">
            <a:spLocks noChangeArrowheads="1"/>
          </p:cNvSpPr>
          <p:nvPr userDrawn="1"/>
        </p:nvSpPr>
        <p:spPr bwMode="auto">
          <a:xfrm>
            <a:off x="323527" y="1844336"/>
            <a:ext cx="8353425" cy="147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800" b="0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+mj-ea"/>
                <a:cs typeface="Times New Roman" pitchFamily="18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黑体" pitchFamily="49" charset="-122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黑体" pitchFamily="49" charset="-122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黑体" pitchFamily="49" charset="-122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黑体" pitchFamily="49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  <a:ea typeface="黑体" pitchFamily="49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  <a:ea typeface="黑体" pitchFamily="49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  <a:ea typeface="黑体" pitchFamily="49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  <a:ea typeface="黑体" pitchFamily="49" charset="-122"/>
              </a:defRPr>
            </a:lvl9pPr>
          </a:lstStyle>
          <a:p>
            <a:endParaRPr lang="zh-CN" altLang="en-US" kern="0" dirty="0"/>
          </a:p>
        </p:txBody>
      </p:sp>
      <p:sp>
        <p:nvSpPr>
          <p:cNvPr id="13" name="Rectangle 7"/>
          <p:cNvSpPr txBox="1">
            <a:spLocks noChangeArrowheads="1"/>
          </p:cNvSpPr>
          <p:nvPr userDrawn="1"/>
        </p:nvSpPr>
        <p:spPr bwMode="auto">
          <a:xfrm>
            <a:off x="1299840" y="3933056"/>
            <a:ext cx="64008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SzPct val="90000"/>
              <a:buFont typeface="Wingdings" pitchFamily="2" charset="2"/>
              <a:buNone/>
              <a:defRPr sz="3200" baseline="0" smtClean="0"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SzPct val="8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Courier New" pitchFamily="49" charset="0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SzPct val="65000"/>
              <a:buFont typeface="Wingdings" pitchFamily="2" charset="2"/>
              <a:buChar char="p"/>
              <a:defRPr sz="2400">
                <a:solidFill>
                  <a:schemeClr val="tx1"/>
                </a:solidFill>
                <a:latin typeface="Courier New" pitchFamily="49" charset="0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Courier New" pitchFamily="49" charset="0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Courier New" pitchFamily="49" charset="0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endParaRPr lang="zh-CN" altLang="en-US" kern="0" dirty="0"/>
          </a:p>
        </p:txBody>
      </p:sp>
    </p:spTree>
  </p:cSld>
  <p:clrMapOvr>
    <a:masterClrMapping/>
  </p:clrMapOvr>
  <p:transition>
    <p:zoom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latin typeface="黑体" pitchFamily="49" charset="-122"/>
                <a:ea typeface="黑体" pitchFamily="49" charset="-122"/>
              </a:defRPr>
            </a:lvl1pPr>
            <a:lvl2pPr>
              <a:defRPr>
                <a:latin typeface="黑体" pitchFamily="49" charset="-122"/>
                <a:ea typeface="黑体" pitchFamily="49" charset="-122"/>
              </a:defRPr>
            </a:lvl2pPr>
            <a:lvl3pPr>
              <a:defRPr>
                <a:latin typeface="黑体" pitchFamily="49" charset="-122"/>
                <a:ea typeface="黑体" pitchFamily="49" charset="-122"/>
              </a:defRPr>
            </a:lvl3pPr>
            <a:lvl4pPr>
              <a:defRPr>
                <a:latin typeface="黑体" pitchFamily="49" charset="-122"/>
                <a:ea typeface="黑体" pitchFamily="49" charset="-122"/>
              </a:defRPr>
            </a:lvl4pPr>
            <a:lvl5pPr>
              <a:defRPr>
                <a:latin typeface="黑体" pitchFamily="49" charset="-122"/>
                <a:ea typeface="黑体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746BA2-C982-429C-BD07-93D1DCED6268}" type="datetimeFigureOut">
              <a:rPr lang="zh-CN" altLang="en-US" smtClean="0"/>
              <a:pPr/>
              <a:t>2021/1/5</a:t>
            </a:fld>
            <a:endParaRPr lang="zh-CN" altLang="en-US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E253BD6-34BD-4A26-BB5C-970B27E6CA8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>
    <p:zoom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53200" y="228600"/>
            <a:ext cx="1981200" cy="57912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28600"/>
            <a:ext cx="5791200" cy="5791200"/>
          </a:xfrm>
        </p:spPr>
        <p:txBody>
          <a:bodyPr vert="eaVert"/>
          <a:lstStyle>
            <a:lvl1pPr>
              <a:defRPr>
                <a:latin typeface="黑体" pitchFamily="49" charset="-122"/>
                <a:ea typeface="黑体" pitchFamily="49" charset="-122"/>
              </a:defRPr>
            </a:lvl1pPr>
            <a:lvl2pPr>
              <a:defRPr>
                <a:latin typeface="黑体" pitchFamily="49" charset="-122"/>
                <a:ea typeface="黑体" pitchFamily="49" charset="-122"/>
              </a:defRPr>
            </a:lvl2pPr>
            <a:lvl3pPr>
              <a:defRPr>
                <a:latin typeface="黑体" pitchFamily="49" charset="-122"/>
                <a:ea typeface="黑体" pitchFamily="49" charset="-122"/>
              </a:defRPr>
            </a:lvl3pPr>
            <a:lvl4pPr>
              <a:defRPr>
                <a:latin typeface="黑体" pitchFamily="49" charset="-122"/>
                <a:ea typeface="黑体" pitchFamily="49" charset="-122"/>
              </a:defRPr>
            </a:lvl4pPr>
            <a:lvl5pPr>
              <a:defRPr>
                <a:latin typeface="黑体" pitchFamily="49" charset="-122"/>
                <a:ea typeface="黑体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746BA2-C982-429C-BD07-93D1DCED6268}" type="datetimeFigureOut">
              <a:rPr lang="zh-CN" altLang="en-US" smtClean="0"/>
              <a:pPr/>
              <a:t>2021/1/5</a:t>
            </a:fld>
            <a:endParaRPr lang="zh-CN" altLang="en-US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E253BD6-34BD-4A26-BB5C-970B27E6CA8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>
    <p:zoom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1188" y="428604"/>
            <a:ext cx="7599362" cy="714396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09600" y="1600200"/>
            <a:ext cx="3886200" cy="4419600"/>
          </a:xfrm>
        </p:spPr>
        <p:txBody>
          <a:bodyPr/>
          <a:lstStyle>
            <a:lvl1pPr>
              <a:buFont typeface="Wingdings" pitchFamily="2" charset="2"/>
              <a:buChar char="n"/>
              <a:defRPr>
                <a:latin typeface="黑体" pitchFamily="49" charset="-122"/>
                <a:ea typeface="黑体" pitchFamily="49" charset="-122"/>
              </a:defRPr>
            </a:lvl1pPr>
            <a:lvl2pPr>
              <a:buClr>
                <a:srgbClr val="C00000"/>
              </a:buClr>
              <a:buSzPct val="80000"/>
              <a:buFont typeface="Wingdings" pitchFamily="2" charset="2"/>
              <a:buChar char="n"/>
              <a:defRPr>
                <a:latin typeface="黑体" pitchFamily="49" charset="-122"/>
                <a:ea typeface="黑体" pitchFamily="49" charset="-122"/>
              </a:defRPr>
            </a:lvl2pPr>
            <a:lvl3pPr>
              <a:defRPr>
                <a:latin typeface="黑体" pitchFamily="49" charset="-122"/>
                <a:ea typeface="黑体" pitchFamily="49" charset="-122"/>
              </a:defRPr>
            </a:lvl3pPr>
            <a:lvl4pPr>
              <a:defRPr>
                <a:latin typeface="黑体" pitchFamily="49" charset="-122"/>
                <a:ea typeface="黑体" pitchFamily="49" charset="-122"/>
              </a:defRPr>
            </a:lvl4pPr>
            <a:lvl5pPr>
              <a:defRPr>
                <a:latin typeface="黑体" pitchFamily="49" charset="-122"/>
                <a:ea typeface="黑体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3886200" cy="4419600"/>
          </a:xfrm>
        </p:spPr>
        <p:txBody>
          <a:bodyPr/>
          <a:lstStyle>
            <a:lvl1pPr>
              <a:defRPr>
                <a:latin typeface="黑体" pitchFamily="49" charset="-122"/>
                <a:ea typeface="黑体" pitchFamily="49" charset="-122"/>
              </a:defRPr>
            </a:lvl1pPr>
            <a:lvl2pPr>
              <a:defRPr>
                <a:latin typeface="黑体" pitchFamily="49" charset="-122"/>
                <a:ea typeface="黑体" pitchFamily="49" charset="-122"/>
              </a:defRPr>
            </a:lvl2pPr>
            <a:lvl3pPr>
              <a:defRPr>
                <a:latin typeface="黑体" pitchFamily="49" charset="-122"/>
                <a:ea typeface="黑体" pitchFamily="49" charset="-122"/>
              </a:defRPr>
            </a:lvl3pPr>
            <a:lvl4pPr>
              <a:defRPr>
                <a:latin typeface="黑体" pitchFamily="49" charset="-122"/>
                <a:ea typeface="黑体" pitchFamily="49" charset="-122"/>
              </a:defRPr>
            </a:lvl4pPr>
            <a:lvl5pPr>
              <a:defRPr>
                <a:latin typeface="黑体" pitchFamily="49" charset="-122"/>
                <a:ea typeface="黑体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746BA2-C982-429C-BD07-93D1DCED6268}" type="datetimeFigureOut">
              <a:rPr lang="zh-CN" altLang="en-US" smtClean="0"/>
              <a:pPr/>
              <a:t>2021/1/5</a:t>
            </a:fld>
            <a:endParaRPr lang="zh-CN" altLang="en-US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E253BD6-34BD-4A26-BB5C-970B27E6CA8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>
    <p:zoom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1188" y="228600"/>
            <a:ext cx="7599362" cy="9144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09600" y="1600200"/>
            <a:ext cx="3886200" cy="4419600"/>
          </a:xfrm>
        </p:spPr>
        <p:txBody>
          <a:bodyPr/>
          <a:lstStyle>
            <a:lvl1pPr>
              <a:defRPr>
                <a:latin typeface="黑体" pitchFamily="49" charset="-122"/>
                <a:ea typeface="黑体" pitchFamily="49" charset="-122"/>
              </a:defRPr>
            </a:lvl1pPr>
            <a:lvl2pPr>
              <a:defRPr>
                <a:latin typeface="黑体" pitchFamily="49" charset="-122"/>
                <a:ea typeface="黑体" pitchFamily="49" charset="-122"/>
              </a:defRPr>
            </a:lvl2pPr>
            <a:lvl3pPr>
              <a:defRPr>
                <a:latin typeface="黑体" pitchFamily="49" charset="-122"/>
                <a:ea typeface="黑体" pitchFamily="49" charset="-122"/>
              </a:defRPr>
            </a:lvl3pPr>
            <a:lvl4pPr>
              <a:defRPr>
                <a:latin typeface="黑体" pitchFamily="49" charset="-122"/>
                <a:ea typeface="黑体" pitchFamily="49" charset="-122"/>
              </a:defRPr>
            </a:lvl4pPr>
            <a:lvl5pPr>
              <a:defRPr>
                <a:latin typeface="黑体" pitchFamily="49" charset="-122"/>
                <a:ea typeface="黑体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3886200" cy="2133600"/>
          </a:xfrm>
        </p:spPr>
        <p:txBody>
          <a:bodyPr/>
          <a:lstStyle>
            <a:lvl1pPr>
              <a:defRPr>
                <a:latin typeface="黑体" pitchFamily="49" charset="-122"/>
                <a:ea typeface="黑体" pitchFamily="49" charset="-122"/>
              </a:defRPr>
            </a:lvl1pPr>
            <a:lvl2pPr>
              <a:defRPr>
                <a:latin typeface="黑体" pitchFamily="49" charset="-122"/>
                <a:ea typeface="黑体" pitchFamily="49" charset="-122"/>
              </a:defRPr>
            </a:lvl2pPr>
            <a:lvl3pPr>
              <a:defRPr>
                <a:latin typeface="黑体" pitchFamily="49" charset="-122"/>
                <a:ea typeface="黑体" pitchFamily="49" charset="-122"/>
              </a:defRPr>
            </a:lvl3pPr>
            <a:lvl4pPr>
              <a:defRPr>
                <a:latin typeface="黑体" pitchFamily="49" charset="-122"/>
                <a:ea typeface="黑体" pitchFamily="49" charset="-122"/>
              </a:defRPr>
            </a:lvl4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48200" y="3886200"/>
            <a:ext cx="3886200" cy="2133600"/>
          </a:xfrm>
        </p:spPr>
        <p:txBody>
          <a:bodyPr/>
          <a:lstStyle>
            <a:lvl1pPr>
              <a:defRPr>
                <a:latin typeface="黑体" pitchFamily="49" charset="-122"/>
                <a:ea typeface="黑体" pitchFamily="49" charset="-122"/>
              </a:defRPr>
            </a:lvl1pPr>
            <a:lvl2pPr>
              <a:defRPr>
                <a:latin typeface="黑体" pitchFamily="49" charset="-122"/>
                <a:ea typeface="黑体" pitchFamily="49" charset="-122"/>
              </a:defRPr>
            </a:lvl2pPr>
            <a:lvl3pPr>
              <a:defRPr>
                <a:latin typeface="黑体" pitchFamily="49" charset="-122"/>
                <a:ea typeface="黑体" pitchFamily="49" charset="-122"/>
              </a:defRPr>
            </a:lvl3pPr>
            <a:lvl4pPr>
              <a:defRPr>
                <a:latin typeface="黑体" pitchFamily="49" charset="-122"/>
                <a:ea typeface="黑体" pitchFamily="49" charset="-122"/>
              </a:defRPr>
            </a:lvl4pPr>
            <a:lvl5pPr>
              <a:defRPr>
                <a:latin typeface="黑体" pitchFamily="49" charset="-122"/>
                <a:ea typeface="黑体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6" name="Rectangle 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746BA2-C982-429C-BD07-93D1DCED6268}" type="datetimeFigureOut">
              <a:rPr lang="zh-CN" altLang="en-US" smtClean="0"/>
              <a:pPr/>
              <a:t>2021/1/5</a:t>
            </a:fld>
            <a:endParaRPr lang="zh-CN" altLang="en-US"/>
          </a:p>
        </p:txBody>
      </p:sp>
      <p:sp>
        <p:nvSpPr>
          <p:cNvPr id="7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8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E253BD6-34BD-4A26-BB5C-970B27E6CA86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</p:cSld>
  <p:clrMapOvr>
    <a:masterClrMapping/>
  </p:clrMapOvr>
  <p:transition>
    <p:zoom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61070" y="66328"/>
            <a:ext cx="7599362" cy="9144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黑体" pitchFamily="49" charset="-122"/>
                <a:ea typeface="黑体" pitchFamily="49" charset="-122"/>
              </a:defRPr>
            </a:lvl1pPr>
            <a:lvl2pPr>
              <a:defRPr>
                <a:latin typeface="黑体" pitchFamily="49" charset="-122"/>
                <a:ea typeface="黑体" pitchFamily="49" charset="-122"/>
              </a:defRPr>
            </a:lvl2pPr>
            <a:lvl3pPr>
              <a:defRPr>
                <a:latin typeface="黑体" pitchFamily="49" charset="-122"/>
                <a:ea typeface="黑体" pitchFamily="49" charset="-122"/>
              </a:defRPr>
            </a:lvl3pPr>
            <a:lvl4pPr>
              <a:defRPr>
                <a:latin typeface="黑体" pitchFamily="49" charset="-122"/>
                <a:ea typeface="黑体" pitchFamily="49" charset="-122"/>
              </a:defRPr>
            </a:lvl4pPr>
            <a:lvl5pPr>
              <a:defRPr>
                <a:latin typeface="黑体" pitchFamily="49" charset="-122"/>
                <a:ea typeface="黑体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746BA2-C982-429C-BD07-93D1DCED6268}" type="datetimeFigureOut">
              <a:rPr lang="zh-CN" altLang="en-US" smtClean="0"/>
              <a:pPr/>
              <a:t>2021/1/5</a:t>
            </a:fld>
            <a:endParaRPr lang="zh-CN" altLang="en-US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E253BD6-34BD-4A26-BB5C-970B27E6CA8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>
    <p:zoom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latin typeface="黑体" pitchFamily="49" charset="-122"/>
                <a:ea typeface="黑体" pitchFamily="49" charset="-122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746BA2-C982-429C-BD07-93D1DCED6268}" type="datetimeFigureOut">
              <a:rPr lang="zh-CN" altLang="en-US" smtClean="0"/>
              <a:pPr/>
              <a:t>2021/1/5</a:t>
            </a:fld>
            <a:endParaRPr lang="zh-CN" altLang="en-US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E253BD6-34BD-4A26-BB5C-970B27E6CA8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>
    <p:zoom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3886200" cy="4419600"/>
          </a:xfrm>
        </p:spPr>
        <p:txBody>
          <a:bodyPr/>
          <a:lstStyle>
            <a:lvl1pPr>
              <a:defRPr sz="2800">
                <a:latin typeface="黑体" pitchFamily="49" charset="-122"/>
                <a:ea typeface="黑体" pitchFamily="49" charset="-122"/>
              </a:defRPr>
            </a:lvl1pPr>
            <a:lvl2pPr>
              <a:defRPr sz="2400">
                <a:latin typeface="黑体" pitchFamily="49" charset="-122"/>
                <a:ea typeface="黑体" pitchFamily="49" charset="-122"/>
              </a:defRPr>
            </a:lvl2pPr>
            <a:lvl3pPr>
              <a:defRPr sz="2000">
                <a:latin typeface="黑体" pitchFamily="49" charset="-122"/>
                <a:ea typeface="黑体" pitchFamily="49" charset="-122"/>
              </a:defRPr>
            </a:lvl3pPr>
            <a:lvl4pPr>
              <a:defRPr sz="1800">
                <a:latin typeface="黑体" pitchFamily="49" charset="-122"/>
                <a:ea typeface="黑体" pitchFamily="49" charset="-122"/>
              </a:defRPr>
            </a:lvl4pPr>
            <a:lvl5pPr>
              <a:defRPr sz="1800">
                <a:latin typeface="黑体" pitchFamily="49" charset="-122"/>
                <a:ea typeface="黑体" pitchFamily="49" charset="-122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3886200" cy="4419600"/>
          </a:xfrm>
        </p:spPr>
        <p:txBody>
          <a:bodyPr/>
          <a:lstStyle>
            <a:lvl1pPr>
              <a:defRPr sz="2800">
                <a:latin typeface="黑体" pitchFamily="49" charset="-122"/>
                <a:ea typeface="黑体" pitchFamily="49" charset="-122"/>
              </a:defRPr>
            </a:lvl1pPr>
            <a:lvl2pPr>
              <a:defRPr sz="2400">
                <a:latin typeface="黑体" pitchFamily="49" charset="-122"/>
                <a:ea typeface="黑体" pitchFamily="49" charset="-122"/>
              </a:defRPr>
            </a:lvl2pPr>
            <a:lvl3pPr>
              <a:defRPr sz="2000">
                <a:latin typeface="黑体" pitchFamily="49" charset="-122"/>
                <a:ea typeface="黑体" pitchFamily="49" charset="-122"/>
              </a:defRPr>
            </a:lvl3pPr>
            <a:lvl4pPr>
              <a:defRPr sz="1800">
                <a:latin typeface="黑体" pitchFamily="49" charset="-122"/>
                <a:ea typeface="黑体" pitchFamily="49" charset="-122"/>
              </a:defRPr>
            </a:lvl4pPr>
            <a:lvl5pPr>
              <a:defRPr sz="1800">
                <a:latin typeface="黑体" pitchFamily="49" charset="-122"/>
                <a:ea typeface="黑体" pitchFamily="49" charset="-122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746BA2-C982-429C-BD07-93D1DCED6268}" type="datetimeFigureOut">
              <a:rPr lang="zh-CN" altLang="en-US" smtClean="0"/>
              <a:pPr/>
              <a:t>2021/1/5</a:t>
            </a:fld>
            <a:endParaRPr lang="zh-CN" altLang="en-US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E253BD6-34BD-4A26-BB5C-970B27E6CA8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>
    <p:zoom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746BA2-C982-429C-BD07-93D1DCED6268}" type="datetimeFigureOut">
              <a:rPr lang="zh-CN" altLang="en-US" smtClean="0"/>
              <a:pPr/>
              <a:t>2021/1/5</a:t>
            </a:fld>
            <a:endParaRPr lang="zh-CN" altLang="en-US"/>
          </a:p>
        </p:txBody>
      </p:sp>
      <p:sp>
        <p:nvSpPr>
          <p:cNvPr id="8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9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E253BD6-34BD-4A26-BB5C-970B27E6CA8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>
    <p:zoom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746BA2-C982-429C-BD07-93D1DCED6268}" type="datetimeFigureOut">
              <a:rPr lang="zh-CN" altLang="en-US" smtClean="0"/>
              <a:pPr/>
              <a:t>2021/1/5</a:t>
            </a:fld>
            <a:endParaRPr lang="zh-CN" altLang="en-US"/>
          </a:p>
        </p:txBody>
      </p:sp>
      <p:sp>
        <p:nvSpPr>
          <p:cNvPr id="4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E253BD6-34BD-4A26-BB5C-970B27E6CA8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>
    <p:zoom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746BA2-C982-429C-BD07-93D1DCED6268}" type="datetimeFigureOut">
              <a:rPr lang="zh-CN" altLang="en-US" smtClean="0"/>
              <a:pPr/>
              <a:t>2021/1/5</a:t>
            </a:fld>
            <a:endParaRPr lang="zh-CN" altLang="en-US"/>
          </a:p>
        </p:txBody>
      </p:sp>
      <p:sp>
        <p:nvSpPr>
          <p:cNvPr id="3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4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E253BD6-34BD-4A26-BB5C-970B27E6CA8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>
    <p:zoom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>
                <a:latin typeface="黑体" pitchFamily="49" charset="-122"/>
                <a:ea typeface="黑体" pitchFamily="49" charset="-122"/>
              </a:defRPr>
            </a:lvl1pPr>
            <a:lvl2pPr>
              <a:defRPr sz="2800">
                <a:latin typeface="黑体" pitchFamily="49" charset="-122"/>
                <a:ea typeface="黑体" pitchFamily="49" charset="-122"/>
              </a:defRPr>
            </a:lvl2pPr>
            <a:lvl3pPr>
              <a:defRPr sz="2400">
                <a:latin typeface="黑体" pitchFamily="49" charset="-122"/>
                <a:ea typeface="黑体" pitchFamily="49" charset="-122"/>
              </a:defRPr>
            </a:lvl3pPr>
            <a:lvl4pPr>
              <a:defRPr sz="2000">
                <a:latin typeface="黑体" pitchFamily="49" charset="-122"/>
                <a:ea typeface="黑体" pitchFamily="49" charset="-122"/>
              </a:defRPr>
            </a:lvl4pPr>
            <a:lvl5pPr>
              <a:defRPr sz="2000">
                <a:latin typeface="黑体" pitchFamily="49" charset="-122"/>
                <a:ea typeface="黑体" pitchFamily="49" charset="-122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>
                <a:latin typeface="黑体" pitchFamily="49" charset="-122"/>
                <a:ea typeface="黑体" pitchFamily="49" charset="-122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746BA2-C982-429C-BD07-93D1DCED6268}" type="datetimeFigureOut">
              <a:rPr lang="zh-CN" altLang="en-US" smtClean="0"/>
              <a:pPr/>
              <a:t>2021/1/5</a:t>
            </a:fld>
            <a:endParaRPr lang="zh-CN" altLang="en-US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E253BD6-34BD-4A26-BB5C-970B27E6CA8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>
    <p:zoom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>
                <a:latin typeface="黑体" pitchFamily="49" charset="-122"/>
                <a:ea typeface="黑体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>
                <a:latin typeface="黑体" pitchFamily="49" charset="-122"/>
                <a:ea typeface="黑体" pitchFamily="49" charset="-122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dirty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>
                <a:latin typeface="黑体" pitchFamily="49" charset="-122"/>
                <a:ea typeface="黑体" pitchFamily="49" charset="-122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746BA2-C982-429C-BD07-93D1DCED6268}" type="datetimeFigureOut">
              <a:rPr lang="zh-CN" altLang="en-US" smtClean="0"/>
              <a:pPr/>
              <a:t>2021/1/5</a:t>
            </a:fld>
            <a:endParaRPr lang="zh-CN" altLang="en-US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E253BD6-34BD-4A26-BB5C-970B27E6CA8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>
    <p:zoom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1042988" y="188913"/>
            <a:ext cx="7058025" cy="719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Rectangle 7"/>
          <p:cNvSpPr>
            <a:spLocks noGrp="1" noChangeArrowheads="1"/>
          </p:cNvSpPr>
          <p:nvPr>
            <p:ph type="body" idx="1"/>
          </p:nvPr>
        </p:nvSpPr>
        <p:spPr bwMode="auto">
          <a:xfrm>
            <a:off x="611188" y="1196975"/>
            <a:ext cx="7924800" cy="4968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104" name="Rectangle 8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840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lnSpc>
                <a:spcPct val="100000"/>
              </a:lnSpc>
              <a:defRPr sz="1200" b="0">
                <a:latin typeface="Arial" charset="0"/>
                <a:ea typeface="宋体" pitchFamily="2" charset="-122"/>
              </a:defRPr>
            </a:lvl1pPr>
          </a:lstStyle>
          <a:p>
            <a:fld id="{C7746BA2-C982-429C-BD07-93D1DCED6268}" type="datetimeFigureOut">
              <a:rPr lang="zh-CN" altLang="en-US" smtClean="0"/>
              <a:pPr/>
              <a:t>2021/1/5</a:t>
            </a:fld>
            <a:endParaRPr lang="zh-CN" altLang="en-US"/>
          </a:p>
        </p:txBody>
      </p:sp>
      <p:sp>
        <p:nvSpPr>
          <p:cNvPr id="4105" name="Rectangle 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lnSpc>
                <a:spcPct val="100000"/>
              </a:lnSpc>
              <a:defRPr sz="1200" b="0">
                <a:latin typeface="Arial" charset="0"/>
                <a:ea typeface="宋体" pitchFamily="2" charset="-122"/>
              </a:defRPr>
            </a:lvl1pPr>
          </a:lstStyle>
          <a:p>
            <a:endParaRPr lang="zh-CN" altLang="en-US"/>
          </a:p>
        </p:txBody>
      </p:sp>
      <p:sp>
        <p:nvSpPr>
          <p:cNvPr id="4106" name="Rectangle 1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defRPr sz="1200" b="0">
                <a:latin typeface="Arial Black" pitchFamily="34" charset="0"/>
                <a:ea typeface="宋体" pitchFamily="2" charset="-122"/>
              </a:defRPr>
            </a:lvl1pPr>
          </a:lstStyle>
          <a:p>
            <a:fld id="{BE253BD6-34BD-4A26-BB5C-970B27E6CA86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10" name="Line 12"/>
          <p:cNvSpPr>
            <a:spLocks noChangeShapeType="1"/>
          </p:cNvSpPr>
          <p:nvPr/>
        </p:nvSpPr>
        <p:spPr bwMode="auto">
          <a:xfrm>
            <a:off x="250825" y="1052513"/>
            <a:ext cx="8610600" cy="0"/>
          </a:xfrm>
          <a:prstGeom prst="line">
            <a:avLst/>
          </a:prstGeom>
          <a:noFill/>
          <a:ln w="76200">
            <a:solidFill>
              <a:srgbClr val="800080"/>
            </a:solidFill>
            <a:miter lim="800000"/>
            <a:headEnd/>
            <a:tailEnd/>
          </a:ln>
          <a:effectLst/>
        </p:spPr>
        <p:txBody>
          <a:bodyPr wrap="none"/>
          <a:lstStyle/>
          <a:p>
            <a:pPr>
              <a:defRPr/>
            </a:pPr>
            <a:endParaRPr lang="zh-CN" altLang="en-US" sz="1800" b="1">
              <a:ea typeface="宋体" pitchFamily="2" charset="-122"/>
            </a:endParaRPr>
          </a:p>
        </p:txBody>
      </p:sp>
      <p:sp>
        <p:nvSpPr>
          <p:cNvPr id="11" name="Text Box 5"/>
          <p:cNvSpPr txBox="1">
            <a:spLocks noChangeArrowheads="1"/>
          </p:cNvSpPr>
          <p:nvPr/>
        </p:nvSpPr>
        <p:spPr bwMode="auto">
          <a:xfrm>
            <a:off x="8382000" y="115888"/>
            <a:ext cx="7620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altLang="zh-CN" sz="1800" dirty="0">
                <a:solidFill>
                  <a:srgbClr val="7030A0"/>
                </a:solidFill>
                <a:latin typeface="Tahoma" pitchFamily="34" charset="0"/>
                <a:ea typeface="宋体" pitchFamily="2" charset="-122"/>
              </a:rPr>
              <a:t>-</a:t>
            </a:r>
            <a:fld id="{2DA611CA-1120-4AFF-89CB-0A6D969AB097}" type="slidenum">
              <a:rPr lang="en-US" altLang="zh-CN" sz="1800">
                <a:solidFill>
                  <a:srgbClr val="7030A0"/>
                </a:solidFill>
                <a:latin typeface="Tahoma" pitchFamily="34" charset="0"/>
                <a:ea typeface="宋体" pitchFamily="2" charset="-122"/>
              </a:rPr>
              <a:pPr>
                <a:spcBef>
                  <a:spcPct val="50000"/>
                </a:spcBef>
                <a:defRPr/>
              </a:pPr>
              <a:t>‹#›</a:t>
            </a:fld>
            <a:r>
              <a:rPr lang="en-US" altLang="zh-CN" sz="1800" dirty="0">
                <a:solidFill>
                  <a:srgbClr val="7030A0"/>
                </a:solidFill>
                <a:latin typeface="Tahoma" pitchFamily="34" charset="0"/>
                <a:ea typeface="宋体" pitchFamily="2" charset="-122"/>
              </a:rPr>
              <a:t>-</a:t>
            </a:r>
          </a:p>
        </p:txBody>
      </p:sp>
      <p:pic>
        <p:nvPicPr>
          <p:cNvPr id="1033" name="图片 6" descr="THBell.gif"/>
          <p:cNvPicPr>
            <a:picLocks noChangeAspect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0" y="0"/>
            <a:ext cx="755650" cy="755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transition>
    <p:zoom/>
  </p:transition>
  <p:txStyles>
    <p:titleStyle>
      <a:lvl1pPr algn="ctr" rtl="0" eaLnBrk="1" fontAlgn="base" hangingPunct="1">
        <a:spcBef>
          <a:spcPct val="0"/>
        </a:spcBef>
        <a:spcAft>
          <a:spcPct val="0"/>
        </a:spcAft>
        <a:defRPr sz="4000" b="1">
          <a:solidFill>
            <a:srgbClr val="FF0000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黑体" pitchFamily="49" charset="-122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000" b="1">
          <a:solidFill>
            <a:srgbClr val="FF0000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黑体" pitchFamily="49" charset="-122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000" b="1">
          <a:solidFill>
            <a:srgbClr val="FF0000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黑体" pitchFamily="49" charset="-122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000" b="1">
          <a:solidFill>
            <a:srgbClr val="FF0000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黑体" pitchFamily="49" charset="-122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000" b="1">
          <a:solidFill>
            <a:srgbClr val="FF0000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黑体" pitchFamily="49" charset="-122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  <a:ea typeface="黑体" pitchFamily="49" charset="-122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  <a:ea typeface="黑体" pitchFamily="49" charset="-122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  <a:ea typeface="黑体" pitchFamily="49" charset="-122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  <a:ea typeface="黑体" pitchFamily="49" charset="-122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C00000"/>
        </a:buClr>
        <a:buSzPct val="90000"/>
        <a:buFont typeface="Wingdings" pitchFamily="2" charset="2"/>
        <a:buChar char="p"/>
        <a:defRPr sz="3200">
          <a:solidFill>
            <a:schemeClr val="tx1"/>
          </a:solidFill>
          <a:latin typeface="Courier New" pitchFamily="49" charset="0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C00000"/>
        </a:buClr>
        <a:buSzPct val="80000"/>
        <a:buFont typeface="Wingdings" pitchFamily="2" charset="2"/>
        <a:buChar char="n"/>
        <a:defRPr sz="2800">
          <a:solidFill>
            <a:schemeClr val="tx1"/>
          </a:solidFill>
          <a:latin typeface="Courier New" pitchFamily="49" charset="0"/>
          <a:ea typeface="+mn-ea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990099"/>
        </a:buClr>
        <a:buSzPct val="65000"/>
        <a:buFont typeface="Wingdings" pitchFamily="2" charset="2"/>
        <a:buChar char="p"/>
        <a:defRPr sz="2400">
          <a:solidFill>
            <a:schemeClr val="tx1"/>
          </a:solidFill>
          <a:latin typeface="Courier New" pitchFamily="49" charset="0"/>
          <a:ea typeface="+mn-ea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itchFamily="2" charset="2"/>
        <a:buChar char="l"/>
        <a:defRPr sz="2000">
          <a:solidFill>
            <a:schemeClr val="tx1"/>
          </a:solidFill>
          <a:latin typeface="Courier New" pitchFamily="49" charset="0"/>
          <a:ea typeface="+mn-ea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SzPct val="40000"/>
        <a:buFont typeface="Wingdings" pitchFamily="2" charset="2"/>
        <a:buChar char="l"/>
        <a:defRPr sz="2000">
          <a:solidFill>
            <a:schemeClr val="tx1"/>
          </a:solidFill>
          <a:latin typeface="Courier New" pitchFamily="49" charset="0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SzPct val="40000"/>
        <a:buFont typeface="Wingdings" pitchFamily="2" charset="2"/>
        <a:buChar char="l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SzPct val="40000"/>
        <a:buFont typeface="Wingdings" pitchFamily="2" charset="2"/>
        <a:buChar char="l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SzPct val="40000"/>
        <a:buFont typeface="Wingdings" pitchFamily="2" charset="2"/>
        <a:buChar char="l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SzPct val="40000"/>
        <a:buFont typeface="Wingdings" pitchFamily="2" charset="2"/>
        <a:buChar char="l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0.PNG"/><Relationship Id="rId4" Type="http://schemas.openxmlformats.org/officeDocument/2006/relationships/image" Target="../media/image28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6" Type="http://schemas.microsoft.com/office/2014/relationships/chartEx" Target="../charts/chartEx2.xml"/><Relationship Id="rId5" Type="http://schemas.openxmlformats.org/officeDocument/2006/relationships/image" Target="../media/image21.png"/><Relationship Id="rId4" Type="http://schemas.microsoft.com/office/2014/relationships/chartEx" Target="../charts/chartEx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microsoft.com/office/2014/relationships/chartEx" Target="../charts/chartEx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0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eg"/><Relationship Id="rId3" Type="http://schemas.openxmlformats.org/officeDocument/2006/relationships/image" Target="../media/image21.jp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2.gif"/><Relationship Id="rId9" Type="http://schemas.openxmlformats.org/officeDocument/2006/relationships/image" Target="../media/image28.pn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副标题 2"/>
          <p:cNvSpPr txBox="1">
            <a:spLocks/>
          </p:cNvSpPr>
          <p:nvPr/>
        </p:nvSpPr>
        <p:spPr bwMode="auto">
          <a:xfrm>
            <a:off x="179512" y="1732899"/>
            <a:ext cx="8712968" cy="2272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SzPct val="90000"/>
              <a:buFont typeface="Wingdings" pitchFamily="2" charset="2"/>
              <a:buNone/>
              <a:defRPr sz="3200" baseline="0" smtClean="0"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SzPct val="8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  <a:cs typeface="Times New Roman" pitchFamily="18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SzPct val="65000"/>
              <a:buFont typeface="Wingdings" pitchFamily="2" charset="2"/>
              <a:buChar char="p"/>
              <a:defRPr sz="2400">
                <a:solidFill>
                  <a:schemeClr val="tx1"/>
                </a:solidFill>
                <a:latin typeface="Times New Roman" pitchFamily="18" charset="0"/>
                <a:ea typeface="黑体" pitchFamily="2" charset="-122"/>
                <a:cs typeface="Times New Roman" pitchFamily="18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Times New Roman" pitchFamily="18" charset="0"/>
                <a:ea typeface="黑体" pitchFamily="2" charset="-122"/>
                <a:cs typeface="Times New Roman" pitchFamily="18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Times New Roman" pitchFamily="18" charset="0"/>
                <a:ea typeface="黑体" pitchFamily="2" charset="-122"/>
                <a:cs typeface="Times New Roman" pitchFamily="18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algn="r" eaLnBrk="1" hangingPunct="1">
              <a:spcBef>
                <a:spcPts val="0"/>
              </a:spcBef>
              <a:spcAft>
                <a:spcPts val="1200"/>
              </a:spcAft>
              <a:defRPr/>
            </a:pPr>
            <a:r>
              <a:rPr lang="zh-CN" altLang="en-US" sz="5400" b="1" dirty="0">
                <a:solidFill>
                  <a:srgbClr val="FF0000"/>
                </a:solidFill>
                <a:latin typeface="微软雅黑"/>
                <a:ea typeface="微软雅黑"/>
                <a:cs typeface="微软雅黑"/>
              </a:rPr>
              <a:t>数据结构 第十二讲</a:t>
            </a:r>
          </a:p>
          <a:p>
            <a:pPr eaLnBrk="1" hangingPunct="1">
              <a:spcBef>
                <a:spcPts val="0"/>
              </a:spcBef>
              <a:defRPr/>
            </a:pPr>
            <a:r>
              <a:rPr lang="zh-CN" altLang="en-US" sz="4800" b="1" dirty="0">
                <a:solidFill>
                  <a:srgbClr val="0000FF"/>
                </a:solidFill>
                <a:latin typeface="微软雅黑"/>
                <a:ea typeface="微软雅黑"/>
                <a:cs typeface="微软雅黑"/>
              </a:rPr>
              <a:t>               红黑树、</a:t>
            </a:r>
            <a:r>
              <a:rPr lang="en-US" altLang="zh-CN" sz="4800" b="1" dirty="0">
                <a:solidFill>
                  <a:srgbClr val="0000FF"/>
                </a:solidFill>
                <a:latin typeface="微软雅黑"/>
                <a:ea typeface="微软雅黑"/>
                <a:cs typeface="微软雅黑"/>
              </a:rPr>
              <a:t>KD</a:t>
            </a:r>
            <a:r>
              <a:rPr lang="zh-CN" altLang="en-US" sz="4800" b="1" dirty="0">
                <a:solidFill>
                  <a:srgbClr val="0000FF"/>
                </a:solidFill>
                <a:latin typeface="微软雅黑"/>
                <a:ea typeface="微软雅黑"/>
                <a:cs typeface="微软雅黑"/>
              </a:rPr>
              <a:t>树、散列</a:t>
            </a:r>
            <a:endParaRPr lang="en-US" altLang="zh-CN" sz="4800" b="1" dirty="0">
              <a:solidFill>
                <a:srgbClr val="0000CC"/>
              </a:solidFill>
              <a:latin typeface="微软雅黑"/>
              <a:ea typeface="微软雅黑"/>
              <a:cs typeface="微软雅黑"/>
            </a:endParaRPr>
          </a:p>
          <a:p>
            <a:pPr eaLnBrk="1" hangingPunct="1">
              <a:defRPr/>
            </a:pPr>
            <a:endParaRPr lang="en-US" altLang="zh-CN" sz="3600" b="1" dirty="0">
              <a:solidFill>
                <a:srgbClr val="002060"/>
              </a:solidFill>
              <a:latin typeface="黑体" pitchFamily="2" charset="-122"/>
            </a:endParaRPr>
          </a:p>
        </p:txBody>
      </p:sp>
      <p:sp>
        <p:nvSpPr>
          <p:cNvPr id="5" name="副标题 2"/>
          <p:cNvSpPr txBox="1">
            <a:spLocks/>
          </p:cNvSpPr>
          <p:nvPr/>
        </p:nvSpPr>
        <p:spPr>
          <a:xfrm>
            <a:off x="1331640" y="4221088"/>
            <a:ext cx="6400800" cy="2304256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SzPct val="90000"/>
              <a:buFont typeface="Wingdings" pitchFamily="2" charset="2"/>
              <a:buChar char="p"/>
              <a:defRPr sz="3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SzPct val="8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Courier New" pitchFamily="49" charset="0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SzPct val="65000"/>
              <a:buFont typeface="Wingdings" pitchFamily="2" charset="2"/>
              <a:buChar char="p"/>
              <a:defRPr sz="2400">
                <a:solidFill>
                  <a:schemeClr val="tx1"/>
                </a:solidFill>
                <a:latin typeface="Courier New" pitchFamily="49" charset="0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Courier New" pitchFamily="49" charset="0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Courier New" pitchFamily="49" charset="0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ctr">
              <a:buNone/>
              <a:defRPr/>
            </a:pPr>
            <a:r>
              <a:rPr lang="zh-CN" altLang="en-US" sz="36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Baoli SC" charset="-122"/>
              </a:rPr>
              <a:t>丁贵广</a:t>
            </a:r>
            <a:endParaRPr lang="en-US" altLang="zh-CN" sz="3600" b="1" kern="0" dirty="0">
              <a:latin typeface="微软雅黑" panose="020B0503020204020204" pitchFamily="34" charset="-122"/>
              <a:ea typeface="微软雅黑" panose="020B0503020204020204" pitchFamily="34" charset="-122"/>
              <a:cs typeface="Baoli SC" charset="-122"/>
            </a:endParaRPr>
          </a:p>
          <a:p>
            <a:pPr marL="0" indent="0" algn="ctr">
              <a:buNone/>
              <a:defRPr/>
            </a:pPr>
            <a:r>
              <a:rPr lang="zh-CN" altLang="en-US" sz="2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Baoli SC" charset="-122"/>
              </a:rPr>
              <a:t>清华大学软件学院</a:t>
            </a:r>
            <a:endParaRPr lang="en-US" altLang="zh-CN" sz="2400" kern="0" dirty="0">
              <a:latin typeface="微软雅黑" panose="020B0503020204020204" pitchFamily="34" charset="-122"/>
              <a:ea typeface="微软雅黑" panose="020B0503020204020204" pitchFamily="34" charset="-122"/>
              <a:cs typeface="Baoli SC" charset="-122"/>
            </a:endParaRPr>
          </a:p>
          <a:p>
            <a:pPr>
              <a:defRPr/>
            </a:pPr>
            <a:endParaRPr lang="en-US" altLang="zh-CN" sz="3600" b="1" kern="0" dirty="0">
              <a:solidFill>
                <a:srgbClr val="002060"/>
              </a:solidFill>
              <a:latin typeface="黑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65737338"/>
      </p:ext>
    </p:extLst>
  </p:cSld>
  <p:clrMapOvr>
    <a:masterClrMapping/>
  </p:clrMapOvr>
  <p:transition>
    <p:zoom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088" y="85725"/>
            <a:ext cx="7599362" cy="914400"/>
          </a:xfrm>
        </p:spPr>
        <p:txBody>
          <a:bodyPr/>
          <a:lstStyle/>
          <a:p>
            <a:pPr>
              <a:defRPr/>
            </a:pPr>
            <a:r>
              <a:rPr lang="zh-CN" altLang="en-US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回顾：</a:t>
            </a:r>
            <a:r>
              <a:rPr lang="en-US" altLang="zh-CN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AVL</a:t>
            </a:r>
            <a:r>
              <a:rPr lang="zh-CN" altLang="en-US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树 删 除</a:t>
            </a:r>
          </a:p>
        </p:txBody>
      </p:sp>
      <p:sp>
        <p:nvSpPr>
          <p:cNvPr id="6" name="TextBox 20"/>
          <p:cNvSpPr txBox="1">
            <a:spLocks noChangeArrowheads="1"/>
          </p:cNvSpPr>
          <p:nvPr/>
        </p:nvSpPr>
        <p:spPr bwMode="auto">
          <a:xfrm>
            <a:off x="245774" y="1200718"/>
            <a:ext cx="8790722" cy="2600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节点删除的特性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删除点的父节点就可能出现非平衡情况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由于删除后的调整导致最小非平衡子树根节点的高度降低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，因而可能会在更高的父节点产生新的不衡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在某子树调整完后，需要迭代地从下往上检查该子树的祖先，如发现新的非平衡子树，则迭代调整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AutoShape 6" descr="http://img4.imgtn.bdimg.com/it/u=2933105598,1272908404&amp;fm=21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" name="TextBox 20"/>
          <p:cNvSpPr txBox="1">
            <a:spLocks noChangeArrowheads="1"/>
          </p:cNvSpPr>
          <p:nvPr/>
        </p:nvSpPr>
        <p:spPr bwMode="auto">
          <a:xfrm>
            <a:off x="245774" y="3823874"/>
            <a:ext cx="8267602" cy="1384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复杂度分析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: 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重平衡节点都是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的祖先，因此最多</a:t>
            </a:r>
            <a:r>
              <a:rPr lang="en-US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O(</a:t>
            </a:r>
            <a:r>
              <a:rPr lang="en-US" altLang="zh-CN" sz="2800" b="1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logn</a:t>
            </a:r>
            <a:r>
              <a:rPr lang="en-US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次重平衡（旋转或重构）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，总体复杂度</a:t>
            </a:r>
            <a:r>
              <a:rPr lang="en-US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O(</a:t>
            </a:r>
            <a:r>
              <a:rPr lang="en-US" altLang="zh-CN" sz="2800" b="1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logn</a:t>
            </a:r>
            <a:r>
              <a:rPr lang="en-US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</p:txBody>
      </p:sp>
      <p:sp>
        <p:nvSpPr>
          <p:cNvPr id="3" name="矩形 2"/>
          <p:cNvSpPr/>
          <p:nvPr/>
        </p:nvSpPr>
        <p:spPr>
          <a:xfrm>
            <a:off x="89760" y="5517232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pPr lvl="2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20"/>
          <p:cNvSpPr txBox="1">
            <a:spLocks noChangeArrowheads="1"/>
          </p:cNvSpPr>
          <p:nvPr/>
        </p:nvSpPr>
        <p:spPr bwMode="auto">
          <a:xfrm>
            <a:off x="774341" y="5231313"/>
            <a:ext cx="7704856" cy="830997"/>
          </a:xfrm>
          <a:prstGeom prst="rect">
            <a:avLst/>
          </a:prstGeom>
          <a:solidFill>
            <a:srgbClr val="C00000"/>
          </a:solidFill>
          <a:ln w="31750">
            <a:noFill/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kumimoji="1" sz="28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marL="0" lvl="2" algn="ctr">
              <a:spcAft>
                <a:spcPts val="600"/>
              </a:spcAft>
              <a:buClr>
                <a:srgbClr val="C00000"/>
              </a:buClr>
              <a:defRPr/>
            </a:pP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可否实现任何一次动态操作（插入和删除），引起的拓扑结构变化量（旋转或重构操作）不致超过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O(1)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？</a:t>
            </a:r>
            <a:endParaRPr lang="en-US" altLang="zh-CN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95536" y="6264816"/>
            <a:ext cx="856895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AVL</a:t>
            </a:r>
            <a:r>
              <a:rPr lang="zh-CN" altLang="en-US" sz="16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树插入删除演示：</a:t>
            </a:r>
            <a:r>
              <a:rPr lang="en-US" altLang="zh-CN" sz="16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https://cs.usfca.edu/~galles/visualization/AVLtree.html</a:t>
            </a:r>
            <a:endParaRPr lang="zh-CN" altLang="en-US" sz="1600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72415471"/>
      </p:ext>
    </p:extLst>
  </p:cSld>
  <p:clrMapOvr>
    <a:masterClrMapping/>
  </p:clrMapOvr>
  <p:transition advTm="157">
    <p:zoom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088" y="85725"/>
            <a:ext cx="7599362" cy="914400"/>
          </a:xfrm>
        </p:spPr>
        <p:txBody>
          <a:bodyPr/>
          <a:lstStyle/>
          <a:p>
            <a:pPr>
              <a:defRPr/>
            </a:pPr>
            <a:r>
              <a:rPr lang="zh-CN" altLang="en-US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红黑树：背景</a:t>
            </a:r>
          </a:p>
        </p:txBody>
      </p:sp>
      <p:sp>
        <p:nvSpPr>
          <p:cNvPr id="61" name="TextBox 20"/>
          <p:cNvSpPr txBox="1">
            <a:spLocks noChangeArrowheads="1"/>
          </p:cNvSpPr>
          <p:nvPr/>
        </p:nvSpPr>
        <p:spPr bwMode="auto">
          <a:xfrm>
            <a:off x="165718" y="1196752"/>
            <a:ext cx="8712968" cy="14003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lvl="1" indent="-3429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背景与目标</a:t>
            </a:r>
            <a:endParaRPr lang="en-US" altLang="zh-CN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任何一次动态操作（插入和删除），引起的结构变化量不致超过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O(1)</a:t>
            </a:r>
          </a:p>
        </p:txBody>
      </p:sp>
      <p:grpSp>
        <p:nvGrpSpPr>
          <p:cNvPr id="54" name="组合 53"/>
          <p:cNvGrpSpPr/>
          <p:nvPr/>
        </p:nvGrpSpPr>
        <p:grpSpPr>
          <a:xfrm>
            <a:off x="1475656" y="2276872"/>
            <a:ext cx="7107994" cy="3744416"/>
            <a:chOff x="1426552" y="2348880"/>
            <a:chExt cx="7107994" cy="3937748"/>
          </a:xfrm>
        </p:grpSpPr>
        <p:cxnSp>
          <p:nvCxnSpPr>
            <p:cNvPr id="65" name="直接箭头连接符 64"/>
            <p:cNvCxnSpPr/>
            <p:nvPr/>
          </p:nvCxnSpPr>
          <p:spPr bwMode="auto">
            <a:xfrm>
              <a:off x="7742458" y="5335046"/>
              <a:ext cx="400242" cy="675146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/>
              <a:tailEnd type="stealth" w="lg" len="lg"/>
            </a:ln>
            <a:effectLst/>
          </p:spPr>
        </p:cxnSp>
        <p:cxnSp>
          <p:nvCxnSpPr>
            <p:cNvPr id="66" name="直接箭头连接符 65"/>
            <p:cNvCxnSpPr/>
            <p:nvPr/>
          </p:nvCxnSpPr>
          <p:spPr bwMode="auto">
            <a:xfrm flipH="1">
              <a:off x="7443314" y="5335046"/>
              <a:ext cx="359779" cy="682113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/>
              <a:tailEnd type="stealth" w="lg" len="lg"/>
            </a:ln>
            <a:effectLst/>
          </p:spPr>
        </p:cxnSp>
        <p:cxnSp>
          <p:nvCxnSpPr>
            <p:cNvPr id="63" name="直接箭头连接符 62"/>
            <p:cNvCxnSpPr/>
            <p:nvPr/>
          </p:nvCxnSpPr>
          <p:spPr bwMode="auto">
            <a:xfrm>
              <a:off x="6675941" y="5335046"/>
              <a:ext cx="400242" cy="675146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/>
              <a:tailEnd type="stealth" w="lg" len="lg"/>
            </a:ln>
            <a:effectLst/>
          </p:spPr>
        </p:cxnSp>
        <p:cxnSp>
          <p:nvCxnSpPr>
            <p:cNvPr id="64" name="直接箭头连接符 63"/>
            <p:cNvCxnSpPr/>
            <p:nvPr/>
          </p:nvCxnSpPr>
          <p:spPr bwMode="auto">
            <a:xfrm flipH="1">
              <a:off x="6374306" y="5335046"/>
              <a:ext cx="359779" cy="682113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/>
              <a:tailEnd type="stealth" w="lg" len="lg"/>
            </a:ln>
            <a:effectLst/>
          </p:spPr>
        </p:cxnSp>
        <p:cxnSp>
          <p:nvCxnSpPr>
            <p:cNvPr id="60" name="直接箭头连接符 59"/>
            <p:cNvCxnSpPr/>
            <p:nvPr/>
          </p:nvCxnSpPr>
          <p:spPr bwMode="auto">
            <a:xfrm>
              <a:off x="5613081" y="4375784"/>
              <a:ext cx="400242" cy="675146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/>
              <a:tailEnd type="stealth" w="lg" len="lg"/>
            </a:ln>
            <a:effectLst/>
          </p:spPr>
        </p:cxnSp>
        <p:cxnSp>
          <p:nvCxnSpPr>
            <p:cNvPr id="62" name="直接箭头连接符 61"/>
            <p:cNvCxnSpPr/>
            <p:nvPr/>
          </p:nvCxnSpPr>
          <p:spPr bwMode="auto">
            <a:xfrm flipH="1">
              <a:off x="5233420" y="4375784"/>
              <a:ext cx="359779" cy="682113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/>
              <a:tailEnd type="stealth" w="lg" len="lg"/>
            </a:ln>
            <a:effectLst/>
          </p:spPr>
        </p:cxnSp>
        <p:cxnSp>
          <p:nvCxnSpPr>
            <p:cNvPr id="58" name="直接箭头连接符 57"/>
            <p:cNvCxnSpPr/>
            <p:nvPr/>
          </p:nvCxnSpPr>
          <p:spPr bwMode="auto">
            <a:xfrm>
              <a:off x="3746622" y="4353504"/>
              <a:ext cx="400242" cy="675146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/>
              <a:tailEnd type="stealth" w="lg" len="lg"/>
            </a:ln>
            <a:effectLst/>
          </p:spPr>
        </p:cxnSp>
        <p:cxnSp>
          <p:nvCxnSpPr>
            <p:cNvPr id="59" name="直接箭头连接符 58"/>
            <p:cNvCxnSpPr/>
            <p:nvPr/>
          </p:nvCxnSpPr>
          <p:spPr bwMode="auto">
            <a:xfrm flipH="1">
              <a:off x="3366961" y="4353504"/>
              <a:ext cx="359779" cy="682113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/>
              <a:tailEnd type="stealth" w="lg" len="lg"/>
            </a:ln>
            <a:effectLst/>
          </p:spPr>
        </p:cxnSp>
        <p:cxnSp>
          <p:nvCxnSpPr>
            <p:cNvPr id="56" name="直接箭头连接符 55"/>
            <p:cNvCxnSpPr/>
            <p:nvPr/>
          </p:nvCxnSpPr>
          <p:spPr bwMode="auto">
            <a:xfrm>
              <a:off x="2710867" y="5312007"/>
              <a:ext cx="400242" cy="675146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/>
              <a:tailEnd type="stealth" w="lg" len="lg"/>
            </a:ln>
            <a:effectLst/>
          </p:spPr>
        </p:cxnSp>
        <p:cxnSp>
          <p:nvCxnSpPr>
            <p:cNvPr id="57" name="直接箭头连接符 56"/>
            <p:cNvCxnSpPr/>
            <p:nvPr/>
          </p:nvCxnSpPr>
          <p:spPr bwMode="auto">
            <a:xfrm flipH="1">
              <a:off x="2331206" y="5312007"/>
              <a:ext cx="359779" cy="682113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/>
              <a:tailEnd type="stealth" w="lg" len="lg"/>
            </a:ln>
            <a:effectLst/>
          </p:spPr>
        </p:cxnSp>
        <p:cxnSp>
          <p:nvCxnSpPr>
            <p:cNvPr id="51" name="直接箭头连接符 50"/>
            <p:cNvCxnSpPr/>
            <p:nvPr/>
          </p:nvCxnSpPr>
          <p:spPr bwMode="auto">
            <a:xfrm flipH="1">
              <a:off x="1693082" y="4357422"/>
              <a:ext cx="422516" cy="77319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/>
              <a:tailEnd type="stealth" w="lg" len="lg"/>
            </a:ln>
            <a:effectLst/>
          </p:spPr>
        </p:cxnSp>
        <p:cxnSp>
          <p:nvCxnSpPr>
            <p:cNvPr id="45" name="直接箭头连接符 44"/>
            <p:cNvCxnSpPr/>
            <p:nvPr/>
          </p:nvCxnSpPr>
          <p:spPr bwMode="auto">
            <a:xfrm>
              <a:off x="7248343" y="4406444"/>
              <a:ext cx="400242" cy="675146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/>
              <a:tailEnd type="stealth" w="lg" len="lg"/>
            </a:ln>
            <a:effectLst/>
          </p:spPr>
        </p:cxnSp>
        <p:cxnSp>
          <p:nvCxnSpPr>
            <p:cNvPr id="44" name="直接箭头连接符 43"/>
            <p:cNvCxnSpPr/>
            <p:nvPr/>
          </p:nvCxnSpPr>
          <p:spPr bwMode="auto">
            <a:xfrm flipH="1">
              <a:off x="6868682" y="4406444"/>
              <a:ext cx="359779" cy="682113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/>
              <a:tailEnd type="stealth" w="lg" len="lg"/>
            </a:ln>
            <a:effectLst/>
          </p:spPr>
        </p:cxnSp>
        <p:cxnSp>
          <p:nvCxnSpPr>
            <p:cNvPr id="42" name="直接箭头连接符 41"/>
            <p:cNvCxnSpPr/>
            <p:nvPr/>
          </p:nvCxnSpPr>
          <p:spPr bwMode="auto">
            <a:xfrm flipH="1">
              <a:off x="5775132" y="3483302"/>
              <a:ext cx="599174" cy="675146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/>
              <a:tailEnd type="stealth" w="lg" len="lg"/>
            </a:ln>
            <a:effectLst/>
          </p:spPr>
        </p:cxnSp>
        <p:cxnSp>
          <p:nvCxnSpPr>
            <p:cNvPr id="41" name="直接箭头连接符 40"/>
            <p:cNvCxnSpPr/>
            <p:nvPr/>
          </p:nvCxnSpPr>
          <p:spPr bwMode="auto">
            <a:xfrm>
              <a:off x="6472116" y="3476335"/>
              <a:ext cx="626467" cy="675146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/>
              <a:tailEnd type="stealth" w="lg" len="lg"/>
            </a:ln>
            <a:effectLst/>
          </p:spPr>
        </p:cxnSp>
        <p:cxnSp>
          <p:nvCxnSpPr>
            <p:cNvPr id="38" name="直接箭头连接符 37"/>
            <p:cNvCxnSpPr/>
            <p:nvPr/>
          </p:nvCxnSpPr>
          <p:spPr bwMode="auto">
            <a:xfrm>
              <a:off x="2195736" y="4476889"/>
              <a:ext cx="388758" cy="611668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/>
              <a:tailEnd type="stealth" w="lg" len="lg"/>
            </a:ln>
            <a:effectLst/>
          </p:spPr>
        </p:cxnSp>
        <p:cxnSp>
          <p:nvCxnSpPr>
            <p:cNvPr id="35" name="直接箭头连接符 34"/>
            <p:cNvCxnSpPr/>
            <p:nvPr/>
          </p:nvCxnSpPr>
          <p:spPr bwMode="auto">
            <a:xfrm>
              <a:off x="3004788" y="3452266"/>
              <a:ext cx="626467" cy="675146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/>
              <a:tailEnd type="stealth" w="lg" len="lg"/>
            </a:ln>
            <a:effectLst/>
          </p:spPr>
        </p:cxnSp>
        <p:cxnSp>
          <p:nvCxnSpPr>
            <p:cNvPr id="33" name="直接箭头连接符 32"/>
            <p:cNvCxnSpPr/>
            <p:nvPr/>
          </p:nvCxnSpPr>
          <p:spPr bwMode="auto">
            <a:xfrm flipH="1">
              <a:off x="2313535" y="3434122"/>
              <a:ext cx="669905" cy="712353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/>
              <a:tailEnd type="stealth" w="lg" len="lg"/>
            </a:ln>
            <a:effectLst/>
          </p:spPr>
        </p:cxnSp>
        <p:cxnSp>
          <p:nvCxnSpPr>
            <p:cNvPr id="30" name="直接箭头连接符 29"/>
            <p:cNvCxnSpPr/>
            <p:nvPr/>
          </p:nvCxnSpPr>
          <p:spPr bwMode="auto">
            <a:xfrm>
              <a:off x="4788024" y="2676689"/>
              <a:ext cx="1403287" cy="587122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/>
              <a:tailEnd type="stealth" w="lg" len="lg"/>
            </a:ln>
            <a:effectLst/>
          </p:spPr>
        </p:cxnSp>
        <p:cxnSp>
          <p:nvCxnSpPr>
            <p:cNvPr id="8" name="直接箭头连接符 7"/>
            <p:cNvCxnSpPr/>
            <p:nvPr/>
          </p:nvCxnSpPr>
          <p:spPr bwMode="auto">
            <a:xfrm flipH="1">
              <a:off x="3179060" y="2600908"/>
              <a:ext cx="1500952" cy="689658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/>
              <a:tailEnd type="stealth" w="lg" len="lg"/>
            </a:ln>
            <a:effectLst/>
          </p:spPr>
        </p:cxnSp>
        <p:sp>
          <p:nvSpPr>
            <p:cNvPr id="3" name="椭圆 2"/>
            <p:cNvSpPr/>
            <p:nvPr/>
          </p:nvSpPr>
          <p:spPr bwMode="auto">
            <a:xfrm>
              <a:off x="4427984" y="2348880"/>
              <a:ext cx="504056" cy="504056"/>
            </a:xfrm>
            <a:prstGeom prst="ellipse">
              <a:avLst/>
            </a:prstGeom>
            <a:solidFill>
              <a:schemeClr val="tx1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8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13</a:t>
              </a:r>
              <a:endParaRPr lang="zh-CN" altLang="en-US" sz="28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7" name="椭圆 6"/>
            <p:cNvSpPr/>
            <p:nvPr/>
          </p:nvSpPr>
          <p:spPr bwMode="auto">
            <a:xfrm>
              <a:off x="2724993" y="3144741"/>
              <a:ext cx="504056" cy="504056"/>
            </a:xfrm>
            <a:prstGeom prst="ellipse">
              <a:avLst/>
            </a:prstGeom>
            <a:solidFill>
              <a:srgbClr val="C00000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8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8</a:t>
              </a:r>
              <a:endParaRPr lang="zh-CN" altLang="en-US" sz="28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9" name="椭圆 8"/>
            <p:cNvSpPr/>
            <p:nvPr/>
          </p:nvSpPr>
          <p:spPr bwMode="auto">
            <a:xfrm>
              <a:off x="6122278" y="3144741"/>
              <a:ext cx="504056" cy="504056"/>
            </a:xfrm>
            <a:prstGeom prst="ellipse">
              <a:avLst/>
            </a:prstGeom>
            <a:solidFill>
              <a:srgbClr val="C00000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8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17</a:t>
              </a:r>
              <a:endParaRPr lang="zh-CN" altLang="en-US" sz="28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0" name="椭圆 9"/>
            <p:cNvSpPr/>
            <p:nvPr/>
          </p:nvSpPr>
          <p:spPr bwMode="auto">
            <a:xfrm>
              <a:off x="3478010" y="4103724"/>
              <a:ext cx="504056" cy="504056"/>
            </a:xfrm>
            <a:prstGeom prst="ellipse">
              <a:avLst/>
            </a:prstGeom>
            <a:solidFill>
              <a:schemeClr val="tx1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8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11</a:t>
              </a:r>
              <a:endParaRPr lang="zh-CN" altLang="en-US" sz="28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1" name="椭圆 10"/>
            <p:cNvSpPr/>
            <p:nvPr/>
          </p:nvSpPr>
          <p:spPr bwMode="auto">
            <a:xfrm>
              <a:off x="1907704" y="4103724"/>
              <a:ext cx="504056" cy="504056"/>
            </a:xfrm>
            <a:prstGeom prst="ellipse">
              <a:avLst/>
            </a:prstGeom>
            <a:solidFill>
              <a:schemeClr val="tx1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8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1</a:t>
              </a:r>
              <a:endParaRPr lang="zh-CN" altLang="en-US" sz="28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2" name="椭圆 11"/>
            <p:cNvSpPr/>
            <p:nvPr/>
          </p:nvSpPr>
          <p:spPr bwMode="auto">
            <a:xfrm>
              <a:off x="2435657" y="5053459"/>
              <a:ext cx="504056" cy="504056"/>
            </a:xfrm>
            <a:prstGeom prst="ellipse">
              <a:avLst/>
            </a:prstGeom>
            <a:solidFill>
              <a:srgbClr val="C00000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8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6</a:t>
              </a:r>
              <a:endParaRPr lang="zh-CN" altLang="en-US" sz="28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3" name="椭圆 12"/>
            <p:cNvSpPr/>
            <p:nvPr/>
          </p:nvSpPr>
          <p:spPr bwMode="auto">
            <a:xfrm>
              <a:off x="5364088" y="4103724"/>
              <a:ext cx="504056" cy="504056"/>
            </a:xfrm>
            <a:prstGeom prst="ellipse">
              <a:avLst/>
            </a:prstGeom>
            <a:solidFill>
              <a:schemeClr val="tx1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8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15</a:t>
              </a:r>
              <a:endParaRPr lang="zh-CN" altLang="en-US" sz="28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4" name="椭圆 13"/>
            <p:cNvSpPr/>
            <p:nvPr/>
          </p:nvSpPr>
          <p:spPr bwMode="auto">
            <a:xfrm>
              <a:off x="6986374" y="4103724"/>
              <a:ext cx="504056" cy="504056"/>
            </a:xfrm>
            <a:prstGeom prst="ellipse">
              <a:avLst/>
            </a:prstGeom>
            <a:solidFill>
              <a:schemeClr val="tx1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8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25</a:t>
              </a:r>
              <a:endParaRPr lang="zh-CN" altLang="en-US" sz="28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5" name="椭圆 14"/>
            <p:cNvSpPr/>
            <p:nvPr/>
          </p:nvSpPr>
          <p:spPr bwMode="auto">
            <a:xfrm>
              <a:off x="7490430" y="5052953"/>
              <a:ext cx="504056" cy="504056"/>
            </a:xfrm>
            <a:prstGeom prst="ellipse">
              <a:avLst/>
            </a:prstGeom>
            <a:solidFill>
              <a:srgbClr val="C00000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8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27</a:t>
              </a:r>
              <a:endParaRPr lang="zh-CN" altLang="en-US" sz="28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6" name="椭圆 15"/>
            <p:cNvSpPr/>
            <p:nvPr/>
          </p:nvSpPr>
          <p:spPr bwMode="auto">
            <a:xfrm>
              <a:off x="6482318" y="5052953"/>
              <a:ext cx="504056" cy="504056"/>
            </a:xfrm>
            <a:prstGeom prst="ellipse">
              <a:avLst/>
            </a:prstGeom>
            <a:solidFill>
              <a:srgbClr val="C00000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8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22</a:t>
              </a:r>
              <a:endParaRPr lang="zh-CN" altLang="en-US" sz="28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55" name="矩形 54"/>
            <p:cNvSpPr/>
            <p:nvPr/>
          </p:nvSpPr>
          <p:spPr bwMode="auto">
            <a:xfrm>
              <a:off x="1426552" y="5133742"/>
              <a:ext cx="540060" cy="255852"/>
            </a:xfrm>
            <a:prstGeom prst="rect">
              <a:avLst/>
            </a:prstGeom>
            <a:solidFill>
              <a:schemeClr val="tx1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 anchorCtr="1"/>
            <a:lstStyle/>
            <a:p>
              <a:pPr algn="ctr"/>
              <a:r>
                <a:rPr lang="en-US" altLang="zh-CN" sz="16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NIL</a:t>
              </a:r>
              <a:endParaRPr lang="zh-CN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67" name="矩形 66"/>
            <p:cNvSpPr/>
            <p:nvPr/>
          </p:nvSpPr>
          <p:spPr bwMode="auto">
            <a:xfrm>
              <a:off x="2061176" y="6003225"/>
              <a:ext cx="540060" cy="255852"/>
            </a:xfrm>
            <a:prstGeom prst="rect">
              <a:avLst/>
            </a:prstGeom>
            <a:solidFill>
              <a:schemeClr val="tx1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 anchorCtr="1"/>
            <a:lstStyle/>
            <a:p>
              <a:pPr algn="ctr"/>
              <a:r>
                <a:rPr lang="en-US" altLang="zh-CN" sz="16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NIL</a:t>
              </a:r>
              <a:endParaRPr lang="zh-CN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68" name="矩形 67"/>
            <p:cNvSpPr/>
            <p:nvPr/>
          </p:nvSpPr>
          <p:spPr bwMode="auto">
            <a:xfrm>
              <a:off x="2841079" y="6003225"/>
              <a:ext cx="540060" cy="255852"/>
            </a:xfrm>
            <a:prstGeom prst="rect">
              <a:avLst/>
            </a:prstGeom>
            <a:solidFill>
              <a:schemeClr val="tx1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 anchorCtr="1"/>
            <a:lstStyle/>
            <a:p>
              <a:pPr algn="ctr"/>
              <a:r>
                <a:rPr lang="en-US" altLang="zh-CN" sz="16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NIL</a:t>
              </a:r>
              <a:endParaRPr lang="zh-CN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69" name="矩形 68"/>
            <p:cNvSpPr/>
            <p:nvPr/>
          </p:nvSpPr>
          <p:spPr bwMode="auto">
            <a:xfrm>
              <a:off x="3091195" y="5037092"/>
              <a:ext cx="540060" cy="255852"/>
            </a:xfrm>
            <a:prstGeom prst="rect">
              <a:avLst/>
            </a:prstGeom>
            <a:solidFill>
              <a:schemeClr val="tx1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 anchorCtr="1"/>
            <a:lstStyle/>
            <a:p>
              <a:pPr algn="ctr"/>
              <a:r>
                <a:rPr lang="en-US" altLang="zh-CN" sz="16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NIL</a:t>
              </a:r>
              <a:endParaRPr lang="zh-CN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70" name="矩形 69"/>
            <p:cNvSpPr/>
            <p:nvPr/>
          </p:nvSpPr>
          <p:spPr bwMode="auto">
            <a:xfrm>
              <a:off x="3871098" y="5037092"/>
              <a:ext cx="540060" cy="255852"/>
            </a:xfrm>
            <a:prstGeom prst="rect">
              <a:avLst/>
            </a:prstGeom>
            <a:solidFill>
              <a:schemeClr val="tx1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 anchorCtr="1"/>
            <a:lstStyle/>
            <a:p>
              <a:pPr algn="ctr"/>
              <a:r>
                <a:rPr lang="en-US" altLang="zh-CN" sz="16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NIL</a:t>
              </a:r>
              <a:endParaRPr lang="zh-CN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71" name="矩形 70"/>
            <p:cNvSpPr/>
            <p:nvPr/>
          </p:nvSpPr>
          <p:spPr bwMode="auto">
            <a:xfrm>
              <a:off x="4963390" y="5056155"/>
              <a:ext cx="540060" cy="255852"/>
            </a:xfrm>
            <a:prstGeom prst="rect">
              <a:avLst/>
            </a:prstGeom>
            <a:solidFill>
              <a:schemeClr val="tx1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 anchorCtr="1"/>
            <a:lstStyle/>
            <a:p>
              <a:pPr algn="ctr"/>
              <a:r>
                <a:rPr lang="en-US" altLang="zh-CN" sz="16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NIL</a:t>
              </a:r>
              <a:endParaRPr lang="zh-CN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72" name="矩形 71"/>
            <p:cNvSpPr/>
            <p:nvPr/>
          </p:nvSpPr>
          <p:spPr bwMode="auto">
            <a:xfrm>
              <a:off x="5743293" y="5056155"/>
              <a:ext cx="540060" cy="255852"/>
            </a:xfrm>
            <a:prstGeom prst="rect">
              <a:avLst/>
            </a:prstGeom>
            <a:solidFill>
              <a:schemeClr val="tx1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 anchorCtr="1"/>
            <a:lstStyle/>
            <a:p>
              <a:pPr algn="ctr"/>
              <a:r>
                <a:rPr lang="en-US" altLang="zh-CN" sz="16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NIL</a:t>
              </a:r>
              <a:endParaRPr lang="zh-CN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73" name="矩形 72"/>
            <p:cNvSpPr/>
            <p:nvPr/>
          </p:nvSpPr>
          <p:spPr bwMode="auto">
            <a:xfrm>
              <a:off x="6136501" y="6023373"/>
              <a:ext cx="540060" cy="255852"/>
            </a:xfrm>
            <a:prstGeom prst="rect">
              <a:avLst/>
            </a:prstGeom>
            <a:solidFill>
              <a:schemeClr val="tx1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 anchorCtr="1"/>
            <a:lstStyle/>
            <a:p>
              <a:pPr algn="ctr"/>
              <a:r>
                <a:rPr lang="en-US" altLang="zh-CN" sz="16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NIL</a:t>
              </a:r>
              <a:endParaRPr lang="zh-CN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74" name="矩形 73"/>
            <p:cNvSpPr/>
            <p:nvPr/>
          </p:nvSpPr>
          <p:spPr bwMode="auto">
            <a:xfrm>
              <a:off x="6759955" y="6026750"/>
              <a:ext cx="540060" cy="255852"/>
            </a:xfrm>
            <a:prstGeom prst="rect">
              <a:avLst/>
            </a:prstGeom>
            <a:solidFill>
              <a:schemeClr val="tx1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 anchorCtr="1"/>
            <a:lstStyle/>
            <a:p>
              <a:pPr algn="ctr"/>
              <a:r>
                <a:rPr lang="en-US" altLang="zh-CN" sz="16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NIL</a:t>
              </a:r>
              <a:endParaRPr lang="zh-CN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75" name="矩形 74"/>
            <p:cNvSpPr/>
            <p:nvPr/>
          </p:nvSpPr>
          <p:spPr bwMode="auto">
            <a:xfrm>
              <a:off x="7371032" y="6027399"/>
              <a:ext cx="540060" cy="255852"/>
            </a:xfrm>
            <a:prstGeom prst="rect">
              <a:avLst/>
            </a:prstGeom>
            <a:solidFill>
              <a:schemeClr val="tx1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 anchorCtr="1"/>
            <a:lstStyle/>
            <a:p>
              <a:pPr algn="ctr"/>
              <a:r>
                <a:rPr lang="en-US" altLang="zh-CN" sz="16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NIL</a:t>
              </a:r>
              <a:endParaRPr lang="zh-CN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76" name="矩形 75"/>
            <p:cNvSpPr/>
            <p:nvPr/>
          </p:nvSpPr>
          <p:spPr bwMode="auto">
            <a:xfrm>
              <a:off x="7994486" y="6030776"/>
              <a:ext cx="540060" cy="255852"/>
            </a:xfrm>
            <a:prstGeom prst="rect">
              <a:avLst/>
            </a:prstGeom>
            <a:solidFill>
              <a:schemeClr val="tx1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 anchorCtr="1"/>
            <a:lstStyle/>
            <a:p>
              <a:pPr algn="ctr"/>
              <a:r>
                <a:rPr lang="en-US" altLang="zh-CN" sz="16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NIL</a:t>
              </a:r>
              <a:endParaRPr lang="zh-CN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46" name="TextBox 20"/>
          <p:cNvSpPr txBox="1">
            <a:spLocks noChangeArrowheads="1"/>
          </p:cNvSpPr>
          <p:nvPr/>
        </p:nvSpPr>
        <p:spPr bwMode="auto">
          <a:xfrm>
            <a:off x="5289906" y="2371685"/>
            <a:ext cx="3293744" cy="461665"/>
          </a:xfrm>
          <a:prstGeom prst="rect">
            <a:avLst/>
          </a:prstGeom>
          <a:solidFill>
            <a:schemeClr val="accent5"/>
          </a:solidFill>
          <a:ln w="31750">
            <a:noFill/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kumimoji="1" sz="28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>
              <a:spcAft>
                <a:spcPts val="600"/>
              </a:spcAft>
              <a:buClr>
                <a:srgbClr val="C00000"/>
              </a:buClr>
              <a:defRPr/>
            </a:pPr>
            <a:r>
              <a:rPr lang="zh-CN" altLang="en-US" sz="2400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任意节点非</a:t>
            </a:r>
            <a:r>
              <a:rPr lang="zh-CN" altLang="en-US" sz="2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红</a:t>
            </a:r>
            <a:r>
              <a:rPr lang="zh-CN" altLang="en-US" sz="2400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即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黑</a:t>
            </a:r>
            <a:endParaRPr lang="en-US" altLang="zh-CN" sz="2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42098874"/>
      </p:ext>
    </p:extLst>
  </p:cSld>
  <p:clrMapOvr>
    <a:masterClrMapping/>
  </p:clrMapOvr>
  <p:transition advTm="157">
    <p:zoom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088" y="85725"/>
            <a:ext cx="7599362" cy="914400"/>
          </a:xfrm>
        </p:spPr>
        <p:txBody>
          <a:bodyPr/>
          <a:lstStyle/>
          <a:p>
            <a:pPr>
              <a:defRPr/>
            </a:pPr>
            <a:r>
              <a:rPr lang="zh-CN" altLang="en-US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红黑树：背景</a:t>
            </a:r>
          </a:p>
        </p:txBody>
      </p:sp>
      <p:sp>
        <p:nvSpPr>
          <p:cNvPr id="61" name="TextBox 20"/>
          <p:cNvSpPr txBox="1">
            <a:spLocks noChangeArrowheads="1"/>
          </p:cNvSpPr>
          <p:nvPr/>
        </p:nvSpPr>
        <p:spPr bwMode="auto">
          <a:xfrm>
            <a:off x="165718" y="1196752"/>
            <a:ext cx="8712968" cy="51090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lvl="1" indent="-3429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背景与目标</a:t>
            </a:r>
            <a:endParaRPr lang="en-US" altLang="zh-CN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spcBef>
                <a:spcPts val="600"/>
              </a:spcBef>
              <a:buClr>
                <a:srgbClr val="C00000"/>
              </a:buClr>
              <a:buFont typeface="Wingdings" panose="05000000000000000000" pitchFamily="2" charset="2"/>
              <a:buChar char="ü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任何一次动态操作（插入和删除），引起的结构变化量不致超过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O(1) </a:t>
            </a:r>
          </a:p>
          <a:p>
            <a:pPr marL="800100" lvl="1" indent="-342900">
              <a:spcBef>
                <a:spcPts val="600"/>
              </a:spcBef>
              <a:buClr>
                <a:srgbClr val="C00000"/>
              </a:buClr>
              <a:buFont typeface="Wingdings" panose="05000000000000000000" pitchFamily="2" charset="2"/>
              <a:buChar char="ü"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1972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年由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Rudolf Bayer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发明的，当时被称为平衡二叉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树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spcBef>
                <a:spcPts val="600"/>
              </a:spcBef>
              <a:buClr>
                <a:srgbClr val="C00000"/>
              </a:buClr>
              <a:buFont typeface="Wingdings" panose="05000000000000000000" pitchFamily="2" charset="2"/>
              <a:buChar char="ü"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1978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年被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Leo J. </a:t>
            </a:r>
            <a:r>
              <a:rPr lang="en-US" altLang="zh-CN" sz="24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Guibas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 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Robert Sedgewick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修改为如今的“红黑树“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spcBef>
                <a:spcPts val="600"/>
              </a:spcBef>
              <a:buClr>
                <a:srgbClr val="C00000"/>
              </a:buClr>
              <a:buFont typeface="Wingdings" panose="05000000000000000000" pitchFamily="2" charset="2"/>
              <a:buChar char="ü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它虽然是复杂的，但它的最坏情况运行时间也是非常良好的，并且在实践中是高效的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spcBef>
                <a:spcPts val="600"/>
              </a:spcBef>
              <a:buClr>
                <a:srgbClr val="C00000"/>
              </a:buClr>
              <a:buFont typeface="Wingdings" panose="05000000000000000000" pitchFamily="2" charset="2"/>
              <a:buChar char="ü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它的统计性能要优于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AVL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树。因此，红黑树在很多地方都有应用。在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C++ STL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中，很多部分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包括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set, multiset, map, </a:t>
            </a:r>
            <a:r>
              <a:rPr lang="en-US" altLang="zh-CN" sz="24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multimap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应用了红黑树的变体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27048377"/>
      </p:ext>
    </p:extLst>
  </p:cSld>
  <p:clrMapOvr>
    <a:masterClrMapping/>
  </p:clrMapOvr>
  <p:transition advTm="157">
    <p:zoom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088" y="85725"/>
            <a:ext cx="7599362" cy="914400"/>
          </a:xfrm>
        </p:spPr>
        <p:txBody>
          <a:bodyPr/>
          <a:lstStyle/>
          <a:p>
            <a:pPr>
              <a:defRPr/>
            </a:pPr>
            <a:r>
              <a:rPr lang="zh-CN" altLang="en-US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红黑树：特性</a:t>
            </a:r>
          </a:p>
        </p:txBody>
      </p:sp>
      <p:sp>
        <p:nvSpPr>
          <p:cNvPr id="61" name="TextBox 20"/>
          <p:cNvSpPr txBox="1">
            <a:spLocks noChangeArrowheads="1"/>
          </p:cNvSpPr>
          <p:nvPr/>
        </p:nvSpPr>
        <p:spPr bwMode="auto">
          <a:xfrm>
            <a:off x="165718" y="1111120"/>
            <a:ext cx="8712968" cy="2369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lvl="1" indent="-3429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定义与条件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根节点为黑色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外部节点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NIL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均为黑色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其余节点若为红色，其</a:t>
            </a:r>
            <a:r>
              <a:rPr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父节点和孩子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为黑 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从任一外部节点到根节点沿途，经过的黑节点数目一样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TextBox 20"/>
          <p:cNvSpPr txBox="1">
            <a:spLocks noChangeArrowheads="1"/>
          </p:cNvSpPr>
          <p:nvPr/>
        </p:nvSpPr>
        <p:spPr bwMode="auto">
          <a:xfrm>
            <a:off x="4611661" y="1332426"/>
            <a:ext cx="4267025" cy="1015663"/>
          </a:xfrm>
          <a:prstGeom prst="rect">
            <a:avLst/>
          </a:prstGeom>
          <a:solidFill>
            <a:schemeClr val="accent2">
              <a:lumMod val="50000"/>
            </a:schemeClr>
          </a:solidFill>
          <a:ln w="31750">
            <a:noFill/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kumimoji="1" sz="28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>
              <a:spcAft>
                <a:spcPts val="600"/>
              </a:spcAft>
              <a:buClr>
                <a:srgbClr val="C00000"/>
              </a:buClr>
              <a:defRPr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任一从根到外部节点的通路，不存在相邻的两个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红节点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。推知，所经过的黑节点个数必然大于等于红节点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TextBox 20"/>
          <p:cNvSpPr txBox="1">
            <a:spLocks noChangeArrowheads="1"/>
          </p:cNvSpPr>
          <p:nvPr/>
        </p:nvSpPr>
        <p:spPr bwMode="auto">
          <a:xfrm>
            <a:off x="159100" y="3429000"/>
            <a:ext cx="8983505" cy="13388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lvl="1" indent="-3429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黑深度</a:t>
            </a:r>
          </a:p>
          <a:p>
            <a:pPr lvl="2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除去根节点，沿途所经过黑节点（包括外部节点）总数称为该节点黑深度；根节点黑深度为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</a:p>
        </p:txBody>
      </p:sp>
      <p:sp>
        <p:nvSpPr>
          <p:cNvPr id="49" name="TextBox 20"/>
          <p:cNvSpPr txBox="1">
            <a:spLocks noChangeArrowheads="1"/>
          </p:cNvSpPr>
          <p:nvPr/>
        </p:nvSpPr>
        <p:spPr bwMode="auto">
          <a:xfrm>
            <a:off x="146763" y="4735884"/>
            <a:ext cx="5143865" cy="20774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lvl="1" indent="-3429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黑高度</a:t>
            </a:r>
          </a:p>
          <a:p>
            <a:pPr lvl="2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除去外部节点，沿途所经过黑节点总数称为该节点黑高度；外部节点黑高度为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，根节点黑高度为全树黑高度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096" y="4385910"/>
            <a:ext cx="3573713" cy="1923410"/>
          </a:xfrm>
          <a:prstGeom prst="rect">
            <a:avLst/>
          </a:prstGeom>
        </p:spPr>
      </p:pic>
      <p:sp>
        <p:nvSpPr>
          <p:cNvPr id="8" name="TextBox 20"/>
          <p:cNvSpPr txBox="1">
            <a:spLocks noChangeArrowheads="1"/>
          </p:cNvSpPr>
          <p:nvPr/>
        </p:nvSpPr>
        <p:spPr bwMode="auto">
          <a:xfrm>
            <a:off x="5508104" y="6338889"/>
            <a:ext cx="3293744" cy="369332"/>
          </a:xfrm>
          <a:prstGeom prst="rect">
            <a:avLst/>
          </a:prstGeom>
          <a:noFill/>
          <a:ln w="31750">
            <a:noFill/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kumimoji="1" sz="28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>
              <a:spcAft>
                <a:spcPts val="600"/>
              </a:spcAft>
              <a:buClr>
                <a:srgbClr val="C00000"/>
              </a:buClr>
              <a:defRPr/>
            </a:pPr>
            <a:r>
              <a:rPr lang="zh-CN" altLang="en-US" sz="1800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黑深度</a:t>
            </a:r>
            <a:r>
              <a:rPr lang="en-US" altLang="zh-CN" sz="1800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</a:t>
            </a:r>
            <a:r>
              <a:rPr lang="zh-CN" altLang="en-US" sz="1800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黑高度</a:t>
            </a:r>
            <a:r>
              <a:rPr lang="en-US" altLang="zh-CN" sz="1800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=2</a:t>
            </a:r>
            <a:endParaRPr lang="en-US" altLang="zh-CN" sz="1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20260649"/>
      </p:ext>
    </p:extLst>
  </p:cSld>
  <p:clrMapOvr>
    <a:masterClrMapping/>
  </p:clrMapOvr>
  <p:transition advTm="157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48" grpId="0"/>
      <p:bldP spid="4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矩形 321"/>
          <p:cNvSpPr/>
          <p:nvPr/>
        </p:nvSpPr>
        <p:spPr bwMode="auto">
          <a:xfrm>
            <a:off x="6246769" y="3501008"/>
            <a:ext cx="2861735" cy="3356990"/>
          </a:xfrm>
          <a:prstGeom prst="rect">
            <a:avLst/>
          </a:prstGeom>
          <a:solidFill>
            <a:srgbClr val="FFFFCC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321" name="矩形 320"/>
          <p:cNvSpPr/>
          <p:nvPr/>
        </p:nvSpPr>
        <p:spPr bwMode="auto">
          <a:xfrm>
            <a:off x="4037995" y="3501008"/>
            <a:ext cx="2082669" cy="3356991"/>
          </a:xfrm>
          <a:prstGeom prst="rect">
            <a:avLst/>
          </a:prstGeom>
          <a:solidFill>
            <a:srgbClr val="FFFFCC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320" name="矩形 319"/>
          <p:cNvSpPr/>
          <p:nvPr/>
        </p:nvSpPr>
        <p:spPr bwMode="auto">
          <a:xfrm>
            <a:off x="1805537" y="3501007"/>
            <a:ext cx="2087389" cy="3356993"/>
          </a:xfrm>
          <a:prstGeom prst="rect">
            <a:avLst/>
          </a:prstGeom>
          <a:solidFill>
            <a:srgbClr val="FFFFCC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68" name="矩形 67"/>
          <p:cNvSpPr/>
          <p:nvPr/>
        </p:nvSpPr>
        <p:spPr bwMode="auto">
          <a:xfrm>
            <a:off x="68190" y="3501008"/>
            <a:ext cx="1619672" cy="3356992"/>
          </a:xfrm>
          <a:prstGeom prst="rect">
            <a:avLst/>
          </a:prstGeom>
          <a:solidFill>
            <a:srgbClr val="FFFFCC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cxnSp>
        <p:nvCxnSpPr>
          <p:cNvPr id="314" name="直接箭头连接符 313"/>
          <p:cNvCxnSpPr/>
          <p:nvPr/>
        </p:nvCxnSpPr>
        <p:spPr bwMode="auto">
          <a:xfrm>
            <a:off x="8439543" y="4281884"/>
            <a:ext cx="314483" cy="511427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/>
            <a:tailEnd type="stealth" w="lg" len="lg"/>
          </a:ln>
          <a:effectLst/>
        </p:spPr>
      </p:cxnSp>
      <p:cxnSp>
        <p:nvCxnSpPr>
          <p:cNvPr id="315" name="直接箭头连接符 314"/>
          <p:cNvCxnSpPr/>
          <p:nvPr/>
        </p:nvCxnSpPr>
        <p:spPr bwMode="auto">
          <a:xfrm flipH="1">
            <a:off x="8083109" y="4268140"/>
            <a:ext cx="340308" cy="525171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/>
            <a:tailEnd type="stealth" w="lg" len="lg"/>
          </a:ln>
          <a:effectLst/>
        </p:spPr>
      </p:cxnSp>
      <p:sp>
        <p:nvSpPr>
          <p:cNvPr id="316" name="椭圆 315"/>
          <p:cNvSpPr/>
          <p:nvPr/>
        </p:nvSpPr>
        <p:spPr bwMode="auto">
          <a:xfrm>
            <a:off x="8228180" y="4048932"/>
            <a:ext cx="380777" cy="381825"/>
          </a:xfrm>
          <a:prstGeom prst="ellipse">
            <a:avLst/>
          </a:prstGeom>
          <a:solidFill>
            <a:srgbClr val="C00000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F</a:t>
            </a:r>
            <a:endParaRPr lang="zh-CN" altLang="en-US" sz="20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317" name="椭圆 316"/>
          <p:cNvSpPr/>
          <p:nvPr/>
        </p:nvSpPr>
        <p:spPr bwMode="auto">
          <a:xfrm>
            <a:off x="8629064" y="4775367"/>
            <a:ext cx="380777" cy="381825"/>
          </a:xfrm>
          <a:prstGeom prst="ellipse">
            <a:avLst/>
          </a:prstGeom>
          <a:solidFill>
            <a:schemeClr val="tx1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G</a:t>
            </a:r>
            <a:endParaRPr lang="zh-CN" altLang="en-US" sz="20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318" name="椭圆 317"/>
          <p:cNvSpPr/>
          <p:nvPr/>
        </p:nvSpPr>
        <p:spPr bwMode="auto">
          <a:xfrm>
            <a:off x="7835769" y="4775367"/>
            <a:ext cx="380777" cy="381825"/>
          </a:xfrm>
          <a:prstGeom prst="ellipse">
            <a:avLst/>
          </a:prstGeom>
          <a:solidFill>
            <a:schemeClr val="tx1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E</a:t>
            </a:r>
            <a:endParaRPr lang="zh-CN" altLang="en-US" sz="20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319" name="任意多边形 318"/>
          <p:cNvSpPr/>
          <p:nvPr/>
        </p:nvSpPr>
        <p:spPr bwMode="auto">
          <a:xfrm>
            <a:off x="7631915" y="3645600"/>
            <a:ext cx="786653" cy="434661"/>
          </a:xfrm>
          <a:custGeom>
            <a:avLst/>
            <a:gdLst>
              <a:gd name="connsiteX0" fmla="*/ 0 w 786653"/>
              <a:gd name="connsiteY0" fmla="*/ 268983 h 434661"/>
              <a:gd name="connsiteX1" fmla="*/ 316006 w 786653"/>
              <a:gd name="connsiteY1" fmla="*/ 423624 h 434661"/>
              <a:gd name="connsiteX2" fmla="*/ 611841 w 786653"/>
              <a:gd name="connsiteY2" fmla="*/ 41 h 434661"/>
              <a:gd name="connsiteX3" fmla="*/ 786653 w 786653"/>
              <a:gd name="connsiteY3" fmla="*/ 403453 h 4346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6653" h="434661">
                <a:moveTo>
                  <a:pt x="0" y="268983"/>
                </a:moveTo>
                <a:cubicBezTo>
                  <a:pt x="107016" y="368715"/>
                  <a:pt x="214033" y="468448"/>
                  <a:pt x="316006" y="423624"/>
                </a:cubicBezTo>
                <a:cubicBezTo>
                  <a:pt x="417979" y="378800"/>
                  <a:pt x="533400" y="3403"/>
                  <a:pt x="611841" y="41"/>
                </a:cubicBezTo>
                <a:cubicBezTo>
                  <a:pt x="690282" y="-3321"/>
                  <a:pt x="738467" y="200066"/>
                  <a:pt x="786653" y="403453"/>
                </a:cubicBezTo>
              </a:path>
            </a:pathLst>
          </a:custGeom>
          <a:noFill/>
          <a:ln w="12700" cap="flat" cmpd="sng" algn="ctr">
            <a:solidFill>
              <a:schemeClr val="tx1"/>
            </a:solidFill>
            <a:prstDash val="dash"/>
            <a:round/>
            <a:headEnd type="none"/>
            <a:tailEnd type="stealth" w="lg" len="lg"/>
          </a:ln>
          <a:effectLst/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088" y="85725"/>
            <a:ext cx="7599362" cy="914400"/>
          </a:xfrm>
        </p:spPr>
        <p:txBody>
          <a:bodyPr/>
          <a:lstStyle/>
          <a:p>
            <a:pPr>
              <a:defRPr/>
            </a:pPr>
            <a:r>
              <a:rPr lang="zh-CN" altLang="en-US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红黑树：等价性</a:t>
            </a:r>
          </a:p>
        </p:txBody>
      </p:sp>
      <p:sp>
        <p:nvSpPr>
          <p:cNvPr id="61" name="TextBox 20"/>
          <p:cNvSpPr txBox="1">
            <a:spLocks noChangeArrowheads="1"/>
          </p:cNvSpPr>
          <p:nvPr/>
        </p:nvSpPr>
        <p:spPr bwMode="auto">
          <a:xfrm>
            <a:off x="165718" y="1196752"/>
            <a:ext cx="8978282" cy="31470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lvl="1" indent="-3429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提升变换</a:t>
            </a:r>
            <a:endParaRPr lang="en-US" altLang="zh-CN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自顶向下，每遇一个红节点，都将其对应子树整体提升一层，从而与父节点（必为黑）对齐，二者联边调整为横向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每棵红黑树等价于一棵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(2,4)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树，前者节点对应后者关键码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通往红节点的边对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B-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树高度无贡献，在图中为虚线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 indent="-457200">
              <a:spcAft>
                <a:spcPts val="3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 indent="-457200">
              <a:spcAft>
                <a:spcPts val="3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8" name="组合 57"/>
          <p:cNvGrpSpPr/>
          <p:nvPr/>
        </p:nvGrpSpPr>
        <p:grpSpPr>
          <a:xfrm>
            <a:off x="319710" y="3858020"/>
            <a:ext cx="1174072" cy="1108260"/>
            <a:chOff x="524548" y="3284989"/>
            <a:chExt cx="1501153" cy="1370276"/>
          </a:xfrm>
        </p:grpSpPr>
        <p:cxnSp>
          <p:nvCxnSpPr>
            <p:cNvPr id="173" name="直接箭头连接符 172"/>
            <p:cNvCxnSpPr/>
            <p:nvPr/>
          </p:nvCxnSpPr>
          <p:spPr bwMode="auto">
            <a:xfrm>
              <a:off x="1296526" y="3573016"/>
              <a:ext cx="402094" cy="632339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/>
              <a:tailEnd type="stealth" w="lg" len="lg"/>
            </a:ln>
            <a:effectLst/>
          </p:spPr>
        </p:cxnSp>
        <p:cxnSp>
          <p:nvCxnSpPr>
            <p:cNvPr id="174" name="直接箭头连接符 173"/>
            <p:cNvCxnSpPr/>
            <p:nvPr/>
          </p:nvCxnSpPr>
          <p:spPr bwMode="auto">
            <a:xfrm flipH="1">
              <a:off x="840794" y="3556022"/>
              <a:ext cx="435113" cy="649333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/>
              <a:tailEnd type="stealth" w="lg" len="lg"/>
            </a:ln>
            <a:effectLst/>
          </p:spPr>
        </p:cxnSp>
        <p:sp>
          <p:nvSpPr>
            <p:cNvPr id="182" name="椭圆 181"/>
            <p:cNvSpPr/>
            <p:nvPr/>
          </p:nvSpPr>
          <p:spPr bwMode="auto">
            <a:xfrm>
              <a:off x="1026279" y="3284989"/>
              <a:ext cx="486856" cy="472097"/>
            </a:xfrm>
            <a:prstGeom prst="ellipse">
              <a:avLst/>
            </a:prstGeom>
            <a:solidFill>
              <a:schemeClr val="tx1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B</a:t>
              </a:r>
              <a:endParaRPr lang="zh-CN" altLang="en-US" sz="20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86" name="椭圆 185"/>
            <p:cNvSpPr/>
            <p:nvPr/>
          </p:nvSpPr>
          <p:spPr bwMode="auto">
            <a:xfrm>
              <a:off x="1538845" y="4183168"/>
              <a:ext cx="486856" cy="472097"/>
            </a:xfrm>
            <a:prstGeom prst="ellipse">
              <a:avLst/>
            </a:prstGeom>
            <a:solidFill>
              <a:schemeClr val="tx1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C</a:t>
              </a:r>
              <a:endParaRPr lang="zh-CN" altLang="en-US" sz="20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88" name="椭圆 187"/>
            <p:cNvSpPr/>
            <p:nvPr/>
          </p:nvSpPr>
          <p:spPr bwMode="auto">
            <a:xfrm>
              <a:off x="524548" y="4183168"/>
              <a:ext cx="486856" cy="472097"/>
            </a:xfrm>
            <a:prstGeom prst="ellipse">
              <a:avLst/>
            </a:prstGeom>
            <a:solidFill>
              <a:schemeClr val="tx1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A</a:t>
              </a:r>
              <a:endParaRPr lang="zh-CN" altLang="en-US" sz="20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59" name="组合 58"/>
          <p:cNvGrpSpPr/>
          <p:nvPr/>
        </p:nvGrpSpPr>
        <p:grpSpPr>
          <a:xfrm>
            <a:off x="337798" y="5769473"/>
            <a:ext cx="1095124" cy="971895"/>
            <a:chOff x="524548" y="5265417"/>
            <a:chExt cx="1492711" cy="1237341"/>
          </a:xfrm>
        </p:grpSpPr>
        <p:sp>
          <p:nvSpPr>
            <p:cNvPr id="237" name="圆角矩形 236"/>
            <p:cNvSpPr/>
            <p:nvPr/>
          </p:nvSpPr>
          <p:spPr bwMode="auto">
            <a:xfrm>
              <a:off x="858571" y="5265417"/>
              <a:ext cx="840049" cy="505953"/>
            </a:xfrm>
            <a:prstGeom prst="roundRect">
              <a:avLst/>
            </a:prstGeom>
            <a:solidFill>
              <a:schemeClr val="accent5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3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238" name="椭圆 237"/>
            <p:cNvSpPr/>
            <p:nvPr/>
          </p:nvSpPr>
          <p:spPr bwMode="auto">
            <a:xfrm>
              <a:off x="1031642" y="5296632"/>
              <a:ext cx="476672" cy="429398"/>
            </a:xfrm>
            <a:prstGeom prst="ellipse">
              <a:avLst/>
            </a:prstGeom>
            <a:solidFill>
              <a:schemeClr val="tx1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B</a:t>
              </a:r>
            </a:p>
          </p:txBody>
        </p:sp>
        <p:cxnSp>
          <p:nvCxnSpPr>
            <p:cNvPr id="242" name="直接箭头连接符 241"/>
            <p:cNvCxnSpPr/>
            <p:nvPr/>
          </p:nvCxnSpPr>
          <p:spPr bwMode="auto">
            <a:xfrm>
              <a:off x="1550553" y="5732581"/>
              <a:ext cx="148067" cy="288707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ysDash"/>
              <a:round/>
              <a:headEnd type="oval"/>
              <a:tailEnd type="stealth" w="lg" len="lg"/>
            </a:ln>
            <a:effectLst/>
          </p:spPr>
        </p:cxnSp>
        <p:cxnSp>
          <p:nvCxnSpPr>
            <p:cNvPr id="243" name="直接箭头连接符 242"/>
            <p:cNvCxnSpPr/>
            <p:nvPr/>
          </p:nvCxnSpPr>
          <p:spPr bwMode="auto">
            <a:xfrm flipH="1">
              <a:off x="827088" y="5732581"/>
              <a:ext cx="176128" cy="288707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ysDash"/>
              <a:round/>
              <a:headEnd type="oval"/>
              <a:tailEnd type="stealth" w="lg" len="lg"/>
            </a:ln>
            <a:effectLst/>
          </p:spPr>
        </p:cxnSp>
        <p:sp>
          <p:nvSpPr>
            <p:cNvPr id="249" name="椭圆 248"/>
            <p:cNvSpPr/>
            <p:nvPr/>
          </p:nvSpPr>
          <p:spPr bwMode="auto">
            <a:xfrm>
              <a:off x="1530403" y="6030660"/>
              <a:ext cx="486856" cy="472097"/>
            </a:xfrm>
            <a:prstGeom prst="ellipse">
              <a:avLst/>
            </a:prstGeom>
            <a:solidFill>
              <a:schemeClr val="tx1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C</a:t>
              </a:r>
              <a:endParaRPr lang="zh-CN" altLang="en-US" sz="20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50" name="椭圆 249"/>
            <p:cNvSpPr/>
            <p:nvPr/>
          </p:nvSpPr>
          <p:spPr bwMode="auto">
            <a:xfrm>
              <a:off x="524548" y="6030661"/>
              <a:ext cx="486856" cy="472097"/>
            </a:xfrm>
            <a:prstGeom prst="ellipse">
              <a:avLst/>
            </a:prstGeom>
            <a:solidFill>
              <a:schemeClr val="tx1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A</a:t>
              </a:r>
              <a:endParaRPr lang="zh-CN" altLang="en-US" sz="20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251" name="下箭头 250"/>
          <p:cNvSpPr/>
          <p:nvPr/>
        </p:nvSpPr>
        <p:spPr bwMode="auto">
          <a:xfrm>
            <a:off x="699911" y="5286687"/>
            <a:ext cx="400272" cy="446569"/>
          </a:xfrm>
          <a:prstGeom prst="downArrow">
            <a:avLst/>
          </a:prstGeom>
          <a:solidFill>
            <a:schemeClr val="accent2">
              <a:lumMod val="50000"/>
            </a:schemeClr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cxnSp>
        <p:nvCxnSpPr>
          <p:cNvPr id="264" name="直接箭头连接符 263"/>
          <p:cNvCxnSpPr/>
          <p:nvPr/>
        </p:nvCxnSpPr>
        <p:spPr bwMode="auto">
          <a:xfrm flipH="1">
            <a:off x="2079218" y="4085636"/>
            <a:ext cx="340308" cy="525171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/>
            <a:tailEnd type="stealth" w="lg" len="lg"/>
          </a:ln>
          <a:effectLst/>
        </p:spPr>
      </p:cxnSp>
      <p:sp>
        <p:nvSpPr>
          <p:cNvPr id="265" name="椭圆 264"/>
          <p:cNvSpPr/>
          <p:nvPr/>
        </p:nvSpPr>
        <p:spPr bwMode="auto">
          <a:xfrm>
            <a:off x="2224289" y="3866428"/>
            <a:ext cx="380777" cy="381825"/>
          </a:xfrm>
          <a:prstGeom prst="ellipse">
            <a:avLst/>
          </a:prstGeom>
          <a:solidFill>
            <a:schemeClr val="tx1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B</a:t>
            </a:r>
            <a:endParaRPr lang="zh-CN" altLang="en-US" sz="20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67" name="椭圆 266"/>
          <p:cNvSpPr/>
          <p:nvPr/>
        </p:nvSpPr>
        <p:spPr bwMode="auto">
          <a:xfrm>
            <a:off x="1831878" y="4592863"/>
            <a:ext cx="380777" cy="381825"/>
          </a:xfrm>
          <a:prstGeom prst="ellipse">
            <a:avLst/>
          </a:prstGeom>
          <a:solidFill>
            <a:schemeClr val="tx1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A</a:t>
            </a:r>
            <a:endParaRPr lang="zh-CN" altLang="en-US" sz="20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269" name="直接箭头连接符 268"/>
          <p:cNvCxnSpPr/>
          <p:nvPr/>
        </p:nvCxnSpPr>
        <p:spPr bwMode="auto">
          <a:xfrm>
            <a:off x="3304675" y="4276266"/>
            <a:ext cx="314483" cy="511427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/>
            <a:tailEnd type="stealth" w="lg" len="lg"/>
          </a:ln>
          <a:effectLst/>
        </p:spPr>
      </p:cxnSp>
      <p:cxnSp>
        <p:nvCxnSpPr>
          <p:cNvPr id="270" name="直接箭头连接符 269"/>
          <p:cNvCxnSpPr/>
          <p:nvPr/>
        </p:nvCxnSpPr>
        <p:spPr bwMode="auto">
          <a:xfrm flipH="1">
            <a:off x="2948241" y="4262522"/>
            <a:ext cx="340308" cy="525171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/>
            <a:tailEnd type="stealth" w="lg" len="lg"/>
          </a:ln>
          <a:effectLst/>
        </p:spPr>
      </p:cxnSp>
      <p:sp>
        <p:nvSpPr>
          <p:cNvPr id="271" name="椭圆 270"/>
          <p:cNvSpPr/>
          <p:nvPr/>
        </p:nvSpPr>
        <p:spPr bwMode="auto">
          <a:xfrm>
            <a:off x="3093312" y="4043314"/>
            <a:ext cx="380777" cy="381825"/>
          </a:xfrm>
          <a:prstGeom prst="ellipse">
            <a:avLst/>
          </a:prstGeom>
          <a:solidFill>
            <a:srgbClr val="C00000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D</a:t>
            </a:r>
            <a:endParaRPr lang="zh-CN" altLang="en-US" sz="20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72" name="椭圆 271"/>
          <p:cNvSpPr/>
          <p:nvPr/>
        </p:nvSpPr>
        <p:spPr bwMode="auto">
          <a:xfrm>
            <a:off x="3494196" y="4750986"/>
            <a:ext cx="380777" cy="381825"/>
          </a:xfrm>
          <a:prstGeom prst="ellipse">
            <a:avLst/>
          </a:prstGeom>
          <a:solidFill>
            <a:schemeClr val="tx1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E</a:t>
            </a:r>
            <a:endParaRPr lang="zh-CN" altLang="en-US" sz="20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73" name="椭圆 272"/>
          <p:cNvSpPr/>
          <p:nvPr/>
        </p:nvSpPr>
        <p:spPr bwMode="auto">
          <a:xfrm>
            <a:off x="2700901" y="4750986"/>
            <a:ext cx="380777" cy="381825"/>
          </a:xfrm>
          <a:prstGeom prst="ellipse">
            <a:avLst/>
          </a:prstGeom>
          <a:solidFill>
            <a:schemeClr val="tx1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C</a:t>
            </a:r>
            <a:endParaRPr lang="zh-CN" altLang="en-US" sz="20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60" name="任意多边形 59"/>
          <p:cNvSpPr/>
          <p:nvPr/>
        </p:nvSpPr>
        <p:spPr bwMode="auto">
          <a:xfrm>
            <a:off x="2497047" y="3639982"/>
            <a:ext cx="786653" cy="434661"/>
          </a:xfrm>
          <a:custGeom>
            <a:avLst/>
            <a:gdLst>
              <a:gd name="connsiteX0" fmla="*/ 0 w 786653"/>
              <a:gd name="connsiteY0" fmla="*/ 268983 h 434661"/>
              <a:gd name="connsiteX1" fmla="*/ 316006 w 786653"/>
              <a:gd name="connsiteY1" fmla="*/ 423624 h 434661"/>
              <a:gd name="connsiteX2" fmla="*/ 611841 w 786653"/>
              <a:gd name="connsiteY2" fmla="*/ 41 h 434661"/>
              <a:gd name="connsiteX3" fmla="*/ 786653 w 786653"/>
              <a:gd name="connsiteY3" fmla="*/ 403453 h 4346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6653" h="434661">
                <a:moveTo>
                  <a:pt x="0" y="268983"/>
                </a:moveTo>
                <a:cubicBezTo>
                  <a:pt x="107016" y="368715"/>
                  <a:pt x="214033" y="468448"/>
                  <a:pt x="316006" y="423624"/>
                </a:cubicBezTo>
                <a:cubicBezTo>
                  <a:pt x="417979" y="378800"/>
                  <a:pt x="533400" y="3403"/>
                  <a:pt x="611841" y="41"/>
                </a:cubicBezTo>
                <a:cubicBezTo>
                  <a:pt x="690282" y="-3321"/>
                  <a:pt x="738467" y="200066"/>
                  <a:pt x="786653" y="403453"/>
                </a:cubicBezTo>
              </a:path>
            </a:pathLst>
          </a:custGeom>
          <a:noFill/>
          <a:ln w="12700" cap="flat" cmpd="sng" algn="ctr">
            <a:solidFill>
              <a:schemeClr val="tx1"/>
            </a:solidFill>
            <a:prstDash val="dash"/>
            <a:round/>
            <a:headEnd type="none"/>
            <a:tailEnd type="stealth" w="lg" len="lg"/>
          </a:ln>
          <a:effectLst/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4" name="下箭头 273"/>
          <p:cNvSpPr/>
          <p:nvPr/>
        </p:nvSpPr>
        <p:spPr bwMode="auto">
          <a:xfrm>
            <a:off x="2710655" y="5286687"/>
            <a:ext cx="400272" cy="446569"/>
          </a:xfrm>
          <a:prstGeom prst="downArrow">
            <a:avLst/>
          </a:prstGeom>
          <a:solidFill>
            <a:schemeClr val="accent2">
              <a:lumMod val="50000"/>
            </a:schemeClr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276" name="圆角矩形 275"/>
          <p:cNvSpPr/>
          <p:nvPr/>
        </p:nvSpPr>
        <p:spPr bwMode="auto">
          <a:xfrm>
            <a:off x="2353475" y="5785254"/>
            <a:ext cx="1095124" cy="397411"/>
          </a:xfrm>
          <a:prstGeom prst="roundRect">
            <a:avLst/>
          </a:prstGeom>
          <a:solidFill>
            <a:schemeClr val="accent5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32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277" name="椭圆 276"/>
          <p:cNvSpPr/>
          <p:nvPr/>
        </p:nvSpPr>
        <p:spPr bwMode="auto">
          <a:xfrm>
            <a:off x="2535801" y="5811237"/>
            <a:ext cx="349709" cy="337280"/>
          </a:xfrm>
          <a:prstGeom prst="ellipse">
            <a:avLst/>
          </a:prstGeom>
          <a:solidFill>
            <a:schemeClr val="tx1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B</a:t>
            </a:r>
          </a:p>
        </p:txBody>
      </p:sp>
      <p:cxnSp>
        <p:nvCxnSpPr>
          <p:cNvPr id="278" name="直接箭头连接符 277"/>
          <p:cNvCxnSpPr/>
          <p:nvPr/>
        </p:nvCxnSpPr>
        <p:spPr bwMode="auto">
          <a:xfrm>
            <a:off x="3288549" y="6157287"/>
            <a:ext cx="108629" cy="22677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lg" len="lg"/>
          </a:ln>
          <a:effectLst/>
        </p:spPr>
      </p:cxnSp>
      <p:cxnSp>
        <p:nvCxnSpPr>
          <p:cNvPr id="279" name="直接箭头连接符 278"/>
          <p:cNvCxnSpPr/>
          <p:nvPr/>
        </p:nvCxnSpPr>
        <p:spPr bwMode="auto">
          <a:xfrm flipH="1">
            <a:off x="2384983" y="6172102"/>
            <a:ext cx="129216" cy="22677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lg" len="lg"/>
          </a:ln>
          <a:effectLst/>
        </p:spPr>
      </p:cxnSp>
      <p:sp>
        <p:nvSpPr>
          <p:cNvPr id="280" name="椭圆 279"/>
          <p:cNvSpPr/>
          <p:nvPr/>
        </p:nvSpPr>
        <p:spPr bwMode="auto">
          <a:xfrm>
            <a:off x="2722446" y="6354451"/>
            <a:ext cx="357181" cy="370818"/>
          </a:xfrm>
          <a:prstGeom prst="ellipse">
            <a:avLst/>
          </a:prstGeom>
          <a:solidFill>
            <a:schemeClr val="tx1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C</a:t>
            </a:r>
            <a:endParaRPr lang="zh-CN" altLang="en-US" sz="20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81" name="椭圆 280"/>
          <p:cNvSpPr/>
          <p:nvPr/>
        </p:nvSpPr>
        <p:spPr bwMode="auto">
          <a:xfrm>
            <a:off x="2116883" y="6354451"/>
            <a:ext cx="357181" cy="370818"/>
          </a:xfrm>
          <a:prstGeom prst="ellipse">
            <a:avLst/>
          </a:prstGeom>
          <a:solidFill>
            <a:schemeClr val="tx1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A</a:t>
            </a:r>
            <a:endParaRPr lang="zh-CN" altLang="en-US" sz="20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83" name="椭圆 282"/>
          <p:cNvSpPr/>
          <p:nvPr/>
        </p:nvSpPr>
        <p:spPr bwMode="auto">
          <a:xfrm>
            <a:off x="2908939" y="5814918"/>
            <a:ext cx="349709" cy="337280"/>
          </a:xfrm>
          <a:prstGeom prst="ellipse">
            <a:avLst/>
          </a:prstGeom>
          <a:solidFill>
            <a:srgbClr val="C00000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D</a:t>
            </a:r>
          </a:p>
        </p:txBody>
      </p:sp>
      <p:sp>
        <p:nvSpPr>
          <p:cNvPr id="284" name="椭圆 283"/>
          <p:cNvSpPr/>
          <p:nvPr/>
        </p:nvSpPr>
        <p:spPr bwMode="auto">
          <a:xfrm>
            <a:off x="3328009" y="6354451"/>
            <a:ext cx="357181" cy="370818"/>
          </a:xfrm>
          <a:prstGeom prst="ellipse">
            <a:avLst/>
          </a:prstGeom>
          <a:solidFill>
            <a:schemeClr val="tx1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E</a:t>
            </a:r>
            <a:endParaRPr lang="zh-CN" altLang="en-US" sz="20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285" name="直接箭头连接符 284"/>
          <p:cNvCxnSpPr>
            <a:stCxn id="276" idx="2"/>
          </p:cNvCxnSpPr>
          <p:nvPr/>
        </p:nvCxnSpPr>
        <p:spPr bwMode="auto">
          <a:xfrm>
            <a:off x="2901037" y="6182665"/>
            <a:ext cx="7902" cy="17299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lg" len="lg"/>
          </a:ln>
          <a:effectLst/>
        </p:spPr>
      </p:cxnSp>
      <p:cxnSp>
        <p:nvCxnSpPr>
          <p:cNvPr id="286" name="直接箭头连接符 285"/>
          <p:cNvCxnSpPr/>
          <p:nvPr/>
        </p:nvCxnSpPr>
        <p:spPr bwMode="auto">
          <a:xfrm>
            <a:off x="5501655" y="3911108"/>
            <a:ext cx="277849" cy="519203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/>
            <a:tailEnd type="stealth" w="lg" len="lg"/>
          </a:ln>
          <a:effectLst/>
        </p:spPr>
      </p:cxnSp>
      <p:sp>
        <p:nvSpPr>
          <p:cNvPr id="287" name="椭圆 286"/>
          <p:cNvSpPr/>
          <p:nvPr/>
        </p:nvSpPr>
        <p:spPr bwMode="auto">
          <a:xfrm>
            <a:off x="5306418" y="3691900"/>
            <a:ext cx="380777" cy="381825"/>
          </a:xfrm>
          <a:prstGeom prst="ellipse">
            <a:avLst/>
          </a:prstGeom>
          <a:solidFill>
            <a:schemeClr val="tx1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D</a:t>
            </a:r>
            <a:endParaRPr lang="zh-CN" altLang="en-US" sz="20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88" name="椭圆 287"/>
          <p:cNvSpPr/>
          <p:nvPr/>
        </p:nvSpPr>
        <p:spPr bwMode="auto">
          <a:xfrm>
            <a:off x="5665764" y="4413714"/>
            <a:ext cx="380777" cy="381825"/>
          </a:xfrm>
          <a:prstGeom prst="ellipse">
            <a:avLst/>
          </a:prstGeom>
          <a:solidFill>
            <a:schemeClr val="tx1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E</a:t>
            </a:r>
            <a:endParaRPr lang="zh-CN" altLang="en-US" sz="20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289" name="直接箭头连接符 288"/>
          <p:cNvCxnSpPr/>
          <p:nvPr/>
        </p:nvCxnSpPr>
        <p:spPr bwMode="auto">
          <a:xfrm>
            <a:off x="4667900" y="4257503"/>
            <a:ext cx="314483" cy="511427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/>
            <a:tailEnd type="stealth" w="lg" len="lg"/>
          </a:ln>
          <a:effectLst/>
        </p:spPr>
      </p:cxnSp>
      <p:cxnSp>
        <p:nvCxnSpPr>
          <p:cNvPr id="290" name="直接箭头连接符 289"/>
          <p:cNvCxnSpPr/>
          <p:nvPr/>
        </p:nvCxnSpPr>
        <p:spPr bwMode="auto">
          <a:xfrm flipH="1">
            <a:off x="4311466" y="4243759"/>
            <a:ext cx="340308" cy="525171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/>
            <a:tailEnd type="stealth" w="lg" len="lg"/>
          </a:ln>
          <a:effectLst/>
        </p:spPr>
      </p:cxnSp>
      <p:sp>
        <p:nvSpPr>
          <p:cNvPr id="291" name="椭圆 290"/>
          <p:cNvSpPr/>
          <p:nvPr/>
        </p:nvSpPr>
        <p:spPr bwMode="auto">
          <a:xfrm>
            <a:off x="4456537" y="4024551"/>
            <a:ext cx="380777" cy="381825"/>
          </a:xfrm>
          <a:prstGeom prst="ellipse">
            <a:avLst/>
          </a:prstGeom>
          <a:solidFill>
            <a:srgbClr val="C00000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B</a:t>
            </a:r>
            <a:endParaRPr lang="zh-CN" altLang="en-US" sz="20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92" name="椭圆 291"/>
          <p:cNvSpPr/>
          <p:nvPr/>
        </p:nvSpPr>
        <p:spPr bwMode="auto">
          <a:xfrm>
            <a:off x="4857421" y="4750986"/>
            <a:ext cx="380777" cy="381825"/>
          </a:xfrm>
          <a:prstGeom prst="ellipse">
            <a:avLst/>
          </a:prstGeom>
          <a:solidFill>
            <a:schemeClr val="tx1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C</a:t>
            </a:r>
            <a:endParaRPr lang="zh-CN" altLang="en-US" sz="20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93" name="椭圆 292"/>
          <p:cNvSpPr/>
          <p:nvPr/>
        </p:nvSpPr>
        <p:spPr bwMode="auto">
          <a:xfrm>
            <a:off x="4064126" y="4750986"/>
            <a:ext cx="380777" cy="381825"/>
          </a:xfrm>
          <a:prstGeom prst="ellipse">
            <a:avLst/>
          </a:prstGeom>
          <a:solidFill>
            <a:schemeClr val="tx1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A</a:t>
            </a:r>
            <a:endParaRPr lang="zh-CN" altLang="en-US" sz="20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94" name="任意多边形 293"/>
          <p:cNvSpPr/>
          <p:nvPr/>
        </p:nvSpPr>
        <p:spPr bwMode="auto">
          <a:xfrm flipH="1">
            <a:off x="4646925" y="3620303"/>
            <a:ext cx="693102" cy="434661"/>
          </a:xfrm>
          <a:custGeom>
            <a:avLst/>
            <a:gdLst>
              <a:gd name="connsiteX0" fmla="*/ 0 w 786653"/>
              <a:gd name="connsiteY0" fmla="*/ 268983 h 434661"/>
              <a:gd name="connsiteX1" fmla="*/ 316006 w 786653"/>
              <a:gd name="connsiteY1" fmla="*/ 423624 h 434661"/>
              <a:gd name="connsiteX2" fmla="*/ 611841 w 786653"/>
              <a:gd name="connsiteY2" fmla="*/ 41 h 434661"/>
              <a:gd name="connsiteX3" fmla="*/ 786653 w 786653"/>
              <a:gd name="connsiteY3" fmla="*/ 403453 h 4346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6653" h="434661">
                <a:moveTo>
                  <a:pt x="0" y="268983"/>
                </a:moveTo>
                <a:cubicBezTo>
                  <a:pt x="107016" y="368715"/>
                  <a:pt x="214033" y="468448"/>
                  <a:pt x="316006" y="423624"/>
                </a:cubicBezTo>
                <a:cubicBezTo>
                  <a:pt x="417979" y="378800"/>
                  <a:pt x="533400" y="3403"/>
                  <a:pt x="611841" y="41"/>
                </a:cubicBezTo>
                <a:cubicBezTo>
                  <a:pt x="690282" y="-3321"/>
                  <a:pt x="738467" y="200066"/>
                  <a:pt x="786653" y="403453"/>
                </a:cubicBezTo>
              </a:path>
            </a:pathLst>
          </a:custGeom>
          <a:noFill/>
          <a:ln w="12700" cap="flat" cmpd="sng" algn="ctr">
            <a:solidFill>
              <a:schemeClr val="tx1"/>
            </a:solidFill>
            <a:prstDash val="dash"/>
            <a:round/>
            <a:headEnd type="none"/>
            <a:tailEnd type="stealth" w="lg" len="lg"/>
          </a:ln>
          <a:effectLst/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5" name="下箭头 294"/>
          <p:cNvSpPr/>
          <p:nvPr/>
        </p:nvSpPr>
        <p:spPr bwMode="auto">
          <a:xfrm>
            <a:off x="4820018" y="5286687"/>
            <a:ext cx="400272" cy="446569"/>
          </a:xfrm>
          <a:prstGeom prst="downArrow">
            <a:avLst/>
          </a:prstGeom>
          <a:solidFill>
            <a:schemeClr val="accent2">
              <a:lumMod val="50000"/>
            </a:schemeClr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296" name="圆角矩形 295"/>
          <p:cNvSpPr/>
          <p:nvPr/>
        </p:nvSpPr>
        <p:spPr bwMode="auto">
          <a:xfrm>
            <a:off x="4525968" y="5778561"/>
            <a:ext cx="1095124" cy="397411"/>
          </a:xfrm>
          <a:prstGeom prst="roundRect">
            <a:avLst/>
          </a:prstGeom>
          <a:solidFill>
            <a:schemeClr val="accent5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32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297" name="椭圆 296"/>
          <p:cNvSpPr/>
          <p:nvPr/>
        </p:nvSpPr>
        <p:spPr bwMode="auto">
          <a:xfrm>
            <a:off x="4708294" y="5804544"/>
            <a:ext cx="349709" cy="337280"/>
          </a:xfrm>
          <a:prstGeom prst="ellipse">
            <a:avLst/>
          </a:prstGeom>
          <a:solidFill>
            <a:srgbClr val="C00000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B</a:t>
            </a:r>
          </a:p>
        </p:txBody>
      </p:sp>
      <p:cxnSp>
        <p:nvCxnSpPr>
          <p:cNvPr id="298" name="直接箭头连接符 297"/>
          <p:cNvCxnSpPr/>
          <p:nvPr/>
        </p:nvCxnSpPr>
        <p:spPr bwMode="auto">
          <a:xfrm>
            <a:off x="5461042" y="6150594"/>
            <a:ext cx="108629" cy="22677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lg" len="lg"/>
          </a:ln>
          <a:effectLst/>
        </p:spPr>
      </p:cxnSp>
      <p:cxnSp>
        <p:nvCxnSpPr>
          <p:cNvPr id="299" name="直接箭头连接符 298"/>
          <p:cNvCxnSpPr/>
          <p:nvPr/>
        </p:nvCxnSpPr>
        <p:spPr bwMode="auto">
          <a:xfrm flipH="1">
            <a:off x="4557476" y="6165409"/>
            <a:ext cx="129216" cy="22677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lg" len="lg"/>
          </a:ln>
          <a:effectLst/>
        </p:spPr>
      </p:cxnSp>
      <p:sp>
        <p:nvSpPr>
          <p:cNvPr id="300" name="椭圆 299"/>
          <p:cNvSpPr/>
          <p:nvPr/>
        </p:nvSpPr>
        <p:spPr bwMode="auto">
          <a:xfrm>
            <a:off x="4894939" y="6347758"/>
            <a:ext cx="357181" cy="370818"/>
          </a:xfrm>
          <a:prstGeom prst="ellipse">
            <a:avLst/>
          </a:prstGeom>
          <a:solidFill>
            <a:schemeClr val="tx1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C</a:t>
            </a:r>
            <a:endParaRPr lang="zh-CN" altLang="en-US" sz="20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301" name="椭圆 300"/>
          <p:cNvSpPr/>
          <p:nvPr/>
        </p:nvSpPr>
        <p:spPr bwMode="auto">
          <a:xfrm>
            <a:off x="4289376" y="6347758"/>
            <a:ext cx="357181" cy="370818"/>
          </a:xfrm>
          <a:prstGeom prst="ellipse">
            <a:avLst/>
          </a:prstGeom>
          <a:solidFill>
            <a:schemeClr val="tx1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A</a:t>
            </a:r>
            <a:endParaRPr lang="zh-CN" altLang="en-US" sz="20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302" name="椭圆 301"/>
          <p:cNvSpPr/>
          <p:nvPr/>
        </p:nvSpPr>
        <p:spPr bwMode="auto">
          <a:xfrm>
            <a:off x="5081432" y="5808225"/>
            <a:ext cx="349709" cy="337280"/>
          </a:xfrm>
          <a:prstGeom prst="ellipse">
            <a:avLst/>
          </a:prstGeom>
          <a:solidFill>
            <a:schemeClr val="tx1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D</a:t>
            </a:r>
          </a:p>
        </p:txBody>
      </p:sp>
      <p:sp>
        <p:nvSpPr>
          <p:cNvPr id="303" name="椭圆 302"/>
          <p:cNvSpPr/>
          <p:nvPr/>
        </p:nvSpPr>
        <p:spPr bwMode="auto">
          <a:xfrm>
            <a:off x="5500502" y="6347758"/>
            <a:ext cx="357181" cy="370818"/>
          </a:xfrm>
          <a:prstGeom prst="ellipse">
            <a:avLst/>
          </a:prstGeom>
          <a:solidFill>
            <a:schemeClr val="tx1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E</a:t>
            </a:r>
            <a:endParaRPr lang="zh-CN" altLang="en-US" sz="20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304" name="直接箭头连接符 303"/>
          <p:cNvCxnSpPr>
            <a:stCxn id="296" idx="2"/>
          </p:cNvCxnSpPr>
          <p:nvPr/>
        </p:nvCxnSpPr>
        <p:spPr bwMode="auto">
          <a:xfrm>
            <a:off x="5073530" y="6175972"/>
            <a:ext cx="7902" cy="17299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lg" len="lg"/>
          </a:ln>
          <a:effectLst/>
        </p:spPr>
      </p:cxnSp>
      <p:sp>
        <p:nvSpPr>
          <p:cNvPr id="306" name="椭圆 305"/>
          <p:cNvSpPr/>
          <p:nvPr/>
        </p:nvSpPr>
        <p:spPr bwMode="auto">
          <a:xfrm>
            <a:off x="7396589" y="3713014"/>
            <a:ext cx="380777" cy="381825"/>
          </a:xfrm>
          <a:prstGeom prst="ellipse">
            <a:avLst/>
          </a:prstGeom>
          <a:solidFill>
            <a:schemeClr val="tx1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D</a:t>
            </a:r>
            <a:endParaRPr lang="zh-CN" altLang="en-US" sz="20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308" name="直接箭头连接符 307"/>
          <p:cNvCxnSpPr/>
          <p:nvPr/>
        </p:nvCxnSpPr>
        <p:spPr bwMode="auto">
          <a:xfrm>
            <a:off x="6842113" y="4284112"/>
            <a:ext cx="314483" cy="511427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/>
            <a:tailEnd type="stealth" w="lg" len="lg"/>
          </a:ln>
          <a:effectLst/>
        </p:spPr>
      </p:cxnSp>
      <p:cxnSp>
        <p:nvCxnSpPr>
          <p:cNvPr id="309" name="直接箭头连接符 308"/>
          <p:cNvCxnSpPr/>
          <p:nvPr/>
        </p:nvCxnSpPr>
        <p:spPr bwMode="auto">
          <a:xfrm flipH="1">
            <a:off x="6485679" y="4270368"/>
            <a:ext cx="340308" cy="525171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/>
            <a:tailEnd type="stealth" w="lg" len="lg"/>
          </a:ln>
          <a:effectLst/>
        </p:spPr>
      </p:cxnSp>
      <p:sp>
        <p:nvSpPr>
          <p:cNvPr id="310" name="椭圆 309"/>
          <p:cNvSpPr/>
          <p:nvPr/>
        </p:nvSpPr>
        <p:spPr bwMode="auto">
          <a:xfrm>
            <a:off x="6630750" y="4051160"/>
            <a:ext cx="380777" cy="381825"/>
          </a:xfrm>
          <a:prstGeom prst="ellipse">
            <a:avLst/>
          </a:prstGeom>
          <a:solidFill>
            <a:srgbClr val="C00000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B</a:t>
            </a:r>
            <a:endParaRPr lang="zh-CN" altLang="en-US" sz="20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311" name="椭圆 310"/>
          <p:cNvSpPr/>
          <p:nvPr/>
        </p:nvSpPr>
        <p:spPr bwMode="auto">
          <a:xfrm>
            <a:off x="7031634" y="4775367"/>
            <a:ext cx="380777" cy="381825"/>
          </a:xfrm>
          <a:prstGeom prst="ellipse">
            <a:avLst/>
          </a:prstGeom>
          <a:solidFill>
            <a:schemeClr val="tx1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C</a:t>
            </a:r>
            <a:endParaRPr lang="zh-CN" altLang="en-US" sz="20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312" name="椭圆 311"/>
          <p:cNvSpPr/>
          <p:nvPr/>
        </p:nvSpPr>
        <p:spPr bwMode="auto">
          <a:xfrm>
            <a:off x="6238339" y="4775367"/>
            <a:ext cx="380777" cy="381825"/>
          </a:xfrm>
          <a:prstGeom prst="ellipse">
            <a:avLst/>
          </a:prstGeom>
          <a:solidFill>
            <a:schemeClr val="tx1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A</a:t>
            </a:r>
            <a:endParaRPr lang="zh-CN" altLang="en-US" sz="20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313" name="任意多边形 312"/>
          <p:cNvSpPr/>
          <p:nvPr/>
        </p:nvSpPr>
        <p:spPr bwMode="auto">
          <a:xfrm flipH="1">
            <a:off x="6821138" y="3646912"/>
            <a:ext cx="693102" cy="434661"/>
          </a:xfrm>
          <a:custGeom>
            <a:avLst/>
            <a:gdLst>
              <a:gd name="connsiteX0" fmla="*/ 0 w 786653"/>
              <a:gd name="connsiteY0" fmla="*/ 268983 h 434661"/>
              <a:gd name="connsiteX1" fmla="*/ 316006 w 786653"/>
              <a:gd name="connsiteY1" fmla="*/ 423624 h 434661"/>
              <a:gd name="connsiteX2" fmla="*/ 611841 w 786653"/>
              <a:gd name="connsiteY2" fmla="*/ 41 h 434661"/>
              <a:gd name="connsiteX3" fmla="*/ 786653 w 786653"/>
              <a:gd name="connsiteY3" fmla="*/ 403453 h 4346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6653" h="434661">
                <a:moveTo>
                  <a:pt x="0" y="268983"/>
                </a:moveTo>
                <a:cubicBezTo>
                  <a:pt x="107016" y="368715"/>
                  <a:pt x="214033" y="468448"/>
                  <a:pt x="316006" y="423624"/>
                </a:cubicBezTo>
                <a:cubicBezTo>
                  <a:pt x="417979" y="378800"/>
                  <a:pt x="533400" y="3403"/>
                  <a:pt x="611841" y="41"/>
                </a:cubicBezTo>
                <a:cubicBezTo>
                  <a:pt x="690282" y="-3321"/>
                  <a:pt x="738467" y="200066"/>
                  <a:pt x="786653" y="403453"/>
                </a:cubicBezTo>
              </a:path>
            </a:pathLst>
          </a:custGeom>
          <a:noFill/>
          <a:ln w="12700" cap="flat" cmpd="sng" algn="ctr">
            <a:solidFill>
              <a:schemeClr val="tx1"/>
            </a:solidFill>
            <a:prstDash val="dash"/>
            <a:round/>
            <a:headEnd type="none"/>
            <a:tailEnd type="stealth" w="lg" len="lg"/>
          </a:ln>
          <a:effectLst/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3" name="下箭头 322"/>
          <p:cNvSpPr/>
          <p:nvPr/>
        </p:nvSpPr>
        <p:spPr bwMode="auto">
          <a:xfrm>
            <a:off x="7371852" y="5286687"/>
            <a:ext cx="400272" cy="446569"/>
          </a:xfrm>
          <a:prstGeom prst="downArrow">
            <a:avLst/>
          </a:prstGeom>
          <a:solidFill>
            <a:schemeClr val="accent2">
              <a:lumMod val="50000"/>
            </a:schemeClr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333" name="圆角矩形 332"/>
          <p:cNvSpPr/>
          <p:nvPr/>
        </p:nvSpPr>
        <p:spPr bwMode="auto">
          <a:xfrm>
            <a:off x="6896824" y="5801353"/>
            <a:ext cx="1484058" cy="397411"/>
          </a:xfrm>
          <a:prstGeom prst="roundRect">
            <a:avLst/>
          </a:prstGeom>
          <a:solidFill>
            <a:schemeClr val="accent5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32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334" name="椭圆 333"/>
          <p:cNvSpPr/>
          <p:nvPr/>
        </p:nvSpPr>
        <p:spPr bwMode="auto">
          <a:xfrm>
            <a:off x="7079150" y="5827336"/>
            <a:ext cx="349709" cy="337280"/>
          </a:xfrm>
          <a:prstGeom prst="ellipse">
            <a:avLst/>
          </a:prstGeom>
          <a:solidFill>
            <a:srgbClr val="C00000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B</a:t>
            </a:r>
          </a:p>
        </p:txBody>
      </p:sp>
      <p:cxnSp>
        <p:nvCxnSpPr>
          <p:cNvPr id="335" name="直接箭头连接符 334"/>
          <p:cNvCxnSpPr/>
          <p:nvPr/>
        </p:nvCxnSpPr>
        <p:spPr bwMode="auto">
          <a:xfrm>
            <a:off x="7831898" y="6173386"/>
            <a:ext cx="41150" cy="26235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lg" len="lg"/>
          </a:ln>
          <a:effectLst/>
        </p:spPr>
      </p:cxnSp>
      <p:cxnSp>
        <p:nvCxnSpPr>
          <p:cNvPr id="336" name="直接箭头连接符 335"/>
          <p:cNvCxnSpPr/>
          <p:nvPr/>
        </p:nvCxnSpPr>
        <p:spPr bwMode="auto">
          <a:xfrm flipH="1">
            <a:off x="6842113" y="6188201"/>
            <a:ext cx="215435" cy="24754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lg" len="lg"/>
          </a:ln>
          <a:effectLst/>
        </p:spPr>
      </p:cxnSp>
      <p:sp>
        <p:nvSpPr>
          <p:cNvPr id="337" name="椭圆 336"/>
          <p:cNvSpPr/>
          <p:nvPr/>
        </p:nvSpPr>
        <p:spPr bwMode="auto">
          <a:xfrm>
            <a:off x="7143783" y="6435743"/>
            <a:ext cx="357181" cy="370818"/>
          </a:xfrm>
          <a:prstGeom prst="ellipse">
            <a:avLst/>
          </a:prstGeom>
          <a:solidFill>
            <a:schemeClr val="tx1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C</a:t>
            </a:r>
            <a:endParaRPr lang="zh-CN" altLang="en-US" sz="20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338" name="椭圆 337"/>
          <p:cNvSpPr/>
          <p:nvPr/>
        </p:nvSpPr>
        <p:spPr bwMode="auto">
          <a:xfrm>
            <a:off x="6588224" y="6435743"/>
            <a:ext cx="357181" cy="370818"/>
          </a:xfrm>
          <a:prstGeom prst="ellipse">
            <a:avLst/>
          </a:prstGeom>
          <a:solidFill>
            <a:schemeClr val="tx1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A</a:t>
            </a:r>
            <a:endParaRPr lang="zh-CN" altLang="en-US" sz="20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339" name="椭圆 338"/>
          <p:cNvSpPr/>
          <p:nvPr/>
        </p:nvSpPr>
        <p:spPr bwMode="auto">
          <a:xfrm>
            <a:off x="7452288" y="5831017"/>
            <a:ext cx="349709" cy="337280"/>
          </a:xfrm>
          <a:prstGeom prst="ellipse">
            <a:avLst/>
          </a:prstGeom>
          <a:solidFill>
            <a:schemeClr val="tx1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D</a:t>
            </a:r>
          </a:p>
        </p:txBody>
      </p:sp>
      <p:sp>
        <p:nvSpPr>
          <p:cNvPr id="340" name="椭圆 339"/>
          <p:cNvSpPr/>
          <p:nvPr/>
        </p:nvSpPr>
        <p:spPr bwMode="auto">
          <a:xfrm>
            <a:off x="7699342" y="6442558"/>
            <a:ext cx="357181" cy="370818"/>
          </a:xfrm>
          <a:prstGeom prst="ellipse">
            <a:avLst/>
          </a:prstGeom>
          <a:solidFill>
            <a:schemeClr val="tx1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E</a:t>
            </a:r>
            <a:endParaRPr lang="zh-CN" altLang="en-US" sz="20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341" name="直接箭头连接符 340"/>
          <p:cNvCxnSpPr/>
          <p:nvPr/>
        </p:nvCxnSpPr>
        <p:spPr bwMode="auto">
          <a:xfrm flipH="1">
            <a:off x="7333215" y="6182665"/>
            <a:ext cx="95644" cy="25307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lg" len="lg"/>
          </a:ln>
          <a:effectLst/>
        </p:spPr>
      </p:cxnSp>
      <p:sp>
        <p:nvSpPr>
          <p:cNvPr id="342" name="椭圆 341"/>
          <p:cNvSpPr/>
          <p:nvPr/>
        </p:nvSpPr>
        <p:spPr bwMode="auto">
          <a:xfrm>
            <a:off x="7840784" y="5827336"/>
            <a:ext cx="349709" cy="337280"/>
          </a:xfrm>
          <a:prstGeom prst="ellipse">
            <a:avLst/>
          </a:prstGeom>
          <a:solidFill>
            <a:srgbClr val="C00000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F</a:t>
            </a:r>
          </a:p>
        </p:txBody>
      </p:sp>
      <p:sp>
        <p:nvSpPr>
          <p:cNvPr id="343" name="椭圆 342"/>
          <p:cNvSpPr/>
          <p:nvPr/>
        </p:nvSpPr>
        <p:spPr bwMode="auto">
          <a:xfrm>
            <a:off x="8254902" y="6435742"/>
            <a:ext cx="357181" cy="370818"/>
          </a:xfrm>
          <a:prstGeom prst="ellipse">
            <a:avLst/>
          </a:prstGeom>
          <a:solidFill>
            <a:schemeClr val="tx1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G</a:t>
            </a:r>
            <a:endParaRPr lang="zh-CN" altLang="en-US" sz="20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344" name="直接箭头连接符 343"/>
          <p:cNvCxnSpPr/>
          <p:nvPr/>
        </p:nvCxnSpPr>
        <p:spPr bwMode="auto">
          <a:xfrm>
            <a:off x="8235436" y="6187781"/>
            <a:ext cx="128497" cy="24796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lg" len="lg"/>
          </a:ln>
          <a:effectLst/>
        </p:spPr>
      </p:cxnSp>
    </p:spTree>
    <p:extLst>
      <p:ext uri="{BB962C8B-B14F-4D97-AF65-F5344CB8AC3E}">
        <p14:creationId xmlns:p14="http://schemas.microsoft.com/office/powerpoint/2010/main" val="4270222657"/>
      </p:ext>
    </p:extLst>
  </p:cSld>
  <p:clrMapOvr>
    <a:masterClrMapping/>
  </p:clrMapOvr>
  <p:transition advTm="157">
    <p:zoom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088" y="85725"/>
            <a:ext cx="7599362" cy="914400"/>
          </a:xfrm>
        </p:spPr>
        <p:txBody>
          <a:bodyPr/>
          <a:lstStyle/>
          <a:p>
            <a:pPr>
              <a:defRPr/>
            </a:pPr>
            <a:r>
              <a:rPr lang="zh-CN" altLang="en-US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红黑树：等价性</a:t>
            </a:r>
          </a:p>
        </p:txBody>
      </p:sp>
      <p:sp>
        <p:nvSpPr>
          <p:cNvPr id="61" name="TextBox 20"/>
          <p:cNvSpPr txBox="1">
            <a:spLocks noChangeArrowheads="1"/>
          </p:cNvSpPr>
          <p:nvPr/>
        </p:nvSpPr>
        <p:spPr bwMode="auto">
          <a:xfrm>
            <a:off x="165718" y="1196752"/>
            <a:ext cx="8712968" cy="19236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lvl="1" indent="-3429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提升变换</a:t>
            </a:r>
            <a:endParaRPr lang="en-US" altLang="zh-CN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转换后的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(2,4)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树每个节点应包含且仅包含一个黑关键码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红色关键码不超过两个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若有两红色关键码，必有黑色关键码居中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91" name="组合 90"/>
          <p:cNvGrpSpPr/>
          <p:nvPr/>
        </p:nvGrpSpPr>
        <p:grpSpPr>
          <a:xfrm>
            <a:off x="252992" y="3212335"/>
            <a:ext cx="4319008" cy="2448272"/>
            <a:chOff x="179512" y="3240038"/>
            <a:chExt cx="4319008" cy="2448272"/>
          </a:xfrm>
        </p:grpSpPr>
        <p:cxnSp>
          <p:nvCxnSpPr>
            <p:cNvPr id="5" name="直接箭头连接符 4"/>
            <p:cNvCxnSpPr/>
            <p:nvPr/>
          </p:nvCxnSpPr>
          <p:spPr bwMode="auto">
            <a:xfrm>
              <a:off x="3987759" y="5096669"/>
              <a:ext cx="258087" cy="419768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/>
              <a:tailEnd type="stealth" w="lg" len="lg"/>
            </a:ln>
            <a:effectLst/>
          </p:spPr>
        </p:cxnSp>
        <p:cxnSp>
          <p:nvCxnSpPr>
            <p:cNvPr id="6" name="直接箭头连接符 5"/>
            <p:cNvCxnSpPr/>
            <p:nvPr/>
          </p:nvCxnSpPr>
          <p:spPr bwMode="auto">
            <a:xfrm flipH="1">
              <a:off x="3794862" y="5096669"/>
              <a:ext cx="231996" cy="42410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/>
              <a:tailEnd type="stealth" w="lg" len="lg"/>
            </a:ln>
            <a:effectLst/>
          </p:spPr>
        </p:cxnSp>
        <p:cxnSp>
          <p:nvCxnSpPr>
            <p:cNvPr id="7" name="直接箭头连接符 6"/>
            <p:cNvCxnSpPr/>
            <p:nvPr/>
          </p:nvCxnSpPr>
          <p:spPr bwMode="auto">
            <a:xfrm>
              <a:off x="3300038" y="5096669"/>
              <a:ext cx="258087" cy="419768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/>
              <a:tailEnd type="stealth" w="lg" len="lg"/>
            </a:ln>
            <a:effectLst/>
          </p:spPr>
        </p:cxnSp>
        <p:cxnSp>
          <p:nvCxnSpPr>
            <p:cNvPr id="8" name="直接箭头连接符 7"/>
            <p:cNvCxnSpPr/>
            <p:nvPr/>
          </p:nvCxnSpPr>
          <p:spPr bwMode="auto">
            <a:xfrm flipH="1">
              <a:off x="3105535" y="5096669"/>
              <a:ext cx="231996" cy="42410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/>
              <a:tailEnd type="stealth" w="lg" len="lg"/>
            </a:ln>
            <a:effectLst/>
          </p:spPr>
        </p:cxnSp>
        <p:cxnSp>
          <p:nvCxnSpPr>
            <p:cNvPr id="9" name="直接箭头连接符 8"/>
            <p:cNvCxnSpPr/>
            <p:nvPr/>
          </p:nvCxnSpPr>
          <p:spPr bwMode="auto">
            <a:xfrm>
              <a:off x="2614676" y="4500254"/>
              <a:ext cx="258087" cy="419768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/>
              <a:tailEnd type="stealth" w="lg" len="lg"/>
            </a:ln>
            <a:effectLst/>
          </p:spPr>
        </p:cxnSp>
        <p:cxnSp>
          <p:nvCxnSpPr>
            <p:cNvPr id="10" name="直接箭头连接符 9"/>
            <p:cNvCxnSpPr/>
            <p:nvPr/>
          </p:nvCxnSpPr>
          <p:spPr bwMode="auto">
            <a:xfrm flipH="1">
              <a:off x="2369859" y="4500254"/>
              <a:ext cx="231996" cy="42410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/>
              <a:tailEnd type="stealth" w="lg" len="lg"/>
            </a:ln>
            <a:effectLst/>
          </p:spPr>
        </p:cxnSp>
        <p:cxnSp>
          <p:nvCxnSpPr>
            <p:cNvPr id="11" name="直接箭头连接符 10"/>
            <p:cNvCxnSpPr/>
            <p:nvPr/>
          </p:nvCxnSpPr>
          <p:spPr bwMode="auto">
            <a:xfrm>
              <a:off x="1675560" y="4486401"/>
              <a:ext cx="258087" cy="419768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/>
              <a:tailEnd type="stealth" w="lg" len="lg"/>
            </a:ln>
            <a:effectLst/>
          </p:spPr>
        </p:cxnSp>
        <p:cxnSp>
          <p:nvCxnSpPr>
            <p:cNvPr id="12" name="直接箭头连接符 11"/>
            <p:cNvCxnSpPr/>
            <p:nvPr/>
          </p:nvCxnSpPr>
          <p:spPr bwMode="auto">
            <a:xfrm flipH="1">
              <a:off x="1430743" y="4486401"/>
              <a:ext cx="231996" cy="42410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/>
              <a:tailEnd type="stealth" w="lg" len="lg"/>
            </a:ln>
            <a:effectLst/>
          </p:spPr>
        </p:cxnSp>
        <p:cxnSp>
          <p:nvCxnSpPr>
            <p:cNvPr id="13" name="直接箭头连接符 12"/>
            <p:cNvCxnSpPr/>
            <p:nvPr/>
          </p:nvCxnSpPr>
          <p:spPr bwMode="auto">
            <a:xfrm>
              <a:off x="1007675" y="5082345"/>
              <a:ext cx="258087" cy="419768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/>
              <a:tailEnd type="stealth" w="lg" len="lg"/>
            </a:ln>
            <a:effectLst/>
          </p:spPr>
        </p:cxnSp>
        <p:cxnSp>
          <p:nvCxnSpPr>
            <p:cNvPr id="14" name="直接箭头连接符 13"/>
            <p:cNvCxnSpPr/>
            <p:nvPr/>
          </p:nvCxnSpPr>
          <p:spPr bwMode="auto">
            <a:xfrm flipH="1">
              <a:off x="762859" y="5082345"/>
              <a:ext cx="231996" cy="42410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/>
              <a:tailEnd type="stealth" w="lg" len="lg"/>
            </a:ln>
            <a:effectLst/>
          </p:spPr>
        </p:cxnSp>
        <p:cxnSp>
          <p:nvCxnSpPr>
            <p:cNvPr id="15" name="直接箭头连接符 14"/>
            <p:cNvCxnSpPr/>
            <p:nvPr/>
          </p:nvCxnSpPr>
          <p:spPr bwMode="auto">
            <a:xfrm flipH="1">
              <a:off x="351378" y="4488837"/>
              <a:ext cx="272450" cy="480726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/>
              <a:tailEnd type="stealth" w="lg" len="lg"/>
            </a:ln>
            <a:effectLst/>
          </p:spPr>
        </p:cxnSp>
        <p:cxnSp>
          <p:nvCxnSpPr>
            <p:cNvPr id="16" name="直接箭头连接符 15"/>
            <p:cNvCxnSpPr/>
            <p:nvPr/>
          </p:nvCxnSpPr>
          <p:spPr bwMode="auto">
            <a:xfrm>
              <a:off x="3669139" y="4519316"/>
              <a:ext cx="258087" cy="419768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/>
              <a:tailEnd type="stealth" w="lg" len="lg"/>
            </a:ln>
            <a:effectLst/>
          </p:spPr>
        </p:cxnSp>
        <p:cxnSp>
          <p:nvCxnSpPr>
            <p:cNvPr id="17" name="直接箭头连接符 16"/>
            <p:cNvCxnSpPr/>
            <p:nvPr/>
          </p:nvCxnSpPr>
          <p:spPr bwMode="auto">
            <a:xfrm flipH="1">
              <a:off x="3424323" y="4519316"/>
              <a:ext cx="231996" cy="42410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/>
              <a:tailEnd type="stealth" w="lg" len="lg"/>
            </a:ln>
            <a:effectLst/>
          </p:spPr>
        </p:cxnSp>
        <p:cxnSp>
          <p:nvCxnSpPr>
            <p:cNvPr id="18" name="直接箭头连接符 17"/>
            <p:cNvCxnSpPr/>
            <p:nvPr/>
          </p:nvCxnSpPr>
          <p:spPr bwMode="auto">
            <a:xfrm flipH="1">
              <a:off x="2719171" y="3945358"/>
              <a:ext cx="386365" cy="419768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/>
              <a:tailEnd type="stealth" w="lg" len="lg"/>
            </a:ln>
            <a:effectLst/>
          </p:spPr>
        </p:cxnSp>
        <p:cxnSp>
          <p:nvCxnSpPr>
            <p:cNvPr id="19" name="直接箭头连接符 18"/>
            <p:cNvCxnSpPr/>
            <p:nvPr/>
          </p:nvCxnSpPr>
          <p:spPr bwMode="auto">
            <a:xfrm>
              <a:off x="3168606" y="3941027"/>
              <a:ext cx="403964" cy="419768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/>
              <a:tailEnd type="stealth" w="lg" len="lg"/>
            </a:ln>
            <a:effectLst/>
          </p:spPr>
        </p:cxnSp>
        <p:cxnSp>
          <p:nvCxnSpPr>
            <p:cNvPr id="20" name="直接箭头连接符 19"/>
            <p:cNvCxnSpPr/>
            <p:nvPr/>
          </p:nvCxnSpPr>
          <p:spPr bwMode="auto">
            <a:xfrm>
              <a:off x="675504" y="4563115"/>
              <a:ext cx="250682" cy="380301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/>
              <a:tailEnd type="stealth" w="lg" len="lg"/>
            </a:ln>
            <a:effectLst/>
          </p:spPr>
        </p:cxnSp>
        <p:cxnSp>
          <p:nvCxnSpPr>
            <p:cNvPr id="21" name="直接箭头连接符 20"/>
            <p:cNvCxnSpPr/>
            <p:nvPr/>
          </p:nvCxnSpPr>
          <p:spPr bwMode="auto">
            <a:xfrm>
              <a:off x="1197204" y="3926062"/>
              <a:ext cx="403964" cy="419768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/>
              <a:tailEnd type="stealth" w="lg" len="lg"/>
            </a:ln>
            <a:effectLst/>
          </p:spPr>
        </p:cxnSp>
        <p:cxnSp>
          <p:nvCxnSpPr>
            <p:cNvPr id="22" name="直接箭头连接符 21"/>
            <p:cNvCxnSpPr/>
            <p:nvPr/>
          </p:nvCxnSpPr>
          <p:spPr bwMode="auto">
            <a:xfrm flipH="1">
              <a:off x="751464" y="3914781"/>
              <a:ext cx="431974" cy="442901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/>
              <a:tailEnd type="stealth" w="lg" len="lg"/>
            </a:ln>
            <a:effectLst/>
          </p:spPr>
        </p:cxnSp>
        <p:cxnSp>
          <p:nvCxnSpPr>
            <p:cNvPr id="23" name="直接箭头连接符 22"/>
            <p:cNvCxnSpPr/>
            <p:nvPr/>
          </p:nvCxnSpPr>
          <p:spPr bwMode="auto">
            <a:xfrm>
              <a:off x="2111471" y="3411295"/>
              <a:ext cx="854517" cy="414231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/>
              <a:tailEnd type="stealth" w="lg" len="lg"/>
            </a:ln>
            <a:effectLst/>
          </p:spPr>
        </p:cxnSp>
        <p:cxnSp>
          <p:nvCxnSpPr>
            <p:cNvPr id="24" name="直接箭头连接符 23"/>
            <p:cNvCxnSpPr/>
            <p:nvPr/>
          </p:nvCxnSpPr>
          <p:spPr bwMode="auto">
            <a:xfrm flipH="1">
              <a:off x="1309580" y="3395212"/>
              <a:ext cx="801891" cy="430314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/>
              <a:tailEnd type="stealth" w="lg" len="lg"/>
            </a:ln>
            <a:effectLst/>
          </p:spPr>
        </p:cxnSp>
        <p:sp>
          <p:nvSpPr>
            <p:cNvPr id="25" name="椭圆 24"/>
            <p:cNvSpPr/>
            <p:nvPr/>
          </p:nvSpPr>
          <p:spPr bwMode="auto">
            <a:xfrm>
              <a:off x="1942714" y="3240038"/>
              <a:ext cx="325030" cy="313394"/>
            </a:xfrm>
            <a:prstGeom prst="ellipse">
              <a:avLst/>
            </a:prstGeom>
            <a:solidFill>
              <a:schemeClr val="tx1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13</a:t>
              </a:r>
              <a:endParaRPr lang="zh-CN" altLang="en-US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6" name="椭圆 25"/>
            <p:cNvSpPr/>
            <p:nvPr/>
          </p:nvSpPr>
          <p:spPr bwMode="auto">
            <a:xfrm>
              <a:off x="1016784" y="3734860"/>
              <a:ext cx="325030" cy="313394"/>
            </a:xfrm>
            <a:prstGeom prst="ellipse">
              <a:avLst/>
            </a:prstGeom>
            <a:solidFill>
              <a:srgbClr val="C00000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8</a:t>
              </a:r>
              <a:endParaRPr lang="zh-CN" altLang="en-US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7" name="椭圆 26"/>
            <p:cNvSpPr/>
            <p:nvPr/>
          </p:nvSpPr>
          <p:spPr bwMode="auto">
            <a:xfrm>
              <a:off x="2943021" y="3734860"/>
              <a:ext cx="325030" cy="313394"/>
            </a:xfrm>
            <a:prstGeom prst="ellipse">
              <a:avLst/>
            </a:prstGeom>
            <a:solidFill>
              <a:srgbClr val="C00000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17</a:t>
              </a:r>
              <a:endParaRPr lang="zh-CN" altLang="en-US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8" name="椭圆 27"/>
            <p:cNvSpPr/>
            <p:nvPr/>
          </p:nvSpPr>
          <p:spPr bwMode="auto">
            <a:xfrm>
              <a:off x="1502351" y="4331102"/>
              <a:ext cx="325030" cy="313394"/>
            </a:xfrm>
            <a:prstGeom prst="ellipse">
              <a:avLst/>
            </a:prstGeom>
            <a:solidFill>
              <a:schemeClr val="tx1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11</a:t>
              </a:r>
              <a:endParaRPr lang="zh-CN" altLang="en-US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9" name="椭圆 28"/>
            <p:cNvSpPr/>
            <p:nvPr/>
          </p:nvSpPr>
          <p:spPr bwMode="auto">
            <a:xfrm>
              <a:off x="489773" y="4331102"/>
              <a:ext cx="325030" cy="313394"/>
            </a:xfrm>
            <a:prstGeom prst="ellipse">
              <a:avLst/>
            </a:prstGeom>
            <a:solidFill>
              <a:schemeClr val="tx1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1</a:t>
              </a:r>
              <a:endParaRPr lang="zh-CN" altLang="en-US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30" name="椭圆 29"/>
            <p:cNvSpPr/>
            <p:nvPr/>
          </p:nvSpPr>
          <p:spPr bwMode="auto">
            <a:xfrm>
              <a:off x="830212" y="4921594"/>
              <a:ext cx="325030" cy="313394"/>
            </a:xfrm>
            <a:prstGeom prst="ellipse">
              <a:avLst/>
            </a:prstGeom>
            <a:solidFill>
              <a:srgbClr val="C00000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6</a:t>
              </a:r>
              <a:endParaRPr lang="zh-CN" altLang="en-US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31" name="椭圆 30"/>
            <p:cNvSpPr/>
            <p:nvPr/>
          </p:nvSpPr>
          <p:spPr bwMode="auto">
            <a:xfrm>
              <a:off x="2454118" y="4331102"/>
              <a:ext cx="325030" cy="313394"/>
            </a:xfrm>
            <a:prstGeom prst="ellipse">
              <a:avLst/>
            </a:prstGeom>
            <a:solidFill>
              <a:schemeClr val="tx1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15</a:t>
              </a:r>
              <a:endParaRPr lang="zh-CN" altLang="en-US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32" name="椭圆 31"/>
            <p:cNvSpPr/>
            <p:nvPr/>
          </p:nvSpPr>
          <p:spPr bwMode="auto">
            <a:xfrm>
              <a:off x="3500214" y="4331102"/>
              <a:ext cx="325030" cy="313394"/>
            </a:xfrm>
            <a:prstGeom prst="ellipse">
              <a:avLst/>
            </a:prstGeom>
            <a:solidFill>
              <a:schemeClr val="tx1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25</a:t>
              </a:r>
              <a:endParaRPr lang="zh-CN" altLang="en-US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33" name="椭圆 32"/>
            <p:cNvSpPr/>
            <p:nvPr/>
          </p:nvSpPr>
          <p:spPr bwMode="auto">
            <a:xfrm>
              <a:off x="3825244" y="4921280"/>
              <a:ext cx="325030" cy="313394"/>
            </a:xfrm>
            <a:prstGeom prst="ellipse">
              <a:avLst/>
            </a:prstGeom>
            <a:solidFill>
              <a:srgbClr val="C00000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27</a:t>
              </a:r>
              <a:endParaRPr lang="zh-CN" altLang="en-US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34" name="椭圆 33"/>
            <p:cNvSpPr/>
            <p:nvPr/>
          </p:nvSpPr>
          <p:spPr bwMode="auto">
            <a:xfrm>
              <a:off x="3175185" y="4921280"/>
              <a:ext cx="325030" cy="313394"/>
            </a:xfrm>
            <a:prstGeom prst="ellipse">
              <a:avLst/>
            </a:prstGeom>
            <a:solidFill>
              <a:srgbClr val="C00000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22</a:t>
              </a:r>
              <a:endParaRPr lang="zh-CN" altLang="en-US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35" name="矩形 34"/>
            <p:cNvSpPr/>
            <p:nvPr/>
          </p:nvSpPr>
          <p:spPr bwMode="auto">
            <a:xfrm>
              <a:off x="179512" y="4971510"/>
              <a:ext cx="348246" cy="159074"/>
            </a:xfrm>
            <a:prstGeom prst="rect">
              <a:avLst/>
            </a:prstGeom>
            <a:solidFill>
              <a:schemeClr val="tx1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 anchorCtr="1"/>
            <a:lstStyle/>
            <a:p>
              <a:pPr algn="ctr"/>
              <a:r>
                <a:rPr lang="en-US" altLang="zh-CN" sz="11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NIL</a:t>
              </a:r>
              <a:endParaRPr lang="zh-CN" altLang="en-US" sz="11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36" name="矩形 35"/>
            <p:cNvSpPr/>
            <p:nvPr/>
          </p:nvSpPr>
          <p:spPr bwMode="auto">
            <a:xfrm>
              <a:off x="588736" y="5512106"/>
              <a:ext cx="348246" cy="159074"/>
            </a:xfrm>
            <a:prstGeom prst="rect">
              <a:avLst/>
            </a:prstGeom>
            <a:solidFill>
              <a:schemeClr val="tx1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 anchorCtr="1"/>
            <a:lstStyle/>
            <a:p>
              <a:pPr algn="ctr"/>
              <a:r>
                <a:rPr lang="en-US" altLang="zh-CN" sz="11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NIL</a:t>
              </a:r>
              <a:endParaRPr lang="zh-CN" altLang="en-US" sz="11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37" name="矩形 36"/>
            <p:cNvSpPr/>
            <p:nvPr/>
          </p:nvSpPr>
          <p:spPr bwMode="auto">
            <a:xfrm>
              <a:off x="1091640" y="5512106"/>
              <a:ext cx="348246" cy="159074"/>
            </a:xfrm>
            <a:prstGeom prst="rect">
              <a:avLst/>
            </a:prstGeom>
            <a:solidFill>
              <a:schemeClr val="tx1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 anchorCtr="1"/>
            <a:lstStyle/>
            <a:p>
              <a:pPr algn="ctr"/>
              <a:r>
                <a:rPr lang="en-US" altLang="zh-CN" sz="11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NIL</a:t>
              </a:r>
              <a:endParaRPr lang="zh-CN" altLang="en-US" sz="11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38" name="矩形 37"/>
            <p:cNvSpPr/>
            <p:nvPr/>
          </p:nvSpPr>
          <p:spPr bwMode="auto">
            <a:xfrm>
              <a:off x="1252921" y="4911418"/>
              <a:ext cx="348246" cy="159074"/>
            </a:xfrm>
            <a:prstGeom prst="rect">
              <a:avLst/>
            </a:prstGeom>
            <a:solidFill>
              <a:schemeClr val="tx1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 anchorCtr="1"/>
            <a:lstStyle/>
            <a:p>
              <a:pPr algn="ctr"/>
              <a:r>
                <a:rPr lang="en-US" altLang="zh-CN" sz="11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NIL</a:t>
              </a:r>
              <a:endParaRPr lang="zh-CN" altLang="en-US" sz="11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39" name="矩形 38"/>
            <p:cNvSpPr/>
            <p:nvPr/>
          </p:nvSpPr>
          <p:spPr bwMode="auto">
            <a:xfrm>
              <a:off x="1755825" y="4911418"/>
              <a:ext cx="348246" cy="159074"/>
            </a:xfrm>
            <a:prstGeom prst="rect">
              <a:avLst/>
            </a:prstGeom>
            <a:solidFill>
              <a:schemeClr val="tx1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 anchorCtr="1"/>
            <a:lstStyle/>
            <a:p>
              <a:pPr algn="ctr"/>
              <a:r>
                <a:rPr lang="en-US" altLang="zh-CN" sz="11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NIL</a:t>
              </a:r>
              <a:endParaRPr lang="zh-CN" altLang="en-US" sz="11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40" name="矩形 39"/>
            <p:cNvSpPr/>
            <p:nvPr/>
          </p:nvSpPr>
          <p:spPr bwMode="auto">
            <a:xfrm>
              <a:off x="2195736" y="4923271"/>
              <a:ext cx="348246" cy="159074"/>
            </a:xfrm>
            <a:prstGeom prst="rect">
              <a:avLst/>
            </a:prstGeom>
            <a:solidFill>
              <a:schemeClr val="tx1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 anchorCtr="1"/>
            <a:lstStyle/>
            <a:p>
              <a:pPr algn="ctr"/>
              <a:r>
                <a:rPr lang="en-US" altLang="zh-CN" sz="11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NIL</a:t>
              </a:r>
              <a:endParaRPr lang="zh-CN" altLang="en-US" sz="11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41" name="矩形 40"/>
            <p:cNvSpPr/>
            <p:nvPr/>
          </p:nvSpPr>
          <p:spPr bwMode="auto">
            <a:xfrm>
              <a:off x="2698640" y="4923271"/>
              <a:ext cx="348246" cy="159074"/>
            </a:xfrm>
            <a:prstGeom prst="rect">
              <a:avLst/>
            </a:prstGeom>
            <a:solidFill>
              <a:schemeClr val="tx1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 anchorCtr="1"/>
            <a:lstStyle/>
            <a:p>
              <a:pPr algn="ctr"/>
              <a:r>
                <a:rPr lang="en-US" altLang="zh-CN" sz="11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NIL</a:t>
              </a:r>
              <a:endParaRPr lang="zh-CN" altLang="en-US" sz="11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42" name="矩形 41"/>
            <p:cNvSpPr/>
            <p:nvPr/>
          </p:nvSpPr>
          <p:spPr bwMode="auto">
            <a:xfrm>
              <a:off x="2952192" y="5524633"/>
              <a:ext cx="348246" cy="159074"/>
            </a:xfrm>
            <a:prstGeom prst="rect">
              <a:avLst/>
            </a:prstGeom>
            <a:solidFill>
              <a:schemeClr val="tx1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 anchorCtr="1"/>
            <a:lstStyle/>
            <a:p>
              <a:pPr algn="ctr"/>
              <a:r>
                <a:rPr lang="en-US" altLang="zh-CN" sz="11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NIL</a:t>
              </a:r>
              <a:endParaRPr lang="zh-CN" altLang="en-US" sz="11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43" name="矩形 42"/>
            <p:cNvSpPr/>
            <p:nvPr/>
          </p:nvSpPr>
          <p:spPr bwMode="auto">
            <a:xfrm>
              <a:off x="3354213" y="5526732"/>
              <a:ext cx="348246" cy="159074"/>
            </a:xfrm>
            <a:prstGeom prst="rect">
              <a:avLst/>
            </a:prstGeom>
            <a:solidFill>
              <a:schemeClr val="tx1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 anchorCtr="1"/>
            <a:lstStyle/>
            <a:p>
              <a:pPr algn="ctr"/>
              <a:r>
                <a:rPr lang="en-US" altLang="zh-CN" sz="11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NIL</a:t>
              </a:r>
              <a:endParaRPr lang="zh-CN" altLang="en-US" sz="11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44" name="矩形 43"/>
            <p:cNvSpPr/>
            <p:nvPr/>
          </p:nvSpPr>
          <p:spPr bwMode="auto">
            <a:xfrm>
              <a:off x="3748253" y="5527136"/>
              <a:ext cx="348246" cy="159074"/>
            </a:xfrm>
            <a:prstGeom prst="rect">
              <a:avLst/>
            </a:prstGeom>
            <a:solidFill>
              <a:schemeClr val="tx1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 anchorCtr="1"/>
            <a:lstStyle/>
            <a:p>
              <a:pPr algn="ctr"/>
              <a:r>
                <a:rPr lang="en-US" altLang="zh-CN" sz="11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NIL</a:t>
              </a:r>
              <a:endParaRPr lang="zh-CN" altLang="en-US" sz="11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45" name="矩形 44"/>
            <p:cNvSpPr/>
            <p:nvPr/>
          </p:nvSpPr>
          <p:spPr bwMode="auto">
            <a:xfrm>
              <a:off x="4150274" y="5529236"/>
              <a:ext cx="348246" cy="159074"/>
            </a:xfrm>
            <a:prstGeom prst="rect">
              <a:avLst/>
            </a:prstGeom>
            <a:solidFill>
              <a:schemeClr val="tx1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 anchorCtr="1"/>
            <a:lstStyle/>
            <a:p>
              <a:pPr algn="ctr"/>
              <a:r>
                <a:rPr lang="en-US" altLang="zh-CN" sz="11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NIL</a:t>
              </a:r>
              <a:endParaRPr lang="zh-CN" altLang="en-US" sz="11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46" name="下箭头 45"/>
          <p:cNvSpPr/>
          <p:nvPr/>
        </p:nvSpPr>
        <p:spPr bwMode="auto">
          <a:xfrm rot="16200000">
            <a:off x="4080948" y="3567558"/>
            <a:ext cx="400272" cy="446569"/>
          </a:xfrm>
          <a:prstGeom prst="downArrow">
            <a:avLst/>
          </a:prstGeom>
          <a:solidFill>
            <a:schemeClr val="accent2">
              <a:lumMod val="50000"/>
            </a:schemeClr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cxnSp>
        <p:nvCxnSpPr>
          <p:cNvPr id="93" name="直接箭头连接符 92"/>
          <p:cNvCxnSpPr/>
          <p:nvPr/>
        </p:nvCxnSpPr>
        <p:spPr bwMode="auto">
          <a:xfrm>
            <a:off x="8501122" y="3910275"/>
            <a:ext cx="195998" cy="377752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/>
            <a:tailEnd type="stealth" w="lg" len="lg"/>
          </a:ln>
          <a:effectLst/>
        </p:spPr>
      </p:cxnSp>
      <p:cxnSp>
        <p:nvCxnSpPr>
          <p:cNvPr id="94" name="直接箭头连接符 93"/>
          <p:cNvCxnSpPr/>
          <p:nvPr/>
        </p:nvCxnSpPr>
        <p:spPr bwMode="auto">
          <a:xfrm flipH="1">
            <a:off x="8432063" y="3910275"/>
            <a:ext cx="108158" cy="39248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/>
            <a:tailEnd type="stealth" w="lg" len="lg"/>
          </a:ln>
          <a:effectLst/>
        </p:spPr>
      </p:cxnSp>
      <p:cxnSp>
        <p:nvCxnSpPr>
          <p:cNvPr id="95" name="直接箭头连接符 94"/>
          <p:cNvCxnSpPr/>
          <p:nvPr/>
        </p:nvCxnSpPr>
        <p:spPr bwMode="auto">
          <a:xfrm>
            <a:off x="7518622" y="3913240"/>
            <a:ext cx="175319" cy="374787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/>
            <a:tailEnd type="stealth" w="lg" len="lg"/>
          </a:ln>
          <a:effectLst/>
        </p:spPr>
      </p:cxnSp>
      <p:cxnSp>
        <p:nvCxnSpPr>
          <p:cNvPr id="96" name="直接箭头连接符 95"/>
          <p:cNvCxnSpPr/>
          <p:nvPr/>
        </p:nvCxnSpPr>
        <p:spPr bwMode="auto">
          <a:xfrm flipH="1">
            <a:off x="7428270" y="3913240"/>
            <a:ext cx="127845" cy="374787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/>
            <a:tailEnd type="stealth" w="lg" len="lg"/>
          </a:ln>
          <a:effectLst/>
        </p:spPr>
      </p:cxnSp>
      <p:cxnSp>
        <p:nvCxnSpPr>
          <p:cNvPr id="97" name="直接箭头连接符 96"/>
          <p:cNvCxnSpPr/>
          <p:nvPr/>
        </p:nvCxnSpPr>
        <p:spPr bwMode="auto">
          <a:xfrm>
            <a:off x="6971086" y="3927093"/>
            <a:ext cx="152143" cy="360934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/>
            <a:tailEnd type="stealth" w="lg" len="lg"/>
          </a:ln>
          <a:effectLst/>
        </p:spPr>
      </p:cxnSp>
      <p:cxnSp>
        <p:nvCxnSpPr>
          <p:cNvPr id="98" name="直接箭头连接符 97"/>
          <p:cNvCxnSpPr/>
          <p:nvPr/>
        </p:nvCxnSpPr>
        <p:spPr bwMode="auto">
          <a:xfrm flipH="1">
            <a:off x="6876140" y="3927093"/>
            <a:ext cx="82125" cy="360934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/>
            <a:tailEnd type="stealth" w="lg" len="lg"/>
          </a:ln>
          <a:effectLst/>
        </p:spPr>
      </p:cxnSp>
      <p:cxnSp>
        <p:nvCxnSpPr>
          <p:cNvPr id="99" name="直接箭头连接符 98"/>
          <p:cNvCxnSpPr/>
          <p:nvPr/>
        </p:nvCxnSpPr>
        <p:spPr bwMode="auto">
          <a:xfrm>
            <a:off x="6031970" y="3913240"/>
            <a:ext cx="162000" cy="374787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/>
            <a:tailEnd type="stealth" w="lg" len="lg"/>
          </a:ln>
          <a:effectLst/>
        </p:spPr>
      </p:cxnSp>
      <p:cxnSp>
        <p:nvCxnSpPr>
          <p:cNvPr id="100" name="直接箭头连接符 99"/>
          <p:cNvCxnSpPr/>
          <p:nvPr/>
        </p:nvCxnSpPr>
        <p:spPr bwMode="auto">
          <a:xfrm flipH="1">
            <a:off x="5920686" y="3913240"/>
            <a:ext cx="98463" cy="374787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/>
            <a:tailEnd type="stealth" w="lg" len="lg"/>
          </a:ln>
          <a:effectLst/>
        </p:spPr>
      </p:cxnSp>
      <p:cxnSp>
        <p:nvCxnSpPr>
          <p:cNvPr id="101" name="直接箭头连接符 100"/>
          <p:cNvCxnSpPr/>
          <p:nvPr/>
        </p:nvCxnSpPr>
        <p:spPr bwMode="auto">
          <a:xfrm>
            <a:off x="5509978" y="3917572"/>
            <a:ext cx="154338" cy="397035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/>
            <a:tailEnd type="stealth" w="lg" len="lg"/>
          </a:ln>
          <a:effectLst/>
        </p:spPr>
      </p:cxnSp>
      <p:cxnSp>
        <p:nvCxnSpPr>
          <p:cNvPr id="102" name="直接箭头连接符 101"/>
          <p:cNvCxnSpPr/>
          <p:nvPr/>
        </p:nvCxnSpPr>
        <p:spPr bwMode="auto">
          <a:xfrm flipH="1">
            <a:off x="5386724" y="3917572"/>
            <a:ext cx="110434" cy="397035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/>
            <a:tailEnd type="stealth" w="lg" len="lg"/>
          </a:ln>
          <a:effectLst/>
        </p:spPr>
      </p:cxnSp>
      <p:cxnSp>
        <p:nvCxnSpPr>
          <p:cNvPr id="103" name="直接箭头连接符 102"/>
          <p:cNvCxnSpPr/>
          <p:nvPr/>
        </p:nvCxnSpPr>
        <p:spPr bwMode="auto">
          <a:xfrm flipH="1">
            <a:off x="4879995" y="3874291"/>
            <a:ext cx="132002" cy="434056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/>
            <a:tailEnd type="stealth" w="lg" len="lg"/>
          </a:ln>
          <a:effectLst/>
        </p:spPr>
      </p:cxnSp>
      <p:cxnSp>
        <p:nvCxnSpPr>
          <p:cNvPr id="104" name="直接箭头连接符 103"/>
          <p:cNvCxnSpPr/>
          <p:nvPr/>
        </p:nvCxnSpPr>
        <p:spPr bwMode="auto">
          <a:xfrm flipV="1">
            <a:off x="8042980" y="3912485"/>
            <a:ext cx="327338" cy="19062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dash"/>
            <a:round/>
            <a:headEnd type="none"/>
            <a:tailEnd type="stealth" w="lg" len="lg"/>
          </a:ln>
          <a:effectLst/>
        </p:spPr>
      </p:cxnSp>
      <p:cxnSp>
        <p:nvCxnSpPr>
          <p:cNvPr id="105" name="直接箭头连接符 104"/>
          <p:cNvCxnSpPr/>
          <p:nvPr/>
        </p:nvCxnSpPr>
        <p:spPr bwMode="auto">
          <a:xfrm flipH="1">
            <a:off x="7693941" y="3910275"/>
            <a:ext cx="287294" cy="11741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dash"/>
            <a:round/>
            <a:headEnd type="none"/>
            <a:tailEnd type="stealth" w="lg" len="lg"/>
          </a:ln>
          <a:effectLst/>
        </p:spPr>
      </p:cxnSp>
      <p:cxnSp>
        <p:nvCxnSpPr>
          <p:cNvPr id="106" name="直接箭头连接符 105"/>
          <p:cNvCxnSpPr/>
          <p:nvPr/>
        </p:nvCxnSpPr>
        <p:spPr bwMode="auto">
          <a:xfrm flipH="1">
            <a:off x="7075581" y="3372197"/>
            <a:ext cx="386365" cy="419768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/>
            <a:tailEnd type="stealth" w="lg" len="lg"/>
          </a:ln>
          <a:effectLst/>
        </p:spPr>
      </p:cxnSp>
      <p:cxnSp>
        <p:nvCxnSpPr>
          <p:cNvPr id="107" name="直接箭头连接符 106"/>
          <p:cNvCxnSpPr/>
          <p:nvPr/>
        </p:nvCxnSpPr>
        <p:spPr bwMode="auto">
          <a:xfrm>
            <a:off x="7525016" y="3367866"/>
            <a:ext cx="403964" cy="419768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/>
            <a:tailEnd type="stealth" w="lg" len="lg"/>
          </a:ln>
          <a:effectLst/>
        </p:spPr>
      </p:cxnSp>
      <p:cxnSp>
        <p:nvCxnSpPr>
          <p:cNvPr id="108" name="直接箭头连接符 107"/>
          <p:cNvCxnSpPr/>
          <p:nvPr/>
        </p:nvCxnSpPr>
        <p:spPr bwMode="auto">
          <a:xfrm>
            <a:off x="5026904" y="3902283"/>
            <a:ext cx="316087" cy="11728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dash"/>
            <a:round/>
            <a:headEnd type="none"/>
            <a:tailEnd type="stealth" w="lg" len="lg"/>
          </a:ln>
          <a:effectLst/>
        </p:spPr>
      </p:cxnSp>
      <p:cxnSp>
        <p:nvCxnSpPr>
          <p:cNvPr id="109" name="直接箭头连接符 108"/>
          <p:cNvCxnSpPr/>
          <p:nvPr/>
        </p:nvCxnSpPr>
        <p:spPr bwMode="auto">
          <a:xfrm>
            <a:off x="5553614" y="3352901"/>
            <a:ext cx="403964" cy="419768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/>
            <a:tailEnd type="stealth" w="lg" len="lg"/>
          </a:ln>
          <a:effectLst/>
        </p:spPr>
      </p:cxnSp>
      <p:cxnSp>
        <p:nvCxnSpPr>
          <p:cNvPr id="110" name="直接箭头连接符 109"/>
          <p:cNvCxnSpPr/>
          <p:nvPr/>
        </p:nvCxnSpPr>
        <p:spPr bwMode="auto">
          <a:xfrm flipH="1">
            <a:off x="5107874" y="3341620"/>
            <a:ext cx="431974" cy="442901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/>
            <a:tailEnd type="stealth" w="lg" len="lg"/>
          </a:ln>
          <a:effectLst/>
        </p:spPr>
      </p:cxnSp>
      <p:cxnSp>
        <p:nvCxnSpPr>
          <p:cNvPr id="111" name="直接箭头连接符 110"/>
          <p:cNvCxnSpPr/>
          <p:nvPr/>
        </p:nvCxnSpPr>
        <p:spPr bwMode="auto">
          <a:xfrm flipV="1">
            <a:off x="6460481" y="3350829"/>
            <a:ext cx="831550" cy="1456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dash"/>
            <a:round/>
            <a:headEnd type="none"/>
            <a:tailEnd type="stealth" w="lg" len="lg"/>
          </a:ln>
          <a:effectLst/>
        </p:spPr>
      </p:cxnSp>
      <p:cxnSp>
        <p:nvCxnSpPr>
          <p:cNvPr id="112" name="直接箭头连接符 111"/>
          <p:cNvCxnSpPr/>
          <p:nvPr/>
        </p:nvCxnSpPr>
        <p:spPr bwMode="auto">
          <a:xfrm flipH="1">
            <a:off x="5683423" y="3362558"/>
            <a:ext cx="769658" cy="1523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dash"/>
            <a:round/>
            <a:headEnd type="none"/>
            <a:tailEnd type="stealth" w="lg" len="lg"/>
          </a:ln>
          <a:effectLst/>
        </p:spPr>
      </p:cxnSp>
      <p:sp>
        <p:nvSpPr>
          <p:cNvPr id="113" name="椭圆 112"/>
          <p:cNvSpPr/>
          <p:nvPr/>
        </p:nvSpPr>
        <p:spPr bwMode="auto">
          <a:xfrm>
            <a:off x="6299124" y="3197604"/>
            <a:ext cx="325030" cy="313394"/>
          </a:xfrm>
          <a:prstGeom prst="ellipse">
            <a:avLst/>
          </a:prstGeom>
          <a:solidFill>
            <a:schemeClr val="tx1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13</a:t>
            </a:r>
            <a:endParaRPr lang="zh-CN" altLang="en-US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14" name="椭圆 113"/>
          <p:cNvSpPr/>
          <p:nvPr/>
        </p:nvSpPr>
        <p:spPr bwMode="auto">
          <a:xfrm>
            <a:off x="5373194" y="3197604"/>
            <a:ext cx="325030" cy="313394"/>
          </a:xfrm>
          <a:prstGeom prst="ellipse">
            <a:avLst/>
          </a:prstGeom>
          <a:solidFill>
            <a:srgbClr val="C00000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8</a:t>
            </a:r>
            <a:endParaRPr lang="zh-CN" altLang="en-US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15" name="椭圆 114"/>
          <p:cNvSpPr/>
          <p:nvPr/>
        </p:nvSpPr>
        <p:spPr bwMode="auto">
          <a:xfrm>
            <a:off x="7299431" y="3197604"/>
            <a:ext cx="325030" cy="313394"/>
          </a:xfrm>
          <a:prstGeom prst="ellipse">
            <a:avLst/>
          </a:prstGeom>
          <a:solidFill>
            <a:srgbClr val="C00000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17</a:t>
            </a:r>
            <a:endParaRPr lang="zh-CN" altLang="en-US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16" name="椭圆 115"/>
          <p:cNvSpPr/>
          <p:nvPr/>
        </p:nvSpPr>
        <p:spPr bwMode="auto">
          <a:xfrm>
            <a:off x="5858761" y="3757941"/>
            <a:ext cx="325030" cy="313394"/>
          </a:xfrm>
          <a:prstGeom prst="ellipse">
            <a:avLst/>
          </a:prstGeom>
          <a:solidFill>
            <a:schemeClr val="tx1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11</a:t>
            </a:r>
            <a:endParaRPr lang="zh-CN" altLang="en-US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17" name="椭圆 116"/>
          <p:cNvSpPr/>
          <p:nvPr/>
        </p:nvSpPr>
        <p:spPr bwMode="auto">
          <a:xfrm>
            <a:off x="4846183" y="3757941"/>
            <a:ext cx="325030" cy="313394"/>
          </a:xfrm>
          <a:prstGeom prst="ellipse">
            <a:avLst/>
          </a:prstGeom>
          <a:solidFill>
            <a:schemeClr val="tx1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1</a:t>
            </a:r>
            <a:endParaRPr lang="zh-CN" altLang="en-US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18" name="椭圆 117"/>
          <p:cNvSpPr/>
          <p:nvPr/>
        </p:nvSpPr>
        <p:spPr bwMode="auto">
          <a:xfrm>
            <a:off x="5337424" y="3765319"/>
            <a:ext cx="325030" cy="313394"/>
          </a:xfrm>
          <a:prstGeom prst="ellipse">
            <a:avLst/>
          </a:prstGeom>
          <a:solidFill>
            <a:srgbClr val="C00000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6</a:t>
            </a:r>
            <a:endParaRPr lang="zh-CN" altLang="en-US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19" name="椭圆 118"/>
          <p:cNvSpPr/>
          <p:nvPr/>
        </p:nvSpPr>
        <p:spPr bwMode="auto">
          <a:xfrm>
            <a:off x="6810528" y="3757941"/>
            <a:ext cx="325030" cy="313394"/>
          </a:xfrm>
          <a:prstGeom prst="ellipse">
            <a:avLst/>
          </a:prstGeom>
          <a:solidFill>
            <a:schemeClr val="tx1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15</a:t>
            </a:r>
            <a:endParaRPr lang="zh-CN" altLang="en-US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20" name="椭圆 119"/>
          <p:cNvSpPr/>
          <p:nvPr/>
        </p:nvSpPr>
        <p:spPr bwMode="auto">
          <a:xfrm>
            <a:off x="7856624" y="3753578"/>
            <a:ext cx="325030" cy="313394"/>
          </a:xfrm>
          <a:prstGeom prst="ellipse">
            <a:avLst/>
          </a:prstGeom>
          <a:solidFill>
            <a:schemeClr val="tx1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25</a:t>
            </a:r>
            <a:endParaRPr lang="zh-CN" altLang="en-US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21" name="椭圆 120"/>
          <p:cNvSpPr/>
          <p:nvPr/>
        </p:nvSpPr>
        <p:spPr bwMode="auto">
          <a:xfrm>
            <a:off x="8347176" y="3753578"/>
            <a:ext cx="325030" cy="313394"/>
          </a:xfrm>
          <a:prstGeom prst="ellipse">
            <a:avLst/>
          </a:prstGeom>
          <a:solidFill>
            <a:srgbClr val="C00000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27</a:t>
            </a:r>
            <a:endParaRPr lang="zh-CN" altLang="en-US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22" name="椭圆 121"/>
          <p:cNvSpPr/>
          <p:nvPr/>
        </p:nvSpPr>
        <p:spPr bwMode="auto">
          <a:xfrm>
            <a:off x="7374928" y="3753578"/>
            <a:ext cx="325030" cy="313394"/>
          </a:xfrm>
          <a:prstGeom prst="ellipse">
            <a:avLst/>
          </a:prstGeom>
          <a:solidFill>
            <a:srgbClr val="C00000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22</a:t>
            </a:r>
            <a:endParaRPr lang="zh-CN" altLang="en-US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25" name="矩形 124"/>
          <p:cNvSpPr/>
          <p:nvPr/>
        </p:nvSpPr>
        <p:spPr bwMode="auto">
          <a:xfrm>
            <a:off x="5266290" y="4293779"/>
            <a:ext cx="213807" cy="215341"/>
          </a:xfrm>
          <a:prstGeom prst="rect">
            <a:avLst/>
          </a:prstGeom>
          <a:solidFill>
            <a:schemeClr val="tx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4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N</a:t>
            </a:r>
            <a:endParaRPr lang="zh-CN" altLang="en-US" sz="14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50" name="矩形 149"/>
          <p:cNvSpPr/>
          <p:nvPr/>
        </p:nvSpPr>
        <p:spPr bwMode="auto">
          <a:xfrm>
            <a:off x="5552342" y="4293779"/>
            <a:ext cx="213807" cy="215341"/>
          </a:xfrm>
          <a:prstGeom prst="rect">
            <a:avLst/>
          </a:prstGeom>
          <a:solidFill>
            <a:schemeClr val="tx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4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N</a:t>
            </a:r>
            <a:endParaRPr lang="zh-CN" altLang="en-US" sz="14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51" name="矩形 150"/>
          <p:cNvSpPr/>
          <p:nvPr/>
        </p:nvSpPr>
        <p:spPr bwMode="auto">
          <a:xfrm>
            <a:off x="5824121" y="4293779"/>
            <a:ext cx="213807" cy="215341"/>
          </a:xfrm>
          <a:prstGeom prst="rect">
            <a:avLst/>
          </a:prstGeom>
          <a:solidFill>
            <a:schemeClr val="tx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4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N</a:t>
            </a:r>
            <a:endParaRPr lang="zh-CN" altLang="en-US" sz="14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52" name="矩形 151"/>
          <p:cNvSpPr/>
          <p:nvPr/>
        </p:nvSpPr>
        <p:spPr bwMode="auto">
          <a:xfrm>
            <a:off x="6110173" y="4293779"/>
            <a:ext cx="213807" cy="215341"/>
          </a:xfrm>
          <a:prstGeom prst="rect">
            <a:avLst/>
          </a:prstGeom>
          <a:solidFill>
            <a:schemeClr val="tx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4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N</a:t>
            </a:r>
            <a:endParaRPr lang="zh-CN" altLang="en-US" sz="14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53" name="矩形 152"/>
          <p:cNvSpPr/>
          <p:nvPr/>
        </p:nvSpPr>
        <p:spPr bwMode="auto">
          <a:xfrm>
            <a:off x="6743894" y="4293779"/>
            <a:ext cx="213807" cy="215341"/>
          </a:xfrm>
          <a:prstGeom prst="rect">
            <a:avLst/>
          </a:prstGeom>
          <a:solidFill>
            <a:schemeClr val="tx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4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N</a:t>
            </a:r>
            <a:endParaRPr lang="zh-CN" altLang="en-US" sz="14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54" name="矩形 153"/>
          <p:cNvSpPr/>
          <p:nvPr/>
        </p:nvSpPr>
        <p:spPr bwMode="auto">
          <a:xfrm>
            <a:off x="7029946" y="4293779"/>
            <a:ext cx="213807" cy="215341"/>
          </a:xfrm>
          <a:prstGeom prst="rect">
            <a:avLst/>
          </a:prstGeom>
          <a:solidFill>
            <a:schemeClr val="tx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4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N</a:t>
            </a:r>
            <a:endParaRPr lang="zh-CN" altLang="en-US" sz="14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55" name="矩形 154"/>
          <p:cNvSpPr/>
          <p:nvPr/>
        </p:nvSpPr>
        <p:spPr bwMode="auto">
          <a:xfrm>
            <a:off x="7301725" y="4293779"/>
            <a:ext cx="213807" cy="215341"/>
          </a:xfrm>
          <a:prstGeom prst="rect">
            <a:avLst/>
          </a:prstGeom>
          <a:solidFill>
            <a:schemeClr val="tx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4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N</a:t>
            </a:r>
            <a:endParaRPr lang="zh-CN" altLang="en-US" sz="14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56" name="矩形 155"/>
          <p:cNvSpPr/>
          <p:nvPr/>
        </p:nvSpPr>
        <p:spPr bwMode="auto">
          <a:xfrm>
            <a:off x="7587777" y="4293779"/>
            <a:ext cx="213807" cy="215341"/>
          </a:xfrm>
          <a:prstGeom prst="rect">
            <a:avLst/>
          </a:prstGeom>
          <a:solidFill>
            <a:schemeClr val="tx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4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N</a:t>
            </a:r>
            <a:endParaRPr lang="zh-CN" altLang="en-US" sz="14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57" name="矩形 156"/>
          <p:cNvSpPr/>
          <p:nvPr/>
        </p:nvSpPr>
        <p:spPr bwMode="auto">
          <a:xfrm>
            <a:off x="8279250" y="4293779"/>
            <a:ext cx="213807" cy="215341"/>
          </a:xfrm>
          <a:prstGeom prst="rect">
            <a:avLst/>
          </a:prstGeom>
          <a:solidFill>
            <a:schemeClr val="tx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4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N</a:t>
            </a:r>
            <a:endParaRPr lang="zh-CN" altLang="en-US" sz="14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58" name="矩形 157"/>
          <p:cNvSpPr/>
          <p:nvPr/>
        </p:nvSpPr>
        <p:spPr bwMode="auto">
          <a:xfrm>
            <a:off x="8565302" y="4293779"/>
            <a:ext cx="213807" cy="215341"/>
          </a:xfrm>
          <a:prstGeom prst="rect">
            <a:avLst/>
          </a:prstGeom>
          <a:solidFill>
            <a:schemeClr val="tx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4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N</a:t>
            </a:r>
            <a:endParaRPr lang="zh-CN" altLang="en-US" sz="14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59" name="矩形 158"/>
          <p:cNvSpPr/>
          <p:nvPr/>
        </p:nvSpPr>
        <p:spPr bwMode="auto">
          <a:xfrm>
            <a:off x="4743662" y="4293779"/>
            <a:ext cx="213807" cy="215341"/>
          </a:xfrm>
          <a:prstGeom prst="rect">
            <a:avLst/>
          </a:prstGeom>
          <a:solidFill>
            <a:schemeClr val="tx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4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N</a:t>
            </a:r>
            <a:endParaRPr lang="zh-CN" altLang="en-US" sz="14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60" name="下箭头 159"/>
          <p:cNvSpPr/>
          <p:nvPr/>
        </p:nvSpPr>
        <p:spPr bwMode="auto">
          <a:xfrm>
            <a:off x="6476607" y="4735187"/>
            <a:ext cx="400272" cy="349997"/>
          </a:xfrm>
          <a:prstGeom prst="downArrow">
            <a:avLst/>
          </a:prstGeom>
          <a:solidFill>
            <a:schemeClr val="accent2">
              <a:lumMod val="50000"/>
            </a:schemeClr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grpSp>
        <p:nvGrpSpPr>
          <p:cNvPr id="165" name="组合 164"/>
          <p:cNvGrpSpPr/>
          <p:nvPr/>
        </p:nvGrpSpPr>
        <p:grpSpPr>
          <a:xfrm>
            <a:off x="6082350" y="5162258"/>
            <a:ext cx="1224604" cy="369267"/>
            <a:chOff x="6201413" y="5334299"/>
            <a:chExt cx="1224604" cy="369267"/>
          </a:xfrm>
        </p:grpSpPr>
        <p:sp>
          <p:nvSpPr>
            <p:cNvPr id="164" name="圆角矩形 163"/>
            <p:cNvSpPr/>
            <p:nvPr/>
          </p:nvSpPr>
          <p:spPr bwMode="auto">
            <a:xfrm>
              <a:off x="6201413" y="5334299"/>
              <a:ext cx="1224604" cy="369267"/>
            </a:xfrm>
            <a:prstGeom prst="roundRect">
              <a:avLst/>
            </a:prstGeom>
            <a:solidFill>
              <a:schemeClr val="accent5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161" name="椭圆 160"/>
            <p:cNvSpPr/>
            <p:nvPr/>
          </p:nvSpPr>
          <p:spPr bwMode="auto">
            <a:xfrm>
              <a:off x="6641733" y="5357081"/>
              <a:ext cx="325030" cy="313394"/>
            </a:xfrm>
            <a:prstGeom prst="ellipse">
              <a:avLst/>
            </a:prstGeom>
            <a:solidFill>
              <a:schemeClr val="tx1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13</a:t>
              </a:r>
              <a:endParaRPr lang="zh-CN" altLang="en-US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62" name="椭圆 161"/>
            <p:cNvSpPr/>
            <p:nvPr/>
          </p:nvSpPr>
          <p:spPr bwMode="auto">
            <a:xfrm>
              <a:off x="6263194" y="5357081"/>
              <a:ext cx="325030" cy="313394"/>
            </a:xfrm>
            <a:prstGeom prst="ellipse">
              <a:avLst/>
            </a:prstGeom>
            <a:solidFill>
              <a:srgbClr val="C00000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8</a:t>
              </a:r>
              <a:endParaRPr lang="zh-CN" altLang="en-US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63" name="椭圆 162"/>
            <p:cNvSpPr/>
            <p:nvPr/>
          </p:nvSpPr>
          <p:spPr bwMode="auto">
            <a:xfrm>
              <a:off x="7020272" y="5357081"/>
              <a:ext cx="325030" cy="313394"/>
            </a:xfrm>
            <a:prstGeom prst="ellipse">
              <a:avLst/>
            </a:prstGeom>
            <a:solidFill>
              <a:srgbClr val="C00000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17</a:t>
              </a:r>
              <a:endParaRPr lang="zh-CN" altLang="en-US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</p:grpSp>
      <p:cxnSp>
        <p:nvCxnSpPr>
          <p:cNvPr id="166" name="直接箭头连接符 165"/>
          <p:cNvCxnSpPr>
            <a:endCxn id="178" idx="0"/>
          </p:cNvCxnSpPr>
          <p:nvPr/>
        </p:nvCxnSpPr>
        <p:spPr bwMode="auto">
          <a:xfrm flipH="1">
            <a:off x="5465332" y="5503928"/>
            <a:ext cx="673422" cy="26108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167" name="直接箭头连接符 166"/>
          <p:cNvCxnSpPr/>
          <p:nvPr/>
        </p:nvCxnSpPr>
        <p:spPr bwMode="auto">
          <a:xfrm>
            <a:off x="6884384" y="5527293"/>
            <a:ext cx="157200" cy="22364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169" name="直接箭头连接符 168"/>
          <p:cNvCxnSpPr/>
          <p:nvPr/>
        </p:nvCxnSpPr>
        <p:spPr bwMode="auto">
          <a:xfrm>
            <a:off x="7268998" y="5531525"/>
            <a:ext cx="730480" cy="19107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172" name="直接箭头连接符 171"/>
          <p:cNvCxnSpPr/>
          <p:nvPr/>
        </p:nvCxnSpPr>
        <p:spPr bwMode="auto">
          <a:xfrm flipH="1">
            <a:off x="6254289" y="5529578"/>
            <a:ext cx="214034" cy="25509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grpSp>
        <p:nvGrpSpPr>
          <p:cNvPr id="177" name="组合 176"/>
          <p:cNvGrpSpPr/>
          <p:nvPr/>
        </p:nvGrpSpPr>
        <p:grpSpPr>
          <a:xfrm>
            <a:off x="5022214" y="5765011"/>
            <a:ext cx="886236" cy="369267"/>
            <a:chOff x="6539781" y="5334299"/>
            <a:chExt cx="886236" cy="369267"/>
          </a:xfrm>
        </p:grpSpPr>
        <p:sp>
          <p:nvSpPr>
            <p:cNvPr id="178" name="圆角矩形 177"/>
            <p:cNvSpPr/>
            <p:nvPr/>
          </p:nvSpPr>
          <p:spPr bwMode="auto">
            <a:xfrm>
              <a:off x="6539781" y="5334299"/>
              <a:ext cx="886236" cy="369267"/>
            </a:xfrm>
            <a:prstGeom prst="roundRect">
              <a:avLst/>
            </a:prstGeom>
            <a:solidFill>
              <a:schemeClr val="accent5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179" name="椭圆 178"/>
            <p:cNvSpPr/>
            <p:nvPr/>
          </p:nvSpPr>
          <p:spPr bwMode="auto">
            <a:xfrm>
              <a:off x="6641733" y="5357081"/>
              <a:ext cx="325030" cy="313394"/>
            </a:xfrm>
            <a:prstGeom prst="ellipse">
              <a:avLst/>
            </a:prstGeom>
            <a:solidFill>
              <a:schemeClr val="tx1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1</a:t>
              </a:r>
              <a:endParaRPr lang="zh-CN" altLang="en-US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81" name="椭圆 180"/>
            <p:cNvSpPr/>
            <p:nvPr/>
          </p:nvSpPr>
          <p:spPr bwMode="auto">
            <a:xfrm>
              <a:off x="7020272" y="5357081"/>
              <a:ext cx="325030" cy="313394"/>
            </a:xfrm>
            <a:prstGeom prst="ellipse">
              <a:avLst/>
            </a:prstGeom>
            <a:solidFill>
              <a:srgbClr val="C00000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6</a:t>
              </a:r>
              <a:endParaRPr lang="zh-CN" altLang="en-US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87" name="组合 186"/>
          <p:cNvGrpSpPr/>
          <p:nvPr/>
        </p:nvGrpSpPr>
        <p:grpSpPr>
          <a:xfrm>
            <a:off x="6020080" y="5772483"/>
            <a:ext cx="510899" cy="369267"/>
            <a:chOff x="6131148" y="5775294"/>
            <a:chExt cx="510899" cy="369267"/>
          </a:xfrm>
        </p:grpSpPr>
        <p:sp>
          <p:nvSpPr>
            <p:cNvPr id="183" name="圆角矩形 182"/>
            <p:cNvSpPr/>
            <p:nvPr/>
          </p:nvSpPr>
          <p:spPr bwMode="auto">
            <a:xfrm>
              <a:off x="6131148" y="5775294"/>
              <a:ext cx="510899" cy="369267"/>
            </a:xfrm>
            <a:prstGeom prst="roundRect">
              <a:avLst/>
            </a:prstGeom>
            <a:solidFill>
              <a:schemeClr val="accent5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184" name="椭圆 183"/>
            <p:cNvSpPr/>
            <p:nvPr/>
          </p:nvSpPr>
          <p:spPr bwMode="auto">
            <a:xfrm>
              <a:off x="6227548" y="5798076"/>
              <a:ext cx="325030" cy="313394"/>
            </a:xfrm>
            <a:prstGeom prst="ellipse">
              <a:avLst/>
            </a:prstGeom>
            <a:solidFill>
              <a:schemeClr val="tx1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11</a:t>
              </a:r>
              <a:endParaRPr lang="zh-CN" altLang="en-US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89" name="组合 188"/>
          <p:cNvGrpSpPr/>
          <p:nvPr/>
        </p:nvGrpSpPr>
        <p:grpSpPr>
          <a:xfrm>
            <a:off x="6765188" y="5765010"/>
            <a:ext cx="510899" cy="369267"/>
            <a:chOff x="6131148" y="5775294"/>
            <a:chExt cx="510899" cy="369267"/>
          </a:xfrm>
        </p:grpSpPr>
        <p:sp>
          <p:nvSpPr>
            <p:cNvPr id="190" name="圆角矩形 189"/>
            <p:cNvSpPr/>
            <p:nvPr/>
          </p:nvSpPr>
          <p:spPr bwMode="auto">
            <a:xfrm>
              <a:off x="6131148" y="5775294"/>
              <a:ext cx="510899" cy="369267"/>
            </a:xfrm>
            <a:prstGeom prst="roundRect">
              <a:avLst/>
            </a:prstGeom>
            <a:solidFill>
              <a:schemeClr val="accent5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191" name="椭圆 190"/>
            <p:cNvSpPr/>
            <p:nvPr/>
          </p:nvSpPr>
          <p:spPr bwMode="auto">
            <a:xfrm>
              <a:off x="6227548" y="5798076"/>
              <a:ext cx="325030" cy="313394"/>
            </a:xfrm>
            <a:prstGeom prst="ellipse">
              <a:avLst/>
            </a:prstGeom>
            <a:solidFill>
              <a:schemeClr val="tx1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15</a:t>
              </a:r>
              <a:endParaRPr lang="zh-CN" altLang="en-US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92" name="组合 191"/>
          <p:cNvGrpSpPr/>
          <p:nvPr/>
        </p:nvGrpSpPr>
        <p:grpSpPr>
          <a:xfrm>
            <a:off x="7411196" y="5767648"/>
            <a:ext cx="1224604" cy="369267"/>
            <a:chOff x="6201413" y="5334299"/>
            <a:chExt cx="1224604" cy="369267"/>
          </a:xfrm>
        </p:grpSpPr>
        <p:sp>
          <p:nvSpPr>
            <p:cNvPr id="193" name="圆角矩形 192"/>
            <p:cNvSpPr/>
            <p:nvPr/>
          </p:nvSpPr>
          <p:spPr bwMode="auto">
            <a:xfrm>
              <a:off x="6201413" y="5334299"/>
              <a:ext cx="1224604" cy="369267"/>
            </a:xfrm>
            <a:prstGeom prst="roundRect">
              <a:avLst/>
            </a:prstGeom>
            <a:solidFill>
              <a:schemeClr val="accent5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194" name="椭圆 193"/>
            <p:cNvSpPr/>
            <p:nvPr/>
          </p:nvSpPr>
          <p:spPr bwMode="auto">
            <a:xfrm>
              <a:off x="6641733" y="5357081"/>
              <a:ext cx="325030" cy="313394"/>
            </a:xfrm>
            <a:prstGeom prst="ellipse">
              <a:avLst/>
            </a:prstGeom>
            <a:solidFill>
              <a:schemeClr val="tx1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25</a:t>
              </a:r>
              <a:endParaRPr lang="zh-CN" altLang="en-US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95" name="椭圆 194"/>
            <p:cNvSpPr/>
            <p:nvPr/>
          </p:nvSpPr>
          <p:spPr bwMode="auto">
            <a:xfrm>
              <a:off x="6263194" y="5357081"/>
              <a:ext cx="325030" cy="313394"/>
            </a:xfrm>
            <a:prstGeom prst="ellipse">
              <a:avLst/>
            </a:prstGeom>
            <a:solidFill>
              <a:srgbClr val="C00000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22</a:t>
              </a:r>
              <a:endParaRPr lang="zh-CN" altLang="en-US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96" name="椭圆 195"/>
            <p:cNvSpPr/>
            <p:nvPr/>
          </p:nvSpPr>
          <p:spPr bwMode="auto">
            <a:xfrm>
              <a:off x="7020272" y="5357081"/>
              <a:ext cx="325030" cy="313394"/>
            </a:xfrm>
            <a:prstGeom prst="ellipse">
              <a:avLst/>
            </a:prstGeom>
            <a:solidFill>
              <a:srgbClr val="C00000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27</a:t>
              </a:r>
              <a:endParaRPr lang="zh-CN" altLang="en-US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</p:grpSp>
      <p:cxnSp>
        <p:nvCxnSpPr>
          <p:cNvPr id="197" name="直接箭头连接符 196"/>
          <p:cNvCxnSpPr/>
          <p:nvPr/>
        </p:nvCxnSpPr>
        <p:spPr bwMode="auto">
          <a:xfrm>
            <a:off x="8581778" y="6108605"/>
            <a:ext cx="6208" cy="25293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211" name="直接箭头连接符 210"/>
          <p:cNvCxnSpPr/>
          <p:nvPr/>
        </p:nvCxnSpPr>
        <p:spPr bwMode="auto">
          <a:xfrm>
            <a:off x="8205348" y="6108605"/>
            <a:ext cx="6208" cy="25293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212" name="直接箭头连接符 211"/>
          <p:cNvCxnSpPr/>
          <p:nvPr/>
        </p:nvCxnSpPr>
        <p:spPr bwMode="auto">
          <a:xfrm>
            <a:off x="7824680" y="6108605"/>
            <a:ext cx="6208" cy="25293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213" name="直接箭头连接符 212"/>
          <p:cNvCxnSpPr/>
          <p:nvPr/>
        </p:nvCxnSpPr>
        <p:spPr bwMode="auto">
          <a:xfrm>
            <a:off x="7469819" y="6108605"/>
            <a:ext cx="6208" cy="25293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214" name="直接箭头连接符 213"/>
          <p:cNvCxnSpPr/>
          <p:nvPr/>
        </p:nvCxnSpPr>
        <p:spPr bwMode="auto">
          <a:xfrm>
            <a:off x="7214934" y="6108605"/>
            <a:ext cx="6208" cy="25293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215" name="直接箭头连接符 214"/>
          <p:cNvCxnSpPr/>
          <p:nvPr/>
        </p:nvCxnSpPr>
        <p:spPr bwMode="auto">
          <a:xfrm>
            <a:off x="6808628" y="6108605"/>
            <a:ext cx="6208" cy="25293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216" name="直接箭头连接符 215"/>
          <p:cNvCxnSpPr/>
          <p:nvPr/>
        </p:nvCxnSpPr>
        <p:spPr bwMode="auto">
          <a:xfrm>
            <a:off x="6472555" y="6108605"/>
            <a:ext cx="6208" cy="25293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217" name="直接箭头连接符 216"/>
          <p:cNvCxnSpPr/>
          <p:nvPr/>
        </p:nvCxnSpPr>
        <p:spPr bwMode="auto">
          <a:xfrm>
            <a:off x="6067472" y="6108605"/>
            <a:ext cx="6208" cy="25293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218" name="直接箭头连接符 217"/>
          <p:cNvCxnSpPr/>
          <p:nvPr/>
        </p:nvCxnSpPr>
        <p:spPr bwMode="auto">
          <a:xfrm>
            <a:off x="5852755" y="6108605"/>
            <a:ext cx="6208" cy="25293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219" name="直接箭头连接符 218"/>
          <p:cNvCxnSpPr/>
          <p:nvPr/>
        </p:nvCxnSpPr>
        <p:spPr bwMode="auto">
          <a:xfrm>
            <a:off x="5475969" y="6108605"/>
            <a:ext cx="6208" cy="25293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220" name="直接箭头连接符 219"/>
          <p:cNvCxnSpPr/>
          <p:nvPr/>
        </p:nvCxnSpPr>
        <p:spPr bwMode="auto">
          <a:xfrm>
            <a:off x="5088448" y="6108605"/>
            <a:ext cx="6208" cy="25293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221" name="矩形 220"/>
          <p:cNvSpPr/>
          <p:nvPr/>
        </p:nvSpPr>
        <p:spPr bwMode="auto">
          <a:xfrm>
            <a:off x="8481082" y="6361539"/>
            <a:ext cx="213807" cy="215341"/>
          </a:xfrm>
          <a:prstGeom prst="rect">
            <a:avLst/>
          </a:prstGeom>
          <a:solidFill>
            <a:schemeClr val="tx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4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N</a:t>
            </a:r>
            <a:endParaRPr lang="zh-CN" altLang="en-US" sz="14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22" name="矩形 221"/>
          <p:cNvSpPr/>
          <p:nvPr/>
        </p:nvSpPr>
        <p:spPr bwMode="auto">
          <a:xfrm>
            <a:off x="8120013" y="6361539"/>
            <a:ext cx="213807" cy="215341"/>
          </a:xfrm>
          <a:prstGeom prst="rect">
            <a:avLst/>
          </a:prstGeom>
          <a:solidFill>
            <a:schemeClr val="tx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4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N</a:t>
            </a:r>
            <a:endParaRPr lang="zh-CN" altLang="en-US" sz="14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23" name="矩形 222"/>
          <p:cNvSpPr/>
          <p:nvPr/>
        </p:nvSpPr>
        <p:spPr bwMode="auto">
          <a:xfrm>
            <a:off x="7733503" y="6361539"/>
            <a:ext cx="213807" cy="215341"/>
          </a:xfrm>
          <a:prstGeom prst="rect">
            <a:avLst/>
          </a:prstGeom>
          <a:solidFill>
            <a:schemeClr val="tx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4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N</a:t>
            </a:r>
            <a:endParaRPr lang="zh-CN" altLang="en-US" sz="14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24" name="矩形 223"/>
          <p:cNvSpPr/>
          <p:nvPr/>
        </p:nvSpPr>
        <p:spPr bwMode="auto">
          <a:xfrm>
            <a:off x="7372434" y="6361539"/>
            <a:ext cx="213807" cy="215341"/>
          </a:xfrm>
          <a:prstGeom prst="rect">
            <a:avLst/>
          </a:prstGeom>
          <a:solidFill>
            <a:schemeClr val="tx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4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N</a:t>
            </a:r>
            <a:endParaRPr lang="zh-CN" altLang="en-US" sz="14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25" name="矩形 224"/>
          <p:cNvSpPr/>
          <p:nvPr/>
        </p:nvSpPr>
        <p:spPr bwMode="auto">
          <a:xfrm>
            <a:off x="7118268" y="6361539"/>
            <a:ext cx="213807" cy="215341"/>
          </a:xfrm>
          <a:prstGeom prst="rect">
            <a:avLst/>
          </a:prstGeom>
          <a:solidFill>
            <a:schemeClr val="tx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4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N</a:t>
            </a:r>
            <a:endParaRPr lang="zh-CN" altLang="en-US" sz="14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26" name="矩形 225"/>
          <p:cNvSpPr/>
          <p:nvPr/>
        </p:nvSpPr>
        <p:spPr bwMode="auto">
          <a:xfrm>
            <a:off x="6709431" y="6361539"/>
            <a:ext cx="213807" cy="215341"/>
          </a:xfrm>
          <a:prstGeom prst="rect">
            <a:avLst/>
          </a:prstGeom>
          <a:solidFill>
            <a:schemeClr val="tx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4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N</a:t>
            </a:r>
            <a:endParaRPr lang="zh-CN" altLang="en-US" sz="14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27" name="矩形 226"/>
          <p:cNvSpPr/>
          <p:nvPr/>
        </p:nvSpPr>
        <p:spPr bwMode="auto">
          <a:xfrm>
            <a:off x="6383708" y="6361539"/>
            <a:ext cx="213807" cy="215341"/>
          </a:xfrm>
          <a:prstGeom prst="rect">
            <a:avLst/>
          </a:prstGeom>
          <a:solidFill>
            <a:schemeClr val="tx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4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N</a:t>
            </a:r>
            <a:endParaRPr lang="zh-CN" altLang="en-US" sz="14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28" name="矩形 227"/>
          <p:cNvSpPr/>
          <p:nvPr/>
        </p:nvSpPr>
        <p:spPr bwMode="auto">
          <a:xfrm>
            <a:off x="5974871" y="6361539"/>
            <a:ext cx="213807" cy="215341"/>
          </a:xfrm>
          <a:prstGeom prst="rect">
            <a:avLst/>
          </a:prstGeom>
          <a:solidFill>
            <a:schemeClr val="tx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4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N</a:t>
            </a:r>
            <a:endParaRPr lang="zh-CN" altLang="en-US" sz="14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29" name="矩形 228"/>
          <p:cNvSpPr/>
          <p:nvPr/>
        </p:nvSpPr>
        <p:spPr bwMode="auto">
          <a:xfrm>
            <a:off x="5740884" y="6361539"/>
            <a:ext cx="213807" cy="215341"/>
          </a:xfrm>
          <a:prstGeom prst="rect">
            <a:avLst/>
          </a:prstGeom>
          <a:solidFill>
            <a:schemeClr val="tx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4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N</a:t>
            </a:r>
            <a:endParaRPr lang="zh-CN" altLang="en-US" sz="14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30" name="矩形 229"/>
          <p:cNvSpPr/>
          <p:nvPr/>
        </p:nvSpPr>
        <p:spPr bwMode="auto">
          <a:xfrm>
            <a:off x="5375750" y="6361539"/>
            <a:ext cx="213807" cy="215341"/>
          </a:xfrm>
          <a:prstGeom prst="rect">
            <a:avLst/>
          </a:prstGeom>
          <a:solidFill>
            <a:schemeClr val="tx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4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N</a:t>
            </a:r>
            <a:endParaRPr lang="zh-CN" altLang="en-US" sz="14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31" name="矩形 230"/>
          <p:cNvSpPr/>
          <p:nvPr/>
        </p:nvSpPr>
        <p:spPr bwMode="auto">
          <a:xfrm>
            <a:off x="4991634" y="6361539"/>
            <a:ext cx="213807" cy="215341"/>
          </a:xfrm>
          <a:prstGeom prst="rect">
            <a:avLst/>
          </a:prstGeom>
          <a:solidFill>
            <a:schemeClr val="tx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4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N</a:t>
            </a:r>
            <a:endParaRPr lang="zh-CN" altLang="en-US" sz="14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32" name="矩形 231"/>
          <p:cNvSpPr/>
          <p:nvPr/>
        </p:nvSpPr>
        <p:spPr>
          <a:xfrm>
            <a:off x="6934957" y="4715852"/>
            <a:ext cx="19880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阶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B-</a:t>
            </a:r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树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((2,4)</a:t>
            </a:r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树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en-US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44673499"/>
      </p:ext>
    </p:extLst>
  </p:cSld>
  <p:clrMapOvr>
    <a:masterClrMapping/>
  </p:clrMapOvr>
  <p:transition advTm="157">
    <p:zoom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088" y="85725"/>
            <a:ext cx="7599362" cy="914400"/>
          </a:xfrm>
        </p:spPr>
        <p:txBody>
          <a:bodyPr/>
          <a:lstStyle/>
          <a:p>
            <a:pPr>
              <a:defRPr/>
            </a:pPr>
            <a:r>
              <a:rPr lang="zh-CN" altLang="en-US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红黑树：平衡性</a:t>
            </a:r>
          </a:p>
        </p:txBody>
      </p:sp>
      <p:sp>
        <p:nvSpPr>
          <p:cNvPr id="61" name="TextBox 20"/>
          <p:cNvSpPr txBox="1">
            <a:spLocks noChangeArrowheads="1"/>
          </p:cNvSpPr>
          <p:nvPr/>
        </p:nvSpPr>
        <p:spPr bwMode="auto">
          <a:xfrm>
            <a:off x="165718" y="1124744"/>
            <a:ext cx="8712968" cy="49859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lvl="1" indent="-3429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平衡性</a:t>
            </a:r>
            <a:endParaRPr lang="en-US" altLang="zh-CN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由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B-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树特性，红黑树的黑高度是平衡的，但计入红节点后，整体的高度还是平衡的吗？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可以证明红黑树高度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h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满足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lvl="2">
              <a:spcAft>
                <a:spcPts val="600"/>
              </a:spcAft>
              <a:buClr>
                <a:srgbClr val="C00000"/>
              </a:buClr>
              <a:defRPr/>
            </a:pP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 indent="-457200">
              <a:spcBef>
                <a:spcPts val="600"/>
              </a:spcBef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左边公式显然成立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若黑树高为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H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，则根据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B-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树的高度结论有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lvl="2">
              <a:spcAft>
                <a:spcPts val="600"/>
              </a:spcAft>
              <a:buClr>
                <a:srgbClr val="C00000"/>
              </a:buClr>
              <a:defRPr/>
            </a:pP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 indent="-457200">
              <a:spcBef>
                <a:spcPts val="2400"/>
              </a:spcBef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另一方面，任一通路不包含相邻的红节点，故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lvl="2">
              <a:spcBef>
                <a:spcPts val="600"/>
              </a:spcBef>
              <a:spcAft>
                <a:spcPts val="600"/>
              </a:spcAft>
              <a:buClr>
                <a:srgbClr val="C00000"/>
              </a:buClr>
              <a:defRPr/>
            </a:pP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2109934" y="3021082"/>
                <a:ext cx="4824536" cy="369332"/>
              </a:xfrm>
              <a:prstGeom prst="rect">
                <a:avLst/>
              </a:prstGeom>
              <a:solidFill>
                <a:schemeClr val="accent5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𝑙𝑜𝑔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+1)≤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≤2∙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𝑙𝑜𝑔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+1)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9934" y="3021082"/>
                <a:ext cx="4824536" cy="369332"/>
              </a:xfrm>
              <a:prstGeom prst="rect">
                <a:avLst/>
              </a:prstGeom>
              <a:blipFill>
                <a:blip r:embed="rId3"/>
                <a:stretch>
                  <a:fillRect b="-38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文本框 137"/>
              <p:cNvSpPr txBox="1"/>
              <p:nvPr/>
            </p:nvSpPr>
            <p:spPr>
              <a:xfrm>
                <a:off x="1187624" y="4365104"/>
                <a:ext cx="7459168" cy="639855"/>
              </a:xfrm>
              <a:prstGeom prst="rect">
                <a:avLst/>
              </a:prstGeom>
              <a:solidFill>
                <a:schemeClr val="accent5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≤1+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𝑙𝑜𝑔</m:t>
                        </m:r>
                      </m:e>
                      <m:sub>
                        <m:d>
                          <m:dPr>
                            <m:begChr m:val="⌈"/>
                            <m:endChr m:val="⌉"/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4</m:t>
                                </m:r>
                              </m:num>
                              <m:den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sub>
                    </m:sSub>
                    <m:d>
                      <m:dPr>
                        <m:begChr m:val="⌊"/>
                        <m:endChr m:val="⌋"/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num>
                          <m:den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≤1+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𝑙𝑜𝑔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num>
                      <m:den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zh-CN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4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𝑙𝑜𝑔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+1)</m:t>
                    </m:r>
                  </m:oMath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38" name="文本框 1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7624" y="4365104"/>
                <a:ext cx="7459168" cy="63985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文本框 138"/>
              <p:cNvSpPr txBox="1"/>
              <p:nvPr/>
            </p:nvSpPr>
            <p:spPr>
              <a:xfrm>
                <a:off x="1403648" y="5530786"/>
                <a:ext cx="6048672" cy="369332"/>
              </a:xfrm>
              <a:prstGeom prst="rect">
                <a:avLst/>
              </a:prstGeom>
              <a:solidFill>
                <a:schemeClr val="accent5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≤2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𝑙𝑜𝑔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+1)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39" name="文本框 1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3648" y="5530786"/>
                <a:ext cx="6048672" cy="369332"/>
              </a:xfrm>
              <a:prstGeom prst="rect">
                <a:avLst/>
              </a:prstGeom>
              <a:blipFill>
                <a:blip r:embed="rId5"/>
                <a:stretch>
                  <a:fillRect b="-377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0" name="TextBox 20"/>
          <p:cNvSpPr txBox="1">
            <a:spLocks noChangeArrowheads="1"/>
          </p:cNvSpPr>
          <p:nvPr/>
        </p:nvSpPr>
        <p:spPr bwMode="auto">
          <a:xfrm>
            <a:off x="323528" y="5963534"/>
            <a:ext cx="8640959" cy="830997"/>
          </a:xfrm>
          <a:prstGeom prst="rect">
            <a:avLst/>
          </a:prstGeom>
          <a:solidFill>
            <a:srgbClr val="C00000"/>
          </a:solidFill>
          <a:ln w="31750">
            <a:noFill/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kumimoji="1" sz="28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marL="0" lvl="2" algn="ctr">
              <a:spcAft>
                <a:spcPts val="600"/>
              </a:spcAft>
              <a:buClr>
                <a:srgbClr val="C00000"/>
              </a:buClr>
              <a:defRPr/>
            </a:pP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红黑树的适度平衡标准进一步放宽（相比于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AVL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树），节点左右子树高度不超过两倍，降低动态调整成本</a:t>
            </a:r>
            <a:endParaRPr lang="en-US" altLang="zh-CN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75575205"/>
      </p:ext>
    </p:extLst>
  </p:cSld>
  <p:clrMapOvr>
    <a:masterClrMapping/>
  </p:clrMapOvr>
  <p:transition advTm="157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088" y="85725"/>
            <a:ext cx="7599362" cy="914400"/>
          </a:xfrm>
        </p:spPr>
        <p:txBody>
          <a:bodyPr/>
          <a:lstStyle/>
          <a:p>
            <a:pPr>
              <a:defRPr/>
            </a:pPr>
            <a:r>
              <a:rPr lang="zh-CN" altLang="en-US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红黑树：节点插入</a:t>
            </a:r>
          </a:p>
        </p:txBody>
      </p:sp>
      <p:sp>
        <p:nvSpPr>
          <p:cNvPr id="48" name="TextBox 20"/>
          <p:cNvSpPr txBox="1">
            <a:spLocks noChangeArrowheads="1"/>
          </p:cNvSpPr>
          <p:nvPr/>
        </p:nvSpPr>
        <p:spPr bwMode="auto">
          <a:xfrm>
            <a:off x="115237" y="1116033"/>
            <a:ext cx="8993268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lvl="1" indent="-3429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节点插入演示</a:t>
            </a:r>
            <a:endParaRPr lang="en-US" altLang="zh-CN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Red-Black-Inser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6573" y="1808529"/>
            <a:ext cx="8100392" cy="4556471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3203848" y="1223754"/>
            <a:ext cx="637606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https://cs.usfca.edu/~galles/visualization/RedBlack.html</a:t>
            </a:r>
          </a:p>
        </p:txBody>
      </p:sp>
    </p:spTree>
    <p:extLst>
      <p:ext uri="{BB962C8B-B14F-4D97-AF65-F5344CB8AC3E}">
        <p14:creationId xmlns:p14="http://schemas.microsoft.com/office/powerpoint/2010/main" val="3260828256"/>
      </p:ext>
    </p:extLst>
  </p:cSld>
  <p:clrMapOvr>
    <a:masterClrMapping/>
  </p:clrMapOvr>
  <p:transition advTm="157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785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088" y="85725"/>
            <a:ext cx="7599362" cy="914400"/>
          </a:xfrm>
        </p:spPr>
        <p:txBody>
          <a:bodyPr/>
          <a:lstStyle/>
          <a:p>
            <a:pPr>
              <a:defRPr/>
            </a:pPr>
            <a:r>
              <a:rPr lang="zh-CN" altLang="en-US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红黑树：节点插入</a:t>
            </a:r>
          </a:p>
        </p:txBody>
      </p:sp>
      <p:sp>
        <p:nvSpPr>
          <p:cNvPr id="48" name="TextBox 20"/>
          <p:cNvSpPr txBox="1">
            <a:spLocks noChangeArrowheads="1"/>
          </p:cNvSpPr>
          <p:nvPr/>
        </p:nvSpPr>
        <p:spPr bwMode="auto">
          <a:xfrm>
            <a:off x="115237" y="1083810"/>
            <a:ext cx="8993268" cy="3477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lvl="1" indent="-3429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节点插入</a:t>
            </a:r>
            <a:endParaRPr lang="en-US" altLang="zh-CN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首先调用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search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在树中查找关键码，若查找成功返回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false</a:t>
            </a:r>
          </a:p>
          <a:p>
            <a:pPr lvl="2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否则，在查找终止位置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处创建节点，并为它染成红色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红黑树的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条准则仅有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可能不满足，即新入的红节点的父亲也为红色，此时需解决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双红缺陷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，调用</a:t>
            </a:r>
            <a:r>
              <a:rPr lang="en-US" altLang="zh-CN" sz="24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SolveDoubleRed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()</a:t>
            </a:r>
          </a:p>
          <a:p>
            <a:pPr lvl="2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找出节点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的父节点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，祖父节点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g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，叔父节点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u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，视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u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的颜色，分情况进行双红缺陷处理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6763" y="5930696"/>
            <a:ext cx="828092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BinNode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( </a:t>
            </a:r>
            <a:r>
              <a:rPr lang="en-US" altLang="zh-CN" sz="1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T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sz="14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e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, </a:t>
            </a:r>
            <a:r>
              <a:rPr lang="en-US" altLang="zh-CN" sz="1400" dirty="0" err="1">
                <a:solidFill>
                  <a:srgbClr val="6F008A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BinNodePosi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(</a:t>
            </a:r>
            <a:r>
              <a:rPr lang="en-US" altLang="zh-CN" sz="1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T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) </a:t>
            </a:r>
            <a:r>
              <a:rPr lang="en-US" altLang="zh-CN" sz="14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p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= </a:t>
            </a:r>
            <a:r>
              <a:rPr lang="en-US" altLang="zh-CN" sz="1400" dirty="0">
                <a:solidFill>
                  <a:srgbClr val="6F008A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NULL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, </a:t>
            </a:r>
            <a:r>
              <a:rPr lang="en-US" altLang="zh-CN" sz="1400" dirty="0" err="1">
                <a:solidFill>
                  <a:srgbClr val="6F008A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BinNodePosi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(</a:t>
            </a:r>
            <a:r>
              <a:rPr lang="en-US" altLang="zh-CN" sz="1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T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) </a:t>
            </a:r>
            <a:r>
              <a:rPr lang="en-US" altLang="zh-CN" sz="14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lc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= </a:t>
            </a:r>
            <a:r>
              <a:rPr lang="en-US" altLang="zh-CN" sz="1400" dirty="0">
                <a:solidFill>
                  <a:srgbClr val="6F008A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NULL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, </a:t>
            </a:r>
            <a:r>
              <a:rPr lang="en-US" altLang="zh-CN" sz="1400" dirty="0" err="1">
                <a:solidFill>
                  <a:srgbClr val="6F008A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BinNodePosi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(</a:t>
            </a:r>
            <a:r>
              <a:rPr lang="en-US" altLang="zh-CN" sz="1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T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) </a:t>
            </a:r>
            <a:r>
              <a:rPr lang="en-US" altLang="zh-CN" sz="14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rc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= </a:t>
            </a:r>
            <a:r>
              <a:rPr lang="en-US" altLang="zh-CN" sz="1400" dirty="0">
                <a:solidFill>
                  <a:srgbClr val="6F008A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NULL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, </a:t>
            </a:r>
            <a:r>
              <a:rPr lang="en-US" altLang="zh-CN" sz="1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int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sz="14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h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= 0, </a:t>
            </a:r>
            <a:r>
              <a:rPr lang="en-US" altLang="zh-CN" sz="1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int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sz="14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l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= 1, </a:t>
            </a:r>
            <a:r>
              <a:rPr lang="en-US" altLang="zh-CN" sz="1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RBColor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sz="14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c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= </a:t>
            </a:r>
            <a:r>
              <a:rPr lang="en-US" altLang="zh-CN" sz="1400" dirty="0">
                <a:solidFill>
                  <a:srgbClr val="2F4F4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RB_RED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) :</a:t>
            </a:r>
          </a:p>
          <a:p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  data (</a:t>
            </a:r>
            <a:r>
              <a:rPr lang="en-US" altLang="zh-CN" sz="14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e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), parent (</a:t>
            </a:r>
            <a:r>
              <a:rPr lang="en-US" altLang="zh-CN" sz="14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p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), </a:t>
            </a:r>
            <a:r>
              <a:rPr lang="en-US" altLang="zh-CN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lc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(</a:t>
            </a:r>
            <a:r>
              <a:rPr lang="en-US" altLang="zh-CN" sz="14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lc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), </a:t>
            </a:r>
            <a:r>
              <a:rPr lang="en-US" altLang="zh-CN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rc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(</a:t>
            </a:r>
            <a:r>
              <a:rPr lang="en-US" altLang="zh-CN" sz="14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rc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), height (</a:t>
            </a:r>
            <a:r>
              <a:rPr lang="en-US" altLang="zh-CN" sz="14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h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), </a:t>
            </a:r>
            <a:r>
              <a:rPr lang="en-US" altLang="zh-CN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npl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(</a:t>
            </a:r>
            <a:r>
              <a:rPr lang="en-US" altLang="zh-CN" sz="14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l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), color (</a:t>
            </a:r>
            <a:r>
              <a:rPr lang="en-US" altLang="zh-CN" sz="14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c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) { }</a:t>
            </a:r>
            <a:endParaRPr lang="zh-CN" altLang="en-US" sz="1400" dirty="0">
              <a:latin typeface="Consolas" panose="020B0609020204030204" pitchFamily="49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4612326"/>
            <a:ext cx="9289032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template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&lt;</a:t>
            </a:r>
            <a:r>
              <a:rPr lang="en-US" altLang="zh-CN" sz="1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typename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sz="1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T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&gt; </a:t>
            </a:r>
            <a:r>
              <a:rPr lang="en-US" altLang="zh-CN" sz="1400" dirty="0" err="1">
                <a:solidFill>
                  <a:srgbClr val="6F008A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BinNodePosi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(</a:t>
            </a:r>
            <a:r>
              <a:rPr lang="en-US" altLang="zh-CN" sz="1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T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) </a:t>
            </a:r>
            <a:r>
              <a:rPr lang="en-US" altLang="zh-CN" sz="1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RedBlack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&lt;</a:t>
            </a:r>
            <a:r>
              <a:rPr lang="en-US" altLang="zh-CN" sz="1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T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&gt;::insert (</a:t>
            </a:r>
            <a:r>
              <a:rPr lang="en-US" altLang="zh-CN" sz="1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const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sz="1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T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&amp; </a:t>
            </a:r>
            <a:r>
              <a:rPr lang="en-US" altLang="zh-CN" sz="14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e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){</a:t>
            </a:r>
            <a:r>
              <a:rPr lang="en-US" altLang="zh-CN" sz="14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//</a:t>
            </a:r>
            <a:r>
              <a:rPr lang="zh-CN" altLang="en-US" sz="14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将</a:t>
            </a:r>
            <a:r>
              <a:rPr lang="en-US" altLang="zh-CN" sz="14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e</a:t>
            </a:r>
            <a:r>
              <a:rPr lang="zh-CN" altLang="en-US" sz="14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插入红黑树</a:t>
            </a:r>
          </a:p>
          <a:p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</a:t>
            </a:r>
            <a:r>
              <a:rPr lang="en-US" altLang="zh-CN" sz="1400" dirty="0" err="1">
                <a:solidFill>
                  <a:srgbClr val="6F008A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BinNodePosi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(</a:t>
            </a:r>
            <a:r>
              <a:rPr lang="en-US" altLang="zh-CN" sz="1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T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) &amp; x = search (</a:t>
            </a:r>
            <a:r>
              <a:rPr lang="en-US" altLang="zh-CN" sz="14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e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); </a:t>
            </a:r>
            <a:r>
              <a:rPr lang="en-US" altLang="zh-CN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if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(x) </a:t>
            </a:r>
            <a:r>
              <a:rPr lang="en-US" altLang="zh-CN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return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x; </a:t>
            </a:r>
            <a:r>
              <a:rPr lang="en-US" altLang="zh-CN" sz="14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//</a:t>
            </a:r>
            <a:r>
              <a:rPr lang="zh-CN" altLang="en-US" sz="14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确认目标不存在（留意对</a:t>
            </a:r>
            <a:r>
              <a:rPr lang="en-US" altLang="zh-CN" sz="14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_hot</a:t>
            </a:r>
            <a:r>
              <a:rPr lang="zh-CN" altLang="en-US" sz="14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的设置）</a:t>
            </a:r>
          </a:p>
          <a:p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x = </a:t>
            </a:r>
            <a:r>
              <a:rPr lang="en-US" altLang="zh-CN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new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sz="1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BinNode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&lt;</a:t>
            </a:r>
            <a:r>
              <a:rPr lang="en-US" altLang="zh-CN" sz="1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T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&gt; (</a:t>
            </a:r>
            <a:r>
              <a:rPr lang="en-US" altLang="zh-CN" sz="14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e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, _hot, </a:t>
            </a:r>
            <a:r>
              <a:rPr lang="en-US" altLang="zh-CN" sz="1400" dirty="0">
                <a:solidFill>
                  <a:srgbClr val="6F008A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NULL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, </a:t>
            </a:r>
            <a:r>
              <a:rPr lang="en-US" altLang="zh-CN" sz="1400" dirty="0">
                <a:solidFill>
                  <a:srgbClr val="6F008A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NULL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, -1); _size++; </a:t>
            </a:r>
            <a:r>
              <a:rPr lang="en-US" altLang="zh-CN" sz="14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//</a:t>
            </a:r>
            <a:r>
              <a:rPr lang="zh-CN" altLang="en-US" sz="14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创建红节点</a:t>
            </a:r>
            <a:r>
              <a:rPr lang="en-US" altLang="zh-CN" sz="14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x</a:t>
            </a:r>
            <a:r>
              <a:rPr lang="zh-CN" altLang="en-US" sz="14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：以</a:t>
            </a:r>
            <a:r>
              <a:rPr lang="en-US" altLang="zh-CN" sz="14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_hot</a:t>
            </a:r>
            <a:r>
              <a:rPr lang="zh-CN" altLang="en-US" sz="14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为父，黑高度</a:t>
            </a:r>
            <a:r>
              <a:rPr lang="en-US" altLang="zh-CN" sz="14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-1</a:t>
            </a:r>
            <a:endParaRPr lang="zh-CN" altLang="en-US" sz="1400" b="1" kern="0" dirty="0">
              <a:solidFill>
                <a:srgbClr val="CC0000"/>
              </a:solidFill>
              <a:latin typeface="Consolas" panose="020B0609020204030204" pitchFamily="49" charset="0"/>
              <a:ea typeface="隶书" pitchFamily="49" charset="-122"/>
            </a:endParaRPr>
          </a:p>
          <a:p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</a:t>
            </a:r>
            <a:r>
              <a:rPr lang="en-US" altLang="zh-CN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solveDoubleRed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( x ); </a:t>
            </a:r>
            <a:r>
              <a:rPr lang="en-US" altLang="zh-CN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return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x ? x : _hot-&gt;parent; </a:t>
            </a:r>
            <a:r>
              <a:rPr lang="en-US" altLang="zh-CN" sz="14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//</a:t>
            </a:r>
            <a:r>
              <a:rPr lang="zh-CN" altLang="en-US" sz="14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经双红修正后，即可返回</a:t>
            </a:r>
          </a:p>
          <a:p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} </a:t>
            </a:r>
            <a:r>
              <a:rPr lang="en-US" altLang="zh-CN" sz="14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//</a:t>
            </a:r>
            <a:r>
              <a:rPr lang="zh-CN" altLang="en-US" sz="14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无论</a:t>
            </a:r>
            <a:r>
              <a:rPr lang="en-US" altLang="zh-CN" sz="14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e</a:t>
            </a:r>
            <a:r>
              <a:rPr lang="zh-CN" altLang="en-US" sz="14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是否存在于原树中，返回时总有</a:t>
            </a:r>
            <a:r>
              <a:rPr lang="en-US" altLang="zh-CN" sz="14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x-&gt;data == e</a:t>
            </a:r>
            <a:endParaRPr lang="zh-CN" altLang="en-US" sz="1400" b="1" kern="0" dirty="0">
              <a:solidFill>
                <a:srgbClr val="CC0000"/>
              </a:solidFill>
              <a:latin typeface="Consolas" panose="020B0609020204030204" pitchFamily="49" charset="0"/>
              <a:ea typeface="隶书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90937979"/>
      </p:ext>
    </p:extLst>
  </p:cSld>
  <p:clrMapOvr>
    <a:masterClrMapping/>
  </p:clrMapOvr>
  <p:transition advTm="157">
    <p:zoom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088" y="85725"/>
            <a:ext cx="7599362" cy="914400"/>
          </a:xfrm>
        </p:spPr>
        <p:txBody>
          <a:bodyPr/>
          <a:lstStyle/>
          <a:p>
            <a:pPr>
              <a:defRPr/>
            </a:pPr>
            <a:r>
              <a:rPr lang="zh-CN" altLang="en-US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红黑树：节点插入</a:t>
            </a:r>
          </a:p>
        </p:txBody>
      </p:sp>
      <p:sp>
        <p:nvSpPr>
          <p:cNvPr id="48" name="TextBox 20"/>
          <p:cNvSpPr txBox="1">
            <a:spLocks noChangeArrowheads="1"/>
          </p:cNvSpPr>
          <p:nvPr/>
        </p:nvSpPr>
        <p:spPr bwMode="auto">
          <a:xfrm>
            <a:off x="115237" y="1083810"/>
            <a:ext cx="8993268" cy="18466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lvl="1" indent="-3429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双红修正（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RR-1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按双红假设，父节点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为红，祖父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g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必为黑，因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g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为内部节点，其必有另一孩子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u(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可能为外部节点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若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黑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色</a:t>
            </a:r>
            <a:endParaRPr lang="en-US" altLang="zh-CN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由路径所经过黑节点数目相等，推知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T</a:t>
            </a:r>
            <a:r>
              <a:rPr lang="en-US" altLang="zh-CN" sz="2400" b="1" baseline="-2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,T</a:t>
            </a:r>
            <a:r>
              <a:rPr lang="en-US" altLang="zh-CN" sz="2400" b="1" baseline="-2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,T</a:t>
            </a:r>
            <a:r>
              <a:rPr lang="en-US" altLang="zh-CN" sz="2400" b="1" baseline="-2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根节点都为黑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圆角矩形 49"/>
          <p:cNvSpPr/>
          <p:nvPr/>
        </p:nvSpPr>
        <p:spPr bwMode="auto">
          <a:xfrm>
            <a:off x="531900" y="4179091"/>
            <a:ext cx="360040" cy="360040"/>
          </a:xfrm>
          <a:prstGeom prst="roundRect">
            <a:avLst>
              <a:gd name="adj" fmla="val 50000"/>
            </a:avLst>
          </a:prstGeom>
          <a:solidFill>
            <a:srgbClr val="C00000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0" tIns="36000" rIns="0" bIns="91446" rtlCol="0" anchor="ctr"/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x</a:t>
            </a:r>
            <a:endParaRPr lang="zh-CN" altLang="en-US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51" name="圆角矩形 50"/>
          <p:cNvSpPr/>
          <p:nvPr/>
        </p:nvSpPr>
        <p:spPr bwMode="auto">
          <a:xfrm>
            <a:off x="244877" y="4614824"/>
            <a:ext cx="296245" cy="755419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T</a:t>
            </a:r>
            <a:r>
              <a:rPr lang="en-US" altLang="zh-CN" sz="2000" b="1" baseline="-250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0</a:t>
            </a:r>
            <a:endParaRPr lang="zh-CN" altLang="en-US" sz="2000" b="1" baseline="-25000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52" name="组合 51"/>
          <p:cNvGrpSpPr/>
          <p:nvPr/>
        </p:nvGrpSpPr>
        <p:grpSpPr>
          <a:xfrm>
            <a:off x="718214" y="3913271"/>
            <a:ext cx="261371" cy="264210"/>
            <a:chOff x="3632014" y="4509120"/>
            <a:chExt cx="1269761" cy="216024"/>
          </a:xfrm>
        </p:grpSpPr>
        <p:cxnSp>
          <p:nvCxnSpPr>
            <p:cNvPr id="75" name="直接连接符 74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76" name="直接连接符 75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53" name="组合 52"/>
          <p:cNvGrpSpPr/>
          <p:nvPr/>
        </p:nvGrpSpPr>
        <p:grpSpPr>
          <a:xfrm flipH="1">
            <a:off x="1293751" y="3911240"/>
            <a:ext cx="167873" cy="290861"/>
            <a:chOff x="3632014" y="4509120"/>
            <a:chExt cx="1269761" cy="216024"/>
          </a:xfrm>
        </p:grpSpPr>
        <p:cxnSp>
          <p:nvCxnSpPr>
            <p:cNvPr id="73" name="直接连接符 72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74" name="直接连接符 73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54" name="组合 53"/>
          <p:cNvGrpSpPr/>
          <p:nvPr/>
        </p:nvGrpSpPr>
        <p:grpSpPr>
          <a:xfrm>
            <a:off x="387484" y="4351294"/>
            <a:ext cx="135060" cy="279852"/>
            <a:chOff x="3632014" y="4509120"/>
            <a:chExt cx="1269761" cy="216024"/>
          </a:xfrm>
        </p:grpSpPr>
        <p:cxnSp>
          <p:nvCxnSpPr>
            <p:cNvPr id="71" name="直接连接符 70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72" name="直接连接符 71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55" name="组合 54"/>
          <p:cNvGrpSpPr/>
          <p:nvPr/>
        </p:nvGrpSpPr>
        <p:grpSpPr>
          <a:xfrm flipH="1">
            <a:off x="894221" y="4351294"/>
            <a:ext cx="154041" cy="279851"/>
            <a:chOff x="3632014" y="4509120"/>
            <a:chExt cx="1269761" cy="216024"/>
          </a:xfrm>
        </p:grpSpPr>
        <p:cxnSp>
          <p:nvCxnSpPr>
            <p:cNvPr id="69" name="直接连接符 68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70" name="直接连接符 69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sp>
        <p:nvSpPr>
          <p:cNvPr id="56" name="圆角矩形 55"/>
          <p:cNvSpPr/>
          <p:nvPr/>
        </p:nvSpPr>
        <p:spPr bwMode="auto">
          <a:xfrm>
            <a:off x="886252" y="4626355"/>
            <a:ext cx="294777" cy="743888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T</a:t>
            </a:r>
            <a:r>
              <a:rPr lang="en-US" altLang="zh-CN" sz="2000" b="1" baseline="-250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1</a:t>
            </a:r>
            <a:endParaRPr lang="zh-CN" altLang="en-US" sz="2000" b="1" baseline="-25000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57" name="圆角矩形 56"/>
          <p:cNvSpPr/>
          <p:nvPr/>
        </p:nvSpPr>
        <p:spPr bwMode="auto">
          <a:xfrm>
            <a:off x="1311469" y="4193709"/>
            <a:ext cx="294518" cy="744486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T</a:t>
            </a:r>
            <a:r>
              <a:rPr lang="en-US" altLang="zh-CN" sz="2000" b="1" baseline="-250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2</a:t>
            </a:r>
            <a:endParaRPr lang="zh-CN" altLang="en-US" sz="2000" b="1" baseline="-25000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58" name="圆角矩形 57"/>
          <p:cNvSpPr/>
          <p:nvPr/>
        </p:nvSpPr>
        <p:spPr bwMode="auto">
          <a:xfrm>
            <a:off x="932047" y="3730218"/>
            <a:ext cx="360040" cy="360040"/>
          </a:xfrm>
          <a:prstGeom prst="roundRect">
            <a:avLst>
              <a:gd name="adj" fmla="val 50000"/>
            </a:avLst>
          </a:prstGeom>
          <a:solidFill>
            <a:srgbClr val="C00000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0" tIns="0" rIns="0" bIns="91446" rtlCol="0" anchor="ctr"/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p</a:t>
            </a:r>
            <a:endParaRPr lang="zh-CN" altLang="en-US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60" name="组合 59"/>
          <p:cNvGrpSpPr/>
          <p:nvPr/>
        </p:nvGrpSpPr>
        <p:grpSpPr>
          <a:xfrm>
            <a:off x="1144163" y="3517615"/>
            <a:ext cx="316759" cy="212601"/>
            <a:chOff x="3632014" y="4509120"/>
            <a:chExt cx="1269761" cy="216024"/>
          </a:xfrm>
        </p:grpSpPr>
        <p:cxnSp>
          <p:nvCxnSpPr>
            <p:cNvPr id="67" name="直接连接符 66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68" name="直接连接符 67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61" name="组合 60"/>
          <p:cNvGrpSpPr/>
          <p:nvPr/>
        </p:nvGrpSpPr>
        <p:grpSpPr>
          <a:xfrm flipH="1">
            <a:off x="1803723" y="3513788"/>
            <a:ext cx="213060" cy="290861"/>
            <a:chOff x="3632014" y="4509120"/>
            <a:chExt cx="1269761" cy="216024"/>
          </a:xfrm>
        </p:grpSpPr>
        <p:cxnSp>
          <p:nvCxnSpPr>
            <p:cNvPr id="65" name="直接连接符 64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66" name="直接连接符 65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cxnSp>
        <p:nvCxnSpPr>
          <p:cNvPr id="62" name="直接连接符 61"/>
          <p:cNvCxnSpPr/>
          <p:nvPr/>
        </p:nvCxnSpPr>
        <p:spPr bwMode="auto">
          <a:xfrm flipH="1" flipV="1">
            <a:off x="1642567" y="3068960"/>
            <a:ext cx="0" cy="255965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stealth" w="lg" len="lg"/>
            <a:tailEnd type="none"/>
          </a:ln>
          <a:effectLst/>
        </p:spPr>
      </p:cxnSp>
      <p:sp>
        <p:nvSpPr>
          <p:cNvPr id="63" name="圆角矩形 62"/>
          <p:cNvSpPr/>
          <p:nvPr/>
        </p:nvSpPr>
        <p:spPr bwMode="auto">
          <a:xfrm>
            <a:off x="1462547" y="3317470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0" tIns="0" rIns="0" bIns="91446" rtlCol="0" anchor="ctr"/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g</a:t>
            </a:r>
            <a:endParaRPr lang="zh-CN" altLang="en-US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64" name="圆角矩形 63"/>
          <p:cNvSpPr/>
          <p:nvPr/>
        </p:nvSpPr>
        <p:spPr bwMode="auto">
          <a:xfrm>
            <a:off x="1856220" y="3817505"/>
            <a:ext cx="294518" cy="797319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T</a:t>
            </a:r>
            <a:r>
              <a:rPr lang="en-US" altLang="zh-CN" sz="2000" b="1" baseline="-250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3</a:t>
            </a:r>
            <a:endParaRPr lang="zh-CN" altLang="en-US" sz="2000" b="1" baseline="-25000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77" name="组合 76"/>
          <p:cNvGrpSpPr/>
          <p:nvPr/>
        </p:nvGrpSpPr>
        <p:grpSpPr>
          <a:xfrm>
            <a:off x="629398" y="5464167"/>
            <a:ext cx="1224604" cy="369267"/>
            <a:chOff x="6201413" y="5334299"/>
            <a:chExt cx="1224604" cy="369267"/>
          </a:xfrm>
        </p:grpSpPr>
        <p:sp>
          <p:nvSpPr>
            <p:cNvPr id="78" name="圆角矩形 77"/>
            <p:cNvSpPr/>
            <p:nvPr/>
          </p:nvSpPr>
          <p:spPr bwMode="auto">
            <a:xfrm>
              <a:off x="6201413" y="5334299"/>
              <a:ext cx="1224604" cy="369267"/>
            </a:xfrm>
            <a:prstGeom prst="roundRect">
              <a:avLst/>
            </a:prstGeom>
            <a:solidFill>
              <a:schemeClr val="accent5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79" name="椭圆 78"/>
            <p:cNvSpPr/>
            <p:nvPr/>
          </p:nvSpPr>
          <p:spPr bwMode="auto">
            <a:xfrm>
              <a:off x="6641733" y="5357081"/>
              <a:ext cx="325030" cy="313394"/>
            </a:xfrm>
            <a:prstGeom prst="ellipse">
              <a:avLst/>
            </a:prstGeom>
            <a:solidFill>
              <a:srgbClr val="C00000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0" tIns="0" rIns="0" bIns="91446" rtlCol="0" anchor="ctr"/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p</a:t>
              </a:r>
              <a:endParaRPr lang="zh-CN" altLang="en-US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80" name="椭圆 79"/>
            <p:cNvSpPr/>
            <p:nvPr/>
          </p:nvSpPr>
          <p:spPr bwMode="auto">
            <a:xfrm>
              <a:off x="6263194" y="5357081"/>
              <a:ext cx="325030" cy="313394"/>
            </a:xfrm>
            <a:prstGeom prst="ellipse">
              <a:avLst/>
            </a:prstGeom>
            <a:solidFill>
              <a:srgbClr val="C00000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0" tIns="36000" rIns="0" bIns="91446" rtlCol="0" anchor="ctr"/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x</a:t>
              </a:r>
              <a:endParaRPr lang="zh-CN" altLang="en-US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81" name="椭圆 80"/>
            <p:cNvSpPr/>
            <p:nvPr/>
          </p:nvSpPr>
          <p:spPr bwMode="auto">
            <a:xfrm>
              <a:off x="7020272" y="5357081"/>
              <a:ext cx="325030" cy="313394"/>
            </a:xfrm>
            <a:prstGeom prst="ellipse">
              <a:avLst/>
            </a:prstGeom>
            <a:solidFill>
              <a:schemeClr val="tx1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0" tIns="0" rIns="0" bIns="91446" rtlCol="0" anchor="ctr"/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g</a:t>
              </a:r>
              <a:endParaRPr lang="zh-CN" altLang="en-US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</p:grpSp>
      <p:cxnSp>
        <p:nvCxnSpPr>
          <p:cNvPr id="82" name="直接箭头连接符 81"/>
          <p:cNvCxnSpPr>
            <a:endCxn id="110" idx="0"/>
          </p:cNvCxnSpPr>
          <p:nvPr/>
        </p:nvCxnSpPr>
        <p:spPr bwMode="auto">
          <a:xfrm flipH="1">
            <a:off x="434962" y="5805837"/>
            <a:ext cx="250841" cy="25250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83" name="直接箭头连接符 82"/>
          <p:cNvCxnSpPr>
            <a:endCxn id="104" idx="0"/>
          </p:cNvCxnSpPr>
          <p:nvPr/>
        </p:nvCxnSpPr>
        <p:spPr bwMode="auto">
          <a:xfrm>
            <a:off x="1395590" y="5829202"/>
            <a:ext cx="145010" cy="22914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84" name="直接箭头连接符 83"/>
          <p:cNvCxnSpPr>
            <a:endCxn id="91" idx="0"/>
          </p:cNvCxnSpPr>
          <p:nvPr/>
        </p:nvCxnSpPr>
        <p:spPr bwMode="auto">
          <a:xfrm>
            <a:off x="1816046" y="5833434"/>
            <a:ext cx="293406" cy="22491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85" name="直接箭头连接符 84"/>
          <p:cNvCxnSpPr>
            <a:endCxn id="107" idx="0"/>
          </p:cNvCxnSpPr>
          <p:nvPr/>
        </p:nvCxnSpPr>
        <p:spPr bwMode="auto">
          <a:xfrm flipH="1">
            <a:off x="987781" y="5831487"/>
            <a:ext cx="73386" cy="22685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grpSp>
        <p:nvGrpSpPr>
          <p:cNvPr id="90" name="组合 89"/>
          <p:cNvGrpSpPr/>
          <p:nvPr/>
        </p:nvGrpSpPr>
        <p:grpSpPr>
          <a:xfrm>
            <a:off x="1854002" y="6058345"/>
            <a:ext cx="510899" cy="369267"/>
            <a:chOff x="6131148" y="5775294"/>
            <a:chExt cx="510899" cy="369267"/>
          </a:xfrm>
        </p:grpSpPr>
        <p:sp>
          <p:nvSpPr>
            <p:cNvPr id="91" name="圆角矩形 90"/>
            <p:cNvSpPr/>
            <p:nvPr/>
          </p:nvSpPr>
          <p:spPr bwMode="auto">
            <a:xfrm>
              <a:off x="6131148" y="5775294"/>
              <a:ext cx="510899" cy="369267"/>
            </a:xfrm>
            <a:prstGeom prst="roundRect">
              <a:avLst/>
            </a:prstGeom>
            <a:solidFill>
              <a:schemeClr val="accent5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92" name="椭圆 91"/>
            <p:cNvSpPr/>
            <p:nvPr/>
          </p:nvSpPr>
          <p:spPr bwMode="auto">
            <a:xfrm>
              <a:off x="6227548" y="5798076"/>
              <a:ext cx="325030" cy="313394"/>
            </a:xfrm>
            <a:prstGeom prst="ellipse">
              <a:avLst/>
            </a:prstGeom>
            <a:solidFill>
              <a:schemeClr val="tx1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0" tIns="36000" rIns="0" bIns="91446" rtlCol="0" anchor="ctr"/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u</a:t>
              </a:r>
              <a:endParaRPr lang="zh-CN" altLang="en-US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03" name="组合 102"/>
          <p:cNvGrpSpPr/>
          <p:nvPr/>
        </p:nvGrpSpPr>
        <p:grpSpPr>
          <a:xfrm>
            <a:off x="1285150" y="6058345"/>
            <a:ext cx="510899" cy="369267"/>
            <a:chOff x="6131148" y="5775294"/>
            <a:chExt cx="510899" cy="369267"/>
          </a:xfrm>
        </p:grpSpPr>
        <p:sp>
          <p:nvSpPr>
            <p:cNvPr id="104" name="圆角矩形 103"/>
            <p:cNvSpPr/>
            <p:nvPr/>
          </p:nvSpPr>
          <p:spPr bwMode="auto">
            <a:xfrm>
              <a:off x="6131148" y="5775294"/>
              <a:ext cx="510899" cy="369267"/>
            </a:xfrm>
            <a:prstGeom prst="roundRect">
              <a:avLst/>
            </a:prstGeom>
            <a:solidFill>
              <a:schemeClr val="accent5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105" name="椭圆 104"/>
            <p:cNvSpPr/>
            <p:nvPr/>
          </p:nvSpPr>
          <p:spPr bwMode="auto">
            <a:xfrm>
              <a:off x="6227548" y="5798076"/>
              <a:ext cx="325030" cy="313394"/>
            </a:xfrm>
            <a:prstGeom prst="ellipse">
              <a:avLst/>
            </a:prstGeom>
            <a:solidFill>
              <a:schemeClr val="tx1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0" tIns="36000" rIns="0" bIns="91446" rtlCol="0" anchor="ctr"/>
            <a:lstStyle/>
            <a:p>
              <a:pPr algn="ctr"/>
              <a:endParaRPr lang="zh-CN" altLang="en-US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06" name="组合 105"/>
          <p:cNvGrpSpPr/>
          <p:nvPr/>
        </p:nvGrpSpPr>
        <p:grpSpPr>
          <a:xfrm>
            <a:off x="732331" y="6058345"/>
            <a:ext cx="510899" cy="369267"/>
            <a:chOff x="6131148" y="5775294"/>
            <a:chExt cx="510899" cy="369267"/>
          </a:xfrm>
        </p:grpSpPr>
        <p:sp>
          <p:nvSpPr>
            <p:cNvPr id="107" name="圆角矩形 106"/>
            <p:cNvSpPr/>
            <p:nvPr/>
          </p:nvSpPr>
          <p:spPr bwMode="auto">
            <a:xfrm>
              <a:off x="6131148" y="5775294"/>
              <a:ext cx="510899" cy="369267"/>
            </a:xfrm>
            <a:prstGeom prst="roundRect">
              <a:avLst/>
            </a:prstGeom>
            <a:solidFill>
              <a:schemeClr val="accent5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108" name="椭圆 107"/>
            <p:cNvSpPr/>
            <p:nvPr/>
          </p:nvSpPr>
          <p:spPr bwMode="auto">
            <a:xfrm>
              <a:off x="6227548" y="5798076"/>
              <a:ext cx="325030" cy="313394"/>
            </a:xfrm>
            <a:prstGeom prst="ellipse">
              <a:avLst/>
            </a:prstGeom>
            <a:solidFill>
              <a:schemeClr val="tx1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0" tIns="36000" rIns="0" bIns="91446" rtlCol="0" anchor="ctr"/>
            <a:lstStyle/>
            <a:p>
              <a:pPr algn="ctr"/>
              <a:endParaRPr lang="zh-CN" altLang="en-US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09" name="组合 108"/>
          <p:cNvGrpSpPr/>
          <p:nvPr/>
        </p:nvGrpSpPr>
        <p:grpSpPr>
          <a:xfrm>
            <a:off x="179512" y="6058345"/>
            <a:ext cx="510899" cy="369267"/>
            <a:chOff x="6131148" y="5775294"/>
            <a:chExt cx="510899" cy="369267"/>
          </a:xfrm>
        </p:grpSpPr>
        <p:sp>
          <p:nvSpPr>
            <p:cNvPr id="110" name="圆角矩形 109"/>
            <p:cNvSpPr/>
            <p:nvPr/>
          </p:nvSpPr>
          <p:spPr bwMode="auto">
            <a:xfrm>
              <a:off x="6131148" y="5775294"/>
              <a:ext cx="510899" cy="369267"/>
            </a:xfrm>
            <a:prstGeom prst="roundRect">
              <a:avLst/>
            </a:prstGeom>
            <a:solidFill>
              <a:schemeClr val="accent5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111" name="椭圆 110"/>
            <p:cNvSpPr/>
            <p:nvPr/>
          </p:nvSpPr>
          <p:spPr bwMode="auto">
            <a:xfrm>
              <a:off x="6227548" y="5798076"/>
              <a:ext cx="325030" cy="313394"/>
            </a:xfrm>
            <a:prstGeom prst="ellipse">
              <a:avLst/>
            </a:prstGeom>
            <a:solidFill>
              <a:schemeClr val="tx1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0" tIns="36000" rIns="0" bIns="91446" rtlCol="0" anchor="ctr"/>
            <a:lstStyle/>
            <a:p>
              <a:pPr algn="ctr"/>
              <a:endParaRPr lang="zh-CN" altLang="en-US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117" name="圆角矩形 116"/>
          <p:cNvSpPr/>
          <p:nvPr/>
        </p:nvSpPr>
        <p:spPr bwMode="auto">
          <a:xfrm>
            <a:off x="1878075" y="3841054"/>
            <a:ext cx="250808" cy="210146"/>
          </a:xfrm>
          <a:prstGeom prst="roundRect">
            <a:avLst/>
          </a:prstGeom>
          <a:solidFill>
            <a:schemeClr val="tx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1446" tIns="72000" rIns="91446" bIns="91446" rtlCol="0" anchor="ctr"/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u</a:t>
            </a:r>
            <a:endParaRPr lang="zh-CN" altLang="en-US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19" name="圆角矩形 118"/>
          <p:cNvSpPr/>
          <p:nvPr/>
        </p:nvSpPr>
        <p:spPr bwMode="auto">
          <a:xfrm>
            <a:off x="1330669" y="4216164"/>
            <a:ext cx="250808" cy="210146"/>
          </a:xfrm>
          <a:prstGeom prst="roundRect">
            <a:avLst/>
          </a:prstGeom>
          <a:solidFill>
            <a:schemeClr val="tx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120" name="圆角矩形 119"/>
          <p:cNvSpPr/>
          <p:nvPr/>
        </p:nvSpPr>
        <p:spPr bwMode="auto">
          <a:xfrm>
            <a:off x="911099" y="4646081"/>
            <a:ext cx="250808" cy="210146"/>
          </a:xfrm>
          <a:prstGeom prst="roundRect">
            <a:avLst/>
          </a:prstGeom>
          <a:solidFill>
            <a:schemeClr val="tx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121" name="圆角矩形 120"/>
          <p:cNvSpPr/>
          <p:nvPr/>
        </p:nvSpPr>
        <p:spPr bwMode="auto">
          <a:xfrm>
            <a:off x="271736" y="4636640"/>
            <a:ext cx="250808" cy="210146"/>
          </a:xfrm>
          <a:prstGeom prst="roundRect">
            <a:avLst/>
          </a:prstGeom>
          <a:solidFill>
            <a:schemeClr val="tx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122" name="下箭头 121"/>
          <p:cNvSpPr/>
          <p:nvPr/>
        </p:nvSpPr>
        <p:spPr bwMode="auto">
          <a:xfrm rot="16200000">
            <a:off x="2707917" y="4293988"/>
            <a:ext cx="400272" cy="446569"/>
          </a:xfrm>
          <a:prstGeom prst="downArrow">
            <a:avLst/>
          </a:prstGeom>
          <a:solidFill>
            <a:schemeClr val="accent2">
              <a:lumMod val="50000"/>
            </a:schemeClr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grpSp>
        <p:nvGrpSpPr>
          <p:cNvPr id="229" name="组合 228"/>
          <p:cNvGrpSpPr/>
          <p:nvPr/>
        </p:nvGrpSpPr>
        <p:grpSpPr>
          <a:xfrm>
            <a:off x="3347864" y="3124454"/>
            <a:ext cx="2338525" cy="3400890"/>
            <a:chOff x="3491880" y="2476382"/>
            <a:chExt cx="2338525" cy="3400890"/>
          </a:xfrm>
        </p:grpSpPr>
        <p:sp>
          <p:nvSpPr>
            <p:cNvPr id="228" name="矩形 227"/>
            <p:cNvSpPr/>
            <p:nvPr/>
          </p:nvSpPr>
          <p:spPr bwMode="auto">
            <a:xfrm>
              <a:off x="3491880" y="2547307"/>
              <a:ext cx="2338525" cy="3329965"/>
            </a:xfrm>
            <a:prstGeom prst="rect">
              <a:avLst/>
            </a:prstGeom>
            <a:solidFill>
              <a:srgbClr val="FFFFCC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grpSp>
          <p:nvGrpSpPr>
            <p:cNvPr id="123" name="组合 122"/>
            <p:cNvGrpSpPr/>
            <p:nvPr/>
          </p:nvGrpSpPr>
          <p:grpSpPr>
            <a:xfrm>
              <a:off x="4026299" y="4816488"/>
              <a:ext cx="1224604" cy="369267"/>
              <a:chOff x="6201413" y="5334299"/>
              <a:chExt cx="1224604" cy="369267"/>
            </a:xfrm>
          </p:grpSpPr>
          <p:sp>
            <p:nvSpPr>
              <p:cNvPr id="124" name="圆角矩形 123"/>
              <p:cNvSpPr/>
              <p:nvPr/>
            </p:nvSpPr>
            <p:spPr bwMode="auto">
              <a:xfrm>
                <a:off x="6201413" y="5334299"/>
                <a:ext cx="1224604" cy="369267"/>
              </a:xfrm>
              <a:prstGeom prst="roundRect">
                <a:avLst/>
              </a:prstGeom>
              <a:solidFill>
                <a:schemeClr val="accent5"/>
              </a:solidFill>
              <a:ln w="31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lIns="91446" tIns="91446" rIns="91446" bIns="91446" rtlCol="0" anchor="ctr"/>
              <a:lstStyle/>
              <a:p>
                <a:pPr algn="ctr"/>
                <a:endParaRPr lang="zh-CN" altLang="en-US" sz="280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黑体" pitchFamily="2" charset="-122"/>
                  <a:ea typeface="黑体" pitchFamily="2" charset="-122"/>
                </a:endParaRPr>
              </a:p>
            </p:txBody>
          </p:sp>
          <p:sp>
            <p:nvSpPr>
              <p:cNvPr id="125" name="椭圆 124"/>
              <p:cNvSpPr/>
              <p:nvPr/>
            </p:nvSpPr>
            <p:spPr bwMode="auto">
              <a:xfrm>
                <a:off x="6641733" y="5357081"/>
                <a:ext cx="325030" cy="313394"/>
              </a:xfrm>
              <a:prstGeom prst="ellipse">
                <a:avLst/>
              </a:prstGeom>
              <a:solidFill>
                <a:schemeClr val="accent4"/>
              </a:solidFill>
              <a:ln w="3175" algn="ctr">
                <a:noFill/>
                <a:miter lim="800000"/>
                <a:headEnd/>
                <a:tailEnd/>
              </a:ln>
              <a:effectLst/>
            </p:spPr>
            <p:txBody>
              <a:bodyPr lIns="0" tIns="72000" rIns="0" bIns="91446" rtlCol="0" anchor="ctr"/>
              <a:lstStyle/>
              <a:p>
                <a:pPr algn="ctr"/>
                <a:r>
                  <a:rPr lang="en-US" altLang="zh-CN" b="1" dirty="0">
                    <a:solidFill>
                      <a:schemeClr val="bg1"/>
                    </a:solidFill>
                    <a:latin typeface="Times New Roman" panose="02020603050405020304" pitchFamily="18" charset="0"/>
                    <a:ea typeface="黑体" pitchFamily="2" charset="-122"/>
                    <a:cs typeface="Times New Roman" panose="02020603050405020304" pitchFamily="18" charset="0"/>
                  </a:rPr>
                  <a:t>b</a:t>
                </a:r>
                <a:endParaRPr lang="zh-CN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6" name="椭圆 125"/>
              <p:cNvSpPr/>
              <p:nvPr/>
            </p:nvSpPr>
            <p:spPr bwMode="auto">
              <a:xfrm>
                <a:off x="6263194" y="5357081"/>
                <a:ext cx="325030" cy="313394"/>
              </a:xfrm>
              <a:prstGeom prst="ellipse">
                <a:avLst/>
              </a:prstGeom>
              <a:solidFill>
                <a:srgbClr val="C00000"/>
              </a:solidFill>
              <a:ln w="3175" algn="ctr">
                <a:noFill/>
                <a:miter lim="800000"/>
                <a:headEnd/>
                <a:tailEnd/>
              </a:ln>
              <a:effectLst/>
            </p:spPr>
            <p:txBody>
              <a:bodyPr lIns="0" tIns="36000" rIns="0" bIns="91446" rtlCol="0" anchor="ctr"/>
              <a:lstStyle/>
              <a:p>
                <a:pPr algn="ctr"/>
                <a:r>
                  <a:rPr lang="en-US" altLang="zh-CN" b="1" dirty="0">
                    <a:solidFill>
                      <a:schemeClr val="bg1"/>
                    </a:solidFill>
                    <a:latin typeface="Times New Roman" panose="02020603050405020304" pitchFamily="18" charset="0"/>
                    <a:ea typeface="黑体" pitchFamily="2" charset="-122"/>
                    <a:cs typeface="Times New Roman" panose="02020603050405020304" pitchFamily="18" charset="0"/>
                  </a:rPr>
                  <a:t>a</a:t>
                </a:r>
                <a:endParaRPr lang="zh-CN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7" name="椭圆 126"/>
              <p:cNvSpPr/>
              <p:nvPr/>
            </p:nvSpPr>
            <p:spPr bwMode="auto">
              <a:xfrm>
                <a:off x="7020272" y="5357081"/>
                <a:ext cx="325030" cy="313394"/>
              </a:xfrm>
              <a:prstGeom prst="ellipse">
                <a:avLst/>
              </a:prstGeom>
              <a:solidFill>
                <a:srgbClr val="C00000"/>
              </a:solidFill>
              <a:ln w="3175" algn="ctr">
                <a:noFill/>
                <a:miter lim="800000"/>
                <a:headEnd/>
                <a:tailEnd/>
              </a:ln>
              <a:effectLst/>
            </p:spPr>
            <p:txBody>
              <a:bodyPr lIns="0" tIns="72000" rIns="0" bIns="91446" rtlCol="0" anchor="ctr"/>
              <a:lstStyle/>
              <a:p>
                <a:pPr algn="ctr"/>
                <a:r>
                  <a:rPr lang="en-US" altLang="zh-CN" b="1" dirty="0">
                    <a:solidFill>
                      <a:schemeClr val="bg1"/>
                    </a:solidFill>
                    <a:latin typeface="Times New Roman" panose="02020603050405020304" pitchFamily="18" charset="0"/>
                    <a:ea typeface="黑体" pitchFamily="2" charset="-122"/>
                    <a:cs typeface="Times New Roman" panose="02020603050405020304" pitchFamily="18" charset="0"/>
                  </a:rPr>
                  <a:t>c</a:t>
                </a:r>
                <a:endParaRPr lang="zh-CN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128" name="直接箭头连接符 127"/>
            <p:cNvCxnSpPr>
              <a:endCxn id="142" idx="0"/>
            </p:cNvCxnSpPr>
            <p:nvPr/>
          </p:nvCxnSpPr>
          <p:spPr bwMode="auto">
            <a:xfrm flipH="1">
              <a:off x="3831863" y="5158158"/>
              <a:ext cx="250841" cy="25250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ysDash"/>
              <a:round/>
              <a:headEnd type="oval"/>
              <a:tailEnd type="stealth" w="med" len="lg"/>
            </a:ln>
            <a:effectLst/>
          </p:spPr>
        </p:cxnSp>
        <p:cxnSp>
          <p:nvCxnSpPr>
            <p:cNvPr id="129" name="直接箭头连接符 128"/>
            <p:cNvCxnSpPr>
              <a:endCxn id="136" idx="0"/>
            </p:cNvCxnSpPr>
            <p:nvPr/>
          </p:nvCxnSpPr>
          <p:spPr bwMode="auto">
            <a:xfrm>
              <a:off x="4792491" y="5181523"/>
              <a:ext cx="145010" cy="229143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ysDash"/>
              <a:round/>
              <a:headEnd type="oval"/>
              <a:tailEnd type="stealth" w="med" len="lg"/>
            </a:ln>
            <a:effectLst/>
          </p:spPr>
        </p:cxnSp>
        <p:cxnSp>
          <p:nvCxnSpPr>
            <p:cNvPr id="130" name="直接箭头连接符 129"/>
            <p:cNvCxnSpPr>
              <a:endCxn id="133" idx="0"/>
            </p:cNvCxnSpPr>
            <p:nvPr/>
          </p:nvCxnSpPr>
          <p:spPr bwMode="auto">
            <a:xfrm>
              <a:off x="5212947" y="5185755"/>
              <a:ext cx="293406" cy="22491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ysDash"/>
              <a:round/>
              <a:headEnd type="oval"/>
              <a:tailEnd type="stealth" w="med" len="lg"/>
            </a:ln>
            <a:effectLst/>
          </p:spPr>
        </p:cxnSp>
        <p:cxnSp>
          <p:nvCxnSpPr>
            <p:cNvPr id="131" name="直接箭头连接符 130"/>
            <p:cNvCxnSpPr>
              <a:endCxn id="139" idx="0"/>
            </p:cNvCxnSpPr>
            <p:nvPr/>
          </p:nvCxnSpPr>
          <p:spPr bwMode="auto">
            <a:xfrm flipH="1">
              <a:off x="4384682" y="5183808"/>
              <a:ext cx="73386" cy="22685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ysDash"/>
              <a:round/>
              <a:headEnd type="oval"/>
              <a:tailEnd type="stealth" w="med" len="lg"/>
            </a:ln>
            <a:effectLst/>
          </p:spPr>
        </p:cxnSp>
        <p:grpSp>
          <p:nvGrpSpPr>
            <p:cNvPr id="132" name="组合 131"/>
            <p:cNvGrpSpPr/>
            <p:nvPr/>
          </p:nvGrpSpPr>
          <p:grpSpPr>
            <a:xfrm>
              <a:off x="5250903" y="5410666"/>
              <a:ext cx="510899" cy="369267"/>
              <a:chOff x="6131148" y="5775294"/>
              <a:chExt cx="510899" cy="369267"/>
            </a:xfrm>
          </p:grpSpPr>
          <p:sp>
            <p:nvSpPr>
              <p:cNvPr id="133" name="圆角矩形 132"/>
              <p:cNvSpPr/>
              <p:nvPr/>
            </p:nvSpPr>
            <p:spPr bwMode="auto">
              <a:xfrm>
                <a:off x="6131148" y="5775294"/>
                <a:ext cx="510899" cy="369267"/>
              </a:xfrm>
              <a:prstGeom prst="roundRect">
                <a:avLst/>
              </a:prstGeom>
              <a:solidFill>
                <a:schemeClr val="accent5"/>
              </a:solidFill>
              <a:ln w="31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lIns="91446" tIns="91446" rIns="91446" bIns="91446" rtlCol="0" anchor="ctr"/>
              <a:lstStyle/>
              <a:p>
                <a:pPr algn="ctr"/>
                <a:endParaRPr lang="zh-CN" altLang="en-US" sz="280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黑体" pitchFamily="2" charset="-122"/>
                  <a:ea typeface="黑体" pitchFamily="2" charset="-122"/>
                </a:endParaRPr>
              </a:p>
            </p:txBody>
          </p:sp>
          <p:sp>
            <p:nvSpPr>
              <p:cNvPr id="134" name="椭圆 133"/>
              <p:cNvSpPr/>
              <p:nvPr/>
            </p:nvSpPr>
            <p:spPr bwMode="auto">
              <a:xfrm>
                <a:off x="6227548" y="5798076"/>
                <a:ext cx="325030" cy="313394"/>
              </a:xfrm>
              <a:prstGeom prst="ellipse">
                <a:avLst/>
              </a:prstGeom>
              <a:solidFill>
                <a:schemeClr val="tx1"/>
              </a:solidFill>
              <a:ln w="3175" algn="ctr">
                <a:noFill/>
                <a:miter lim="800000"/>
                <a:headEnd/>
                <a:tailEnd/>
              </a:ln>
              <a:effectLst/>
            </p:spPr>
            <p:txBody>
              <a:bodyPr lIns="0" tIns="36000" rIns="0" bIns="91446" rtlCol="0" anchor="ctr"/>
              <a:lstStyle/>
              <a:p>
                <a:pPr algn="ctr"/>
                <a:r>
                  <a:rPr lang="en-US" altLang="zh-CN" b="1" dirty="0">
                    <a:solidFill>
                      <a:schemeClr val="bg1"/>
                    </a:solidFill>
                    <a:latin typeface="Times New Roman" panose="02020603050405020304" pitchFamily="18" charset="0"/>
                    <a:ea typeface="黑体" pitchFamily="2" charset="-122"/>
                    <a:cs typeface="Times New Roman" panose="02020603050405020304" pitchFamily="18" charset="0"/>
                  </a:rPr>
                  <a:t>u</a:t>
                </a:r>
                <a:endParaRPr lang="zh-CN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36" name="圆角矩形 135"/>
            <p:cNvSpPr/>
            <p:nvPr/>
          </p:nvSpPr>
          <p:spPr bwMode="auto">
            <a:xfrm>
              <a:off x="4682051" y="5410666"/>
              <a:ext cx="510899" cy="369267"/>
            </a:xfrm>
            <a:prstGeom prst="roundRect">
              <a:avLst/>
            </a:prstGeom>
            <a:solidFill>
              <a:schemeClr val="accent5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137" name="椭圆 136"/>
            <p:cNvSpPr/>
            <p:nvPr/>
          </p:nvSpPr>
          <p:spPr bwMode="auto">
            <a:xfrm>
              <a:off x="4778451" y="5433448"/>
              <a:ext cx="325030" cy="313394"/>
            </a:xfrm>
            <a:prstGeom prst="ellipse">
              <a:avLst/>
            </a:prstGeom>
            <a:solidFill>
              <a:schemeClr val="tx1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0" tIns="72000" rIns="0" bIns="91446" rtlCol="0" anchor="ctr"/>
            <a:lstStyle/>
            <a:p>
              <a:pPr algn="ctr"/>
              <a:r>
                <a:rPr lang="en-US" altLang="zh-CN" sz="16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T</a:t>
              </a:r>
              <a:r>
                <a:rPr lang="en-US" altLang="zh-CN" sz="1600" b="1" baseline="-25000" dirty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2</a:t>
              </a:r>
              <a:endParaRPr lang="zh-CN" altLang="en-US" sz="1600" b="1" baseline="-25000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39" name="圆角矩形 138"/>
            <p:cNvSpPr/>
            <p:nvPr/>
          </p:nvSpPr>
          <p:spPr bwMode="auto">
            <a:xfrm>
              <a:off x="4129232" y="5410666"/>
              <a:ext cx="510899" cy="369267"/>
            </a:xfrm>
            <a:prstGeom prst="roundRect">
              <a:avLst/>
            </a:prstGeom>
            <a:solidFill>
              <a:schemeClr val="accent5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140" name="椭圆 139"/>
            <p:cNvSpPr/>
            <p:nvPr/>
          </p:nvSpPr>
          <p:spPr bwMode="auto">
            <a:xfrm>
              <a:off x="4225632" y="5433448"/>
              <a:ext cx="325030" cy="313394"/>
            </a:xfrm>
            <a:prstGeom prst="ellipse">
              <a:avLst/>
            </a:prstGeom>
            <a:solidFill>
              <a:schemeClr val="tx1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0" tIns="72000" rIns="0" bIns="91446" rtlCol="0" anchor="ctr"/>
            <a:lstStyle/>
            <a:p>
              <a:pPr algn="ctr"/>
              <a:r>
                <a:rPr lang="en-US" altLang="zh-CN" sz="16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T</a:t>
              </a:r>
              <a:r>
                <a:rPr lang="en-US" altLang="zh-CN" sz="1600" b="1" baseline="-25000" dirty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1</a:t>
              </a:r>
              <a:endParaRPr lang="zh-CN" altLang="en-US" sz="1600" b="1" baseline="-25000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42" name="圆角矩形 141"/>
            <p:cNvSpPr/>
            <p:nvPr/>
          </p:nvSpPr>
          <p:spPr bwMode="auto">
            <a:xfrm>
              <a:off x="3576413" y="5410666"/>
              <a:ext cx="510899" cy="369267"/>
            </a:xfrm>
            <a:prstGeom prst="roundRect">
              <a:avLst/>
            </a:prstGeom>
            <a:solidFill>
              <a:schemeClr val="accent5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143" name="椭圆 142"/>
            <p:cNvSpPr/>
            <p:nvPr/>
          </p:nvSpPr>
          <p:spPr bwMode="auto">
            <a:xfrm>
              <a:off x="3672813" y="5433448"/>
              <a:ext cx="325030" cy="313394"/>
            </a:xfrm>
            <a:prstGeom prst="ellipse">
              <a:avLst/>
            </a:prstGeom>
            <a:solidFill>
              <a:schemeClr val="tx1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0" tIns="72000" rIns="0" bIns="91446" rtlCol="0" anchor="ctr"/>
            <a:lstStyle/>
            <a:p>
              <a:pPr algn="ctr"/>
              <a:r>
                <a:rPr lang="en-US" altLang="zh-CN" sz="16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T</a:t>
              </a:r>
              <a:r>
                <a:rPr lang="en-US" altLang="zh-CN" sz="1600" b="1" baseline="-25000" dirty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0</a:t>
              </a:r>
              <a:endParaRPr lang="zh-CN" altLang="en-US" sz="1600" b="1" baseline="-25000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46" name="圆角矩形 145"/>
            <p:cNvSpPr/>
            <p:nvPr/>
          </p:nvSpPr>
          <p:spPr bwMode="auto">
            <a:xfrm>
              <a:off x="3665357" y="3658811"/>
              <a:ext cx="296245" cy="851091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000" b="1" dirty="0">
                  <a:solidFill>
                    <a:schemeClr val="accent2">
                      <a:lumMod val="50000"/>
                    </a:schemeClr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T</a:t>
              </a:r>
              <a:r>
                <a:rPr lang="en-US" altLang="zh-CN" sz="2000" b="1" baseline="-25000" dirty="0">
                  <a:solidFill>
                    <a:schemeClr val="accent2">
                      <a:lumMod val="50000"/>
                    </a:schemeClr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0</a:t>
              </a:r>
              <a:endParaRPr lang="zh-CN" altLang="en-US" sz="2000" b="1" baseline="-250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grpSp>
          <p:nvGrpSpPr>
            <p:cNvPr id="147" name="组合 146"/>
            <p:cNvGrpSpPr/>
            <p:nvPr/>
          </p:nvGrpSpPr>
          <p:grpSpPr>
            <a:xfrm>
              <a:off x="4112923" y="2922037"/>
              <a:ext cx="370933" cy="291794"/>
              <a:chOff x="3632014" y="4509120"/>
              <a:chExt cx="1269761" cy="216024"/>
            </a:xfrm>
          </p:grpSpPr>
          <p:cxnSp>
            <p:nvCxnSpPr>
              <p:cNvPr id="169" name="直接连接符 168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170" name="直接连接符 169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grpSp>
          <p:nvGrpSpPr>
            <p:cNvPr id="148" name="组合 147"/>
            <p:cNvGrpSpPr/>
            <p:nvPr/>
          </p:nvGrpSpPr>
          <p:grpSpPr>
            <a:xfrm flipH="1">
              <a:off x="4802209" y="2922037"/>
              <a:ext cx="325515" cy="286704"/>
              <a:chOff x="3632014" y="4509120"/>
              <a:chExt cx="1269761" cy="216024"/>
            </a:xfrm>
          </p:grpSpPr>
          <p:cxnSp>
            <p:nvCxnSpPr>
              <p:cNvPr id="167" name="直接连接符 166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168" name="直接连接符 167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grpSp>
          <p:nvGrpSpPr>
            <p:cNvPr id="149" name="组合 148"/>
            <p:cNvGrpSpPr/>
            <p:nvPr/>
          </p:nvGrpSpPr>
          <p:grpSpPr>
            <a:xfrm>
              <a:off x="3826542" y="3396576"/>
              <a:ext cx="135060" cy="279852"/>
              <a:chOff x="3632014" y="4509120"/>
              <a:chExt cx="1269761" cy="216024"/>
            </a:xfrm>
          </p:grpSpPr>
          <p:cxnSp>
            <p:nvCxnSpPr>
              <p:cNvPr id="165" name="直接连接符 164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166" name="直接连接符 165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grpSp>
          <p:nvGrpSpPr>
            <p:cNvPr id="150" name="组合 149"/>
            <p:cNvGrpSpPr/>
            <p:nvPr/>
          </p:nvGrpSpPr>
          <p:grpSpPr>
            <a:xfrm flipH="1">
              <a:off x="4288930" y="3396576"/>
              <a:ext cx="154041" cy="279851"/>
              <a:chOff x="3632014" y="4509120"/>
              <a:chExt cx="1269761" cy="216024"/>
            </a:xfrm>
          </p:grpSpPr>
          <p:cxnSp>
            <p:nvCxnSpPr>
              <p:cNvPr id="163" name="直接连接符 162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164" name="直接连接符 163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sp>
          <p:nvSpPr>
            <p:cNvPr id="151" name="圆角矩形 150"/>
            <p:cNvSpPr/>
            <p:nvPr/>
          </p:nvSpPr>
          <p:spPr bwMode="auto">
            <a:xfrm>
              <a:off x="4249634" y="3670341"/>
              <a:ext cx="294777" cy="851271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000" b="1" dirty="0">
                  <a:solidFill>
                    <a:schemeClr val="accent2">
                      <a:lumMod val="50000"/>
                    </a:schemeClr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T</a:t>
              </a:r>
              <a:r>
                <a:rPr lang="en-US" altLang="zh-CN" sz="2000" b="1" baseline="-25000" dirty="0">
                  <a:solidFill>
                    <a:schemeClr val="accent2">
                      <a:lumMod val="50000"/>
                    </a:schemeClr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1</a:t>
              </a:r>
              <a:endParaRPr lang="zh-CN" altLang="en-US" sz="2000" b="1" baseline="-250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52" name="圆角矩形 151"/>
            <p:cNvSpPr/>
            <p:nvPr/>
          </p:nvSpPr>
          <p:spPr bwMode="auto">
            <a:xfrm>
              <a:off x="4706178" y="3670341"/>
              <a:ext cx="294518" cy="851271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000" b="1" dirty="0">
                  <a:solidFill>
                    <a:schemeClr val="accent2">
                      <a:lumMod val="50000"/>
                    </a:schemeClr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T</a:t>
              </a:r>
              <a:r>
                <a:rPr lang="en-US" altLang="zh-CN" sz="2000" b="1" baseline="-25000" dirty="0">
                  <a:solidFill>
                    <a:schemeClr val="accent2">
                      <a:lumMod val="50000"/>
                    </a:schemeClr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2</a:t>
              </a:r>
              <a:endParaRPr lang="zh-CN" altLang="en-US" sz="2000" b="1" baseline="-250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53" name="圆角矩形 152"/>
            <p:cNvSpPr/>
            <p:nvPr/>
          </p:nvSpPr>
          <p:spPr bwMode="auto">
            <a:xfrm>
              <a:off x="4474058" y="2732347"/>
              <a:ext cx="360040" cy="360040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0" tIns="72000" rIns="0" bIns="91446" rtlCol="0" anchor="ctr"/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b</a:t>
              </a:r>
              <a:endParaRPr lang="zh-CN" altLang="en-US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grpSp>
          <p:nvGrpSpPr>
            <p:cNvPr id="154" name="组合 153"/>
            <p:cNvGrpSpPr/>
            <p:nvPr/>
          </p:nvGrpSpPr>
          <p:grpSpPr>
            <a:xfrm>
              <a:off x="4825971" y="3384930"/>
              <a:ext cx="135869" cy="284135"/>
              <a:chOff x="3632014" y="4509120"/>
              <a:chExt cx="1269761" cy="216024"/>
            </a:xfrm>
          </p:grpSpPr>
          <p:cxnSp>
            <p:nvCxnSpPr>
              <p:cNvPr id="161" name="直接连接符 160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162" name="直接连接符 161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grpSp>
          <p:nvGrpSpPr>
            <p:cNvPr id="155" name="组合 154"/>
            <p:cNvGrpSpPr/>
            <p:nvPr/>
          </p:nvGrpSpPr>
          <p:grpSpPr>
            <a:xfrm flipH="1">
              <a:off x="5226863" y="3381104"/>
              <a:ext cx="213060" cy="290861"/>
              <a:chOff x="3632014" y="4509120"/>
              <a:chExt cx="1269761" cy="216024"/>
            </a:xfrm>
          </p:grpSpPr>
          <p:cxnSp>
            <p:nvCxnSpPr>
              <p:cNvPr id="159" name="直接连接符 158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160" name="直接连接符 159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cxnSp>
          <p:nvCxnSpPr>
            <p:cNvPr id="156" name="直接连接符 155"/>
            <p:cNvCxnSpPr/>
            <p:nvPr/>
          </p:nvCxnSpPr>
          <p:spPr bwMode="auto">
            <a:xfrm flipH="1" flipV="1">
              <a:off x="4650196" y="2476382"/>
              <a:ext cx="0" cy="255965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  <p:sp>
          <p:nvSpPr>
            <p:cNvPr id="157" name="圆角矩形 156"/>
            <p:cNvSpPr/>
            <p:nvPr/>
          </p:nvSpPr>
          <p:spPr bwMode="auto">
            <a:xfrm>
              <a:off x="4953569" y="3190974"/>
              <a:ext cx="360040" cy="360040"/>
            </a:xfrm>
            <a:prstGeom prst="roundRect">
              <a:avLst>
                <a:gd name="adj" fmla="val 50000"/>
              </a:avLst>
            </a:prstGeom>
            <a:solidFill>
              <a:srgbClr val="C00000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0" tIns="72000" rIns="0" bIns="91446" rtlCol="0" anchor="ctr"/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c</a:t>
              </a:r>
              <a:endParaRPr lang="zh-CN" altLang="en-US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58" name="圆角矩形 157"/>
            <p:cNvSpPr/>
            <p:nvPr/>
          </p:nvSpPr>
          <p:spPr bwMode="auto">
            <a:xfrm>
              <a:off x="5250929" y="3673227"/>
              <a:ext cx="294518" cy="848386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000" b="1" dirty="0">
                  <a:solidFill>
                    <a:schemeClr val="accent2">
                      <a:lumMod val="50000"/>
                    </a:schemeClr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T</a:t>
              </a:r>
              <a:r>
                <a:rPr lang="en-US" altLang="zh-CN" sz="2000" b="1" baseline="-25000" dirty="0">
                  <a:solidFill>
                    <a:schemeClr val="accent2">
                      <a:lumMod val="50000"/>
                    </a:schemeClr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3</a:t>
              </a:r>
              <a:endParaRPr lang="zh-CN" altLang="en-US" sz="2000" b="1" baseline="-250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45" name="圆角矩形 144"/>
            <p:cNvSpPr/>
            <p:nvPr/>
          </p:nvSpPr>
          <p:spPr bwMode="auto">
            <a:xfrm>
              <a:off x="3926609" y="3224373"/>
              <a:ext cx="360040" cy="360040"/>
            </a:xfrm>
            <a:prstGeom prst="roundRect">
              <a:avLst>
                <a:gd name="adj" fmla="val 50000"/>
              </a:avLst>
            </a:prstGeom>
            <a:solidFill>
              <a:srgbClr val="C00000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0" tIns="72000" rIns="0" bIns="91446" rtlCol="0" anchor="ctr"/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a</a:t>
              </a:r>
              <a:endParaRPr lang="zh-CN" altLang="en-US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171" name="下箭头 170"/>
          <p:cNvSpPr/>
          <p:nvPr/>
        </p:nvSpPr>
        <p:spPr bwMode="auto">
          <a:xfrm rot="16200000">
            <a:off x="2693425" y="5620497"/>
            <a:ext cx="400272" cy="446569"/>
          </a:xfrm>
          <a:prstGeom prst="downArrow">
            <a:avLst/>
          </a:prstGeom>
          <a:solidFill>
            <a:schemeClr val="accent2">
              <a:lumMod val="50000"/>
            </a:schemeClr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173" name="圆角矩形 172"/>
          <p:cNvSpPr/>
          <p:nvPr/>
        </p:nvSpPr>
        <p:spPr bwMode="auto">
          <a:xfrm>
            <a:off x="7519842" y="4171080"/>
            <a:ext cx="360040" cy="360040"/>
          </a:xfrm>
          <a:prstGeom prst="roundRect">
            <a:avLst>
              <a:gd name="adj" fmla="val 50000"/>
            </a:avLst>
          </a:prstGeom>
          <a:solidFill>
            <a:srgbClr val="C00000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0" tIns="36000" rIns="0" bIns="91446" rtlCol="0" anchor="ctr"/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x</a:t>
            </a:r>
            <a:endParaRPr lang="zh-CN" altLang="en-US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74" name="圆角矩形 173"/>
          <p:cNvSpPr/>
          <p:nvPr/>
        </p:nvSpPr>
        <p:spPr bwMode="auto">
          <a:xfrm>
            <a:off x="7196525" y="4606814"/>
            <a:ext cx="330606" cy="76343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T</a:t>
            </a:r>
            <a:r>
              <a:rPr lang="en-US" altLang="zh-CN" sz="2000" b="1" baseline="-250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1</a:t>
            </a:r>
            <a:endParaRPr lang="zh-CN" altLang="en-US" sz="2000" b="1" baseline="-25000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175" name="组合 174"/>
          <p:cNvGrpSpPr/>
          <p:nvPr/>
        </p:nvGrpSpPr>
        <p:grpSpPr>
          <a:xfrm>
            <a:off x="6845656" y="3909338"/>
            <a:ext cx="200189" cy="328011"/>
            <a:chOff x="3632014" y="4509120"/>
            <a:chExt cx="1269761" cy="216024"/>
          </a:xfrm>
        </p:grpSpPr>
        <p:cxnSp>
          <p:nvCxnSpPr>
            <p:cNvPr id="199" name="直接连接符 198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200" name="直接连接符 199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176" name="组合 175"/>
          <p:cNvGrpSpPr/>
          <p:nvPr/>
        </p:nvGrpSpPr>
        <p:grpSpPr>
          <a:xfrm flipH="1">
            <a:off x="7328308" y="3888230"/>
            <a:ext cx="379124" cy="317008"/>
            <a:chOff x="3632014" y="4509120"/>
            <a:chExt cx="1269761" cy="216024"/>
          </a:xfrm>
        </p:grpSpPr>
        <p:cxnSp>
          <p:nvCxnSpPr>
            <p:cNvPr id="197" name="直接连接符 196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98" name="直接连接符 197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177" name="组合 176"/>
          <p:cNvGrpSpPr/>
          <p:nvPr/>
        </p:nvGrpSpPr>
        <p:grpSpPr>
          <a:xfrm>
            <a:off x="7375426" y="4343283"/>
            <a:ext cx="135060" cy="279852"/>
            <a:chOff x="3632014" y="4509120"/>
            <a:chExt cx="1269761" cy="216024"/>
          </a:xfrm>
        </p:grpSpPr>
        <p:cxnSp>
          <p:nvCxnSpPr>
            <p:cNvPr id="195" name="直接连接符 194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96" name="直接连接符 195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178" name="组合 177"/>
          <p:cNvGrpSpPr/>
          <p:nvPr/>
        </p:nvGrpSpPr>
        <p:grpSpPr>
          <a:xfrm flipH="1">
            <a:off x="7882163" y="4343283"/>
            <a:ext cx="154041" cy="279851"/>
            <a:chOff x="3632014" y="4509120"/>
            <a:chExt cx="1269761" cy="216024"/>
          </a:xfrm>
        </p:grpSpPr>
        <p:cxnSp>
          <p:nvCxnSpPr>
            <p:cNvPr id="193" name="直接连接符 192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94" name="直接连接符 193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sp>
        <p:nvSpPr>
          <p:cNvPr id="179" name="圆角矩形 178"/>
          <p:cNvSpPr/>
          <p:nvPr/>
        </p:nvSpPr>
        <p:spPr bwMode="auto">
          <a:xfrm>
            <a:off x="7874194" y="4618344"/>
            <a:ext cx="330062" cy="75190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T</a:t>
            </a:r>
            <a:r>
              <a:rPr lang="en-US" altLang="zh-CN" sz="2000" b="1" baseline="-250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2</a:t>
            </a:r>
            <a:endParaRPr lang="zh-CN" altLang="en-US" sz="2000" b="1" baseline="-25000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80" name="圆角矩形 179"/>
          <p:cNvSpPr/>
          <p:nvPr/>
        </p:nvSpPr>
        <p:spPr bwMode="auto">
          <a:xfrm>
            <a:off x="6651774" y="4233503"/>
            <a:ext cx="341979" cy="865468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T</a:t>
            </a:r>
            <a:r>
              <a:rPr lang="en-US" altLang="zh-CN" sz="2000" b="1" baseline="-250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0</a:t>
            </a:r>
            <a:endParaRPr lang="zh-CN" altLang="en-US" sz="2000" b="1" baseline="-25000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81" name="圆角矩形 180"/>
          <p:cNvSpPr/>
          <p:nvPr/>
        </p:nvSpPr>
        <p:spPr bwMode="auto">
          <a:xfrm>
            <a:off x="7045845" y="3723305"/>
            <a:ext cx="360040" cy="360040"/>
          </a:xfrm>
          <a:prstGeom prst="roundRect">
            <a:avLst>
              <a:gd name="adj" fmla="val 50000"/>
            </a:avLst>
          </a:prstGeom>
          <a:solidFill>
            <a:srgbClr val="C00000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0" tIns="0" rIns="0" bIns="91446" rtlCol="0" anchor="ctr"/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p</a:t>
            </a:r>
            <a:endParaRPr lang="zh-CN" altLang="en-US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183" name="组合 182"/>
          <p:cNvGrpSpPr/>
          <p:nvPr/>
        </p:nvGrpSpPr>
        <p:grpSpPr>
          <a:xfrm>
            <a:off x="7232819" y="3517615"/>
            <a:ext cx="754508" cy="243645"/>
            <a:chOff x="3632014" y="4509120"/>
            <a:chExt cx="1269761" cy="216024"/>
          </a:xfrm>
        </p:grpSpPr>
        <p:cxnSp>
          <p:nvCxnSpPr>
            <p:cNvPr id="191" name="直接连接符 190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92" name="直接连接符 191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184" name="组合 183"/>
          <p:cNvGrpSpPr/>
          <p:nvPr/>
        </p:nvGrpSpPr>
        <p:grpSpPr>
          <a:xfrm flipH="1">
            <a:off x="8330127" y="3513788"/>
            <a:ext cx="213060" cy="290861"/>
            <a:chOff x="3632014" y="4509120"/>
            <a:chExt cx="1269761" cy="216024"/>
          </a:xfrm>
        </p:grpSpPr>
        <p:cxnSp>
          <p:nvCxnSpPr>
            <p:cNvPr id="189" name="直接连接符 188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90" name="直接连接符 189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cxnSp>
        <p:nvCxnSpPr>
          <p:cNvPr id="185" name="直接连接符 184"/>
          <p:cNvCxnSpPr/>
          <p:nvPr/>
        </p:nvCxnSpPr>
        <p:spPr bwMode="auto">
          <a:xfrm flipH="1" flipV="1">
            <a:off x="8168971" y="3068960"/>
            <a:ext cx="0" cy="255965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stealth" w="lg" len="lg"/>
            <a:tailEnd type="none"/>
          </a:ln>
          <a:effectLst/>
        </p:spPr>
      </p:cxnSp>
      <p:sp>
        <p:nvSpPr>
          <p:cNvPr id="186" name="圆角矩形 185"/>
          <p:cNvSpPr/>
          <p:nvPr/>
        </p:nvSpPr>
        <p:spPr bwMode="auto">
          <a:xfrm>
            <a:off x="7988951" y="3317470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0" tIns="0" rIns="0" bIns="91446" rtlCol="0" anchor="ctr"/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g</a:t>
            </a:r>
            <a:endParaRPr lang="zh-CN" altLang="en-US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87" name="圆角矩形 186"/>
          <p:cNvSpPr/>
          <p:nvPr/>
        </p:nvSpPr>
        <p:spPr bwMode="auto">
          <a:xfrm>
            <a:off x="8382624" y="3817506"/>
            <a:ext cx="326620" cy="828576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T</a:t>
            </a:r>
            <a:r>
              <a:rPr lang="en-US" altLang="zh-CN" sz="2000" b="1" baseline="-250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3</a:t>
            </a:r>
            <a:endParaRPr lang="zh-CN" altLang="en-US" sz="2000" b="1" baseline="-25000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01" name="圆角矩形 200"/>
          <p:cNvSpPr/>
          <p:nvPr/>
        </p:nvSpPr>
        <p:spPr bwMode="auto">
          <a:xfrm>
            <a:off x="8416892" y="3827877"/>
            <a:ext cx="250808" cy="210146"/>
          </a:xfrm>
          <a:prstGeom prst="roundRect">
            <a:avLst/>
          </a:prstGeom>
          <a:solidFill>
            <a:schemeClr val="tx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1446" tIns="72000" rIns="91446" bIns="91446" rtlCol="0" anchor="ctr"/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u</a:t>
            </a:r>
            <a:endParaRPr lang="zh-CN" altLang="en-US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02" name="圆角矩形 201"/>
          <p:cNvSpPr/>
          <p:nvPr/>
        </p:nvSpPr>
        <p:spPr bwMode="auto">
          <a:xfrm>
            <a:off x="7909369" y="4629145"/>
            <a:ext cx="250808" cy="210146"/>
          </a:xfrm>
          <a:prstGeom prst="roundRect">
            <a:avLst/>
          </a:prstGeom>
          <a:solidFill>
            <a:schemeClr val="tx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203" name="圆角矩形 202"/>
          <p:cNvSpPr/>
          <p:nvPr/>
        </p:nvSpPr>
        <p:spPr bwMode="auto">
          <a:xfrm>
            <a:off x="7237432" y="4610704"/>
            <a:ext cx="250808" cy="210146"/>
          </a:xfrm>
          <a:prstGeom prst="roundRect">
            <a:avLst/>
          </a:prstGeom>
          <a:solidFill>
            <a:schemeClr val="tx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204" name="圆角矩形 203"/>
          <p:cNvSpPr/>
          <p:nvPr/>
        </p:nvSpPr>
        <p:spPr bwMode="auto">
          <a:xfrm>
            <a:off x="6703349" y="4254038"/>
            <a:ext cx="250808" cy="210146"/>
          </a:xfrm>
          <a:prstGeom prst="roundRect">
            <a:avLst/>
          </a:prstGeom>
          <a:solidFill>
            <a:schemeClr val="tx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205" name="下箭头 204"/>
          <p:cNvSpPr/>
          <p:nvPr/>
        </p:nvSpPr>
        <p:spPr bwMode="auto">
          <a:xfrm rot="16200000" flipV="1">
            <a:off x="5875689" y="4303127"/>
            <a:ext cx="400272" cy="428268"/>
          </a:xfrm>
          <a:prstGeom prst="downArrow">
            <a:avLst/>
          </a:prstGeom>
          <a:solidFill>
            <a:schemeClr val="accent2">
              <a:lumMod val="50000"/>
            </a:schemeClr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206" name="下箭头 205"/>
          <p:cNvSpPr/>
          <p:nvPr/>
        </p:nvSpPr>
        <p:spPr bwMode="auto">
          <a:xfrm rot="16200000" flipV="1">
            <a:off x="5875364" y="5586209"/>
            <a:ext cx="400272" cy="428268"/>
          </a:xfrm>
          <a:prstGeom prst="downArrow">
            <a:avLst/>
          </a:prstGeom>
          <a:solidFill>
            <a:schemeClr val="accent2">
              <a:lumMod val="50000"/>
            </a:schemeClr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grpSp>
        <p:nvGrpSpPr>
          <p:cNvPr id="207" name="组合 206"/>
          <p:cNvGrpSpPr/>
          <p:nvPr/>
        </p:nvGrpSpPr>
        <p:grpSpPr>
          <a:xfrm>
            <a:off x="7156977" y="5459011"/>
            <a:ext cx="1224604" cy="369267"/>
            <a:chOff x="6201413" y="5334299"/>
            <a:chExt cx="1224604" cy="369267"/>
          </a:xfrm>
        </p:grpSpPr>
        <p:sp>
          <p:nvSpPr>
            <p:cNvPr id="208" name="圆角矩形 207"/>
            <p:cNvSpPr/>
            <p:nvPr/>
          </p:nvSpPr>
          <p:spPr bwMode="auto">
            <a:xfrm>
              <a:off x="6201413" y="5334299"/>
              <a:ext cx="1224604" cy="369267"/>
            </a:xfrm>
            <a:prstGeom prst="roundRect">
              <a:avLst/>
            </a:prstGeom>
            <a:solidFill>
              <a:schemeClr val="accent5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209" name="椭圆 208"/>
            <p:cNvSpPr/>
            <p:nvPr/>
          </p:nvSpPr>
          <p:spPr bwMode="auto">
            <a:xfrm>
              <a:off x="6641733" y="5357081"/>
              <a:ext cx="325030" cy="313394"/>
            </a:xfrm>
            <a:prstGeom prst="ellipse">
              <a:avLst/>
            </a:prstGeom>
            <a:solidFill>
              <a:srgbClr val="C00000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0" tIns="36000" rIns="0" bIns="91446" rtlCol="0" anchor="ctr"/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x</a:t>
              </a:r>
              <a:endParaRPr lang="zh-CN" altLang="en-US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10" name="椭圆 209"/>
            <p:cNvSpPr/>
            <p:nvPr/>
          </p:nvSpPr>
          <p:spPr bwMode="auto">
            <a:xfrm>
              <a:off x="6263194" y="5357081"/>
              <a:ext cx="325030" cy="313394"/>
            </a:xfrm>
            <a:prstGeom prst="ellipse">
              <a:avLst/>
            </a:prstGeom>
            <a:solidFill>
              <a:srgbClr val="C00000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0" tIns="0" rIns="0" bIns="91446" rtlCol="0" anchor="ctr"/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p</a:t>
              </a:r>
              <a:endParaRPr lang="zh-CN" altLang="en-US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11" name="椭圆 210"/>
            <p:cNvSpPr/>
            <p:nvPr/>
          </p:nvSpPr>
          <p:spPr bwMode="auto">
            <a:xfrm>
              <a:off x="7020272" y="5357081"/>
              <a:ext cx="325030" cy="313394"/>
            </a:xfrm>
            <a:prstGeom prst="ellipse">
              <a:avLst/>
            </a:prstGeom>
            <a:solidFill>
              <a:schemeClr val="tx1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0" tIns="0" rIns="0" bIns="91446" rtlCol="0" anchor="ctr"/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g</a:t>
              </a:r>
              <a:endParaRPr lang="zh-CN" altLang="en-US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</p:grpSp>
      <p:cxnSp>
        <p:nvCxnSpPr>
          <p:cNvPr id="212" name="直接箭头连接符 211"/>
          <p:cNvCxnSpPr>
            <a:endCxn id="226" idx="0"/>
          </p:cNvCxnSpPr>
          <p:nvPr/>
        </p:nvCxnSpPr>
        <p:spPr bwMode="auto">
          <a:xfrm flipH="1">
            <a:off x="6962541" y="5800681"/>
            <a:ext cx="250841" cy="25250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213" name="直接箭头连接符 212"/>
          <p:cNvCxnSpPr>
            <a:endCxn id="220" idx="0"/>
          </p:cNvCxnSpPr>
          <p:nvPr/>
        </p:nvCxnSpPr>
        <p:spPr bwMode="auto">
          <a:xfrm>
            <a:off x="7923169" y="5824046"/>
            <a:ext cx="145010" cy="22914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214" name="直接箭头连接符 213"/>
          <p:cNvCxnSpPr>
            <a:endCxn id="217" idx="0"/>
          </p:cNvCxnSpPr>
          <p:nvPr/>
        </p:nvCxnSpPr>
        <p:spPr bwMode="auto">
          <a:xfrm>
            <a:off x="8343625" y="5828278"/>
            <a:ext cx="293406" cy="22491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215" name="直接箭头连接符 214"/>
          <p:cNvCxnSpPr>
            <a:endCxn id="223" idx="0"/>
          </p:cNvCxnSpPr>
          <p:nvPr/>
        </p:nvCxnSpPr>
        <p:spPr bwMode="auto">
          <a:xfrm flipH="1">
            <a:off x="7515360" y="5826331"/>
            <a:ext cx="73386" cy="22685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grpSp>
        <p:nvGrpSpPr>
          <p:cNvPr id="216" name="组合 215"/>
          <p:cNvGrpSpPr/>
          <p:nvPr/>
        </p:nvGrpSpPr>
        <p:grpSpPr>
          <a:xfrm>
            <a:off x="8381581" y="6053189"/>
            <a:ext cx="510899" cy="369267"/>
            <a:chOff x="6131148" y="5775294"/>
            <a:chExt cx="510899" cy="369267"/>
          </a:xfrm>
        </p:grpSpPr>
        <p:sp>
          <p:nvSpPr>
            <p:cNvPr id="217" name="圆角矩形 216"/>
            <p:cNvSpPr/>
            <p:nvPr/>
          </p:nvSpPr>
          <p:spPr bwMode="auto">
            <a:xfrm>
              <a:off x="6131148" y="5775294"/>
              <a:ext cx="510899" cy="369267"/>
            </a:xfrm>
            <a:prstGeom prst="roundRect">
              <a:avLst/>
            </a:prstGeom>
            <a:solidFill>
              <a:schemeClr val="accent5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218" name="椭圆 217"/>
            <p:cNvSpPr/>
            <p:nvPr/>
          </p:nvSpPr>
          <p:spPr bwMode="auto">
            <a:xfrm>
              <a:off x="6227548" y="5798076"/>
              <a:ext cx="325030" cy="313394"/>
            </a:xfrm>
            <a:prstGeom prst="ellipse">
              <a:avLst/>
            </a:prstGeom>
            <a:solidFill>
              <a:schemeClr val="tx1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0" tIns="36000" rIns="0" bIns="91446" rtlCol="0" anchor="ctr"/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u</a:t>
              </a:r>
              <a:endParaRPr lang="zh-CN" altLang="en-US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19" name="组合 218"/>
          <p:cNvGrpSpPr/>
          <p:nvPr/>
        </p:nvGrpSpPr>
        <p:grpSpPr>
          <a:xfrm>
            <a:off x="7812729" y="6053189"/>
            <a:ext cx="510899" cy="369267"/>
            <a:chOff x="6131148" y="5775294"/>
            <a:chExt cx="510899" cy="369267"/>
          </a:xfrm>
        </p:grpSpPr>
        <p:sp>
          <p:nvSpPr>
            <p:cNvPr id="220" name="圆角矩形 219"/>
            <p:cNvSpPr/>
            <p:nvPr/>
          </p:nvSpPr>
          <p:spPr bwMode="auto">
            <a:xfrm>
              <a:off x="6131148" y="5775294"/>
              <a:ext cx="510899" cy="369267"/>
            </a:xfrm>
            <a:prstGeom prst="roundRect">
              <a:avLst/>
            </a:prstGeom>
            <a:solidFill>
              <a:schemeClr val="accent5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221" name="椭圆 220"/>
            <p:cNvSpPr/>
            <p:nvPr/>
          </p:nvSpPr>
          <p:spPr bwMode="auto">
            <a:xfrm>
              <a:off x="6227548" y="5798076"/>
              <a:ext cx="325030" cy="313394"/>
            </a:xfrm>
            <a:prstGeom prst="ellipse">
              <a:avLst/>
            </a:prstGeom>
            <a:solidFill>
              <a:schemeClr val="tx1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0" tIns="36000" rIns="0" bIns="91446" rtlCol="0" anchor="ctr"/>
            <a:lstStyle/>
            <a:p>
              <a:pPr algn="ctr"/>
              <a:endParaRPr lang="zh-CN" altLang="en-US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22" name="组合 221"/>
          <p:cNvGrpSpPr/>
          <p:nvPr/>
        </p:nvGrpSpPr>
        <p:grpSpPr>
          <a:xfrm>
            <a:off x="7259910" y="6053189"/>
            <a:ext cx="510899" cy="369267"/>
            <a:chOff x="6131148" y="5775294"/>
            <a:chExt cx="510899" cy="369267"/>
          </a:xfrm>
        </p:grpSpPr>
        <p:sp>
          <p:nvSpPr>
            <p:cNvPr id="223" name="圆角矩形 222"/>
            <p:cNvSpPr/>
            <p:nvPr/>
          </p:nvSpPr>
          <p:spPr bwMode="auto">
            <a:xfrm>
              <a:off x="6131148" y="5775294"/>
              <a:ext cx="510899" cy="369267"/>
            </a:xfrm>
            <a:prstGeom prst="roundRect">
              <a:avLst/>
            </a:prstGeom>
            <a:solidFill>
              <a:schemeClr val="accent5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224" name="椭圆 223"/>
            <p:cNvSpPr/>
            <p:nvPr/>
          </p:nvSpPr>
          <p:spPr bwMode="auto">
            <a:xfrm>
              <a:off x="6227548" y="5798076"/>
              <a:ext cx="325030" cy="313394"/>
            </a:xfrm>
            <a:prstGeom prst="ellipse">
              <a:avLst/>
            </a:prstGeom>
            <a:solidFill>
              <a:schemeClr val="tx1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0" tIns="36000" rIns="0" bIns="91446" rtlCol="0" anchor="ctr"/>
            <a:lstStyle/>
            <a:p>
              <a:pPr algn="ctr"/>
              <a:endParaRPr lang="zh-CN" altLang="en-US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25" name="组合 224"/>
          <p:cNvGrpSpPr/>
          <p:nvPr/>
        </p:nvGrpSpPr>
        <p:grpSpPr>
          <a:xfrm>
            <a:off x="6707091" y="6053189"/>
            <a:ext cx="510899" cy="369267"/>
            <a:chOff x="6131148" y="5775294"/>
            <a:chExt cx="510899" cy="369267"/>
          </a:xfrm>
        </p:grpSpPr>
        <p:sp>
          <p:nvSpPr>
            <p:cNvPr id="226" name="圆角矩形 225"/>
            <p:cNvSpPr/>
            <p:nvPr/>
          </p:nvSpPr>
          <p:spPr bwMode="auto">
            <a:xfrm>
              <a:off x="6131148" y="5775294"/>
              <a:ext cx="510899" cy="369267"/>
            </a:xfrm>
            <a:prstGeom prst="roundRect">
              <a:avLst/>
            </a:prstGeom>
            <a:solidFill>
              <a:schemeClr val="accent5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227" name="椭圆 226"/>
            <p:cNvSpPr/>
            <p:nvPr/>
          </p:nvSpPr>
          <p:spPr bwMode="auto">
            <a:xfrm>
              <a:off x="6227548" y="5798076"/>
              <a:ext cx="325030" cy="313394"/>
            </a:xfrm>
            <a:prstGeom prst="ellipse">
              <a:avLst/>
            </a:prstGeom>
            <a:solidFill>
              <a:schemeClr val="tx1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0" tIns="36000" rIns="0" bIns="91446" rtlCol="0" anchor="ctr"/>
            <a:lstStyle/>
            <a:p>
              <a:pPr algn="ctr"/>
              <a:endParaRPr lang="zh-CN" altLang="en-US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230" name="矩形 229"/>
          <p:cNvSpPr/>
          <p:nvPr/>
        </p:nvSpPr>
        <p:spPr>
          <a:xfrm>
            <a:off x="2425371" y="3563618"/>
            <a:ext cx="92229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右单旋</a:t>
            </a:r>
            <a:r>
              <a:rPr lang="en-US" altLang="zh-CN" sz="1400" b="1" dirty="0" err="1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p,g</a:t>
            </a:r>
            <a:endParaRPr lang="en-US" altLang="zh-CN" sz="1400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4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颜色对调</a:t>
            </a:r>
            <a:endParaRPr lang="zh-CN" altLang="en-US" sz="14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231" name="矩形 230"/>
          <p:cNvSpPr/>
          <p:nvPr/>
        </p:nvSpPr>
        <p:spPr>
          <a:xfrm>
            <a:off x="5665933" y="3556828"/>
            <a:ext cx="92229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双旋</a:t>
            </a:r>
            <a:endParaRPr lang="en-US" altLang="zh-CN" sz="1400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1400" b="1" dirty="0" err="1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g,x</a:t>
            </a:r>
            <a:endParaRPr lang="en-US" altLang="zh-CN" sz="1400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4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颜色对调</a:t>
            </a:r>
            <a:endParaRPr lang="zh-CN" altLang="en-US" sz="1400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9604390"/>
      </p:ext>
    </p:extLst>
  </p:cSld>
  <p:clrMapOvr>
    <a:masterClrMapping/>
  </p:clrMapOvr>
  <p:transition advTm="157">
    <p:zoom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矩形 128"/>
          <p:cNvSpPr/>
          <p:nvPr/>
        </p:nvSpPr>
        <p:spPr bwMode="auto">
          <a:xfrm>
            <a:off x="6717477" y="1085361"/>
            <a:ext cx="2401208" cy="5758522"/>
          </a:xfrm>
          <a:prstGeom prst="rect">
            <a:avLst/>
          </a:prstGeom>
          <a:solidFill>
            <a:srgbClr val="99CC00">
              <a:alpha val="21000"/>
            </a:srgbClr>
          </a:solidFill>
          <a:ln w="3175" algn="ctr">
            <a:solidFill>
              <a:schemeClr val="accent6">
                <a:lumMod val="40000"/>
                <a:lumOff val="60000"/>
              </a:schemeClr>
            </a:solidFill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128" name="矩形 127"/>
          <p:cNvSpPr/>
          <p:nvPr/>
        </p:nvSpPr>
        <p:spPr bwMode="auto">
          <a:xfrm>
            <a:off x="4369292" y="1106086"/>
            <a:ext cx="2356938" cy="5758522"/>
          </a:xfrm>
          <a:prstGeom prst="rect">
            <a:avLst/>
          </a:prstGeom>
          <a:solidFill>
            <a:srgbClr val="FFCCCC">
              <a:alpha val="47000"/>
            </a:srgbClr>
          </a:solidFill>
          <a:ln w="3175" algn="ctr">
            <a:solidFill>
              <a:schemeClr val="accent2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127" name="矩形 126"/>
          <p:cNvSpPr/>
          <p:nvPr/>
        </p:nvSpPr>
        <p:spPr bwMode="auto">
          <a:xfrm>
            <a:off x="2258406" y="1102048"/>
            <a:ext cx="2105789" cy="5758522"/>
          </a:xfrm>
          <a:prstGeom prst="rect">
            <a:avLst/>
          </a:prstGeom>
          <a:solidFill>
            <a:schemeClr val="accent1">
              <a:alpha val="47000"/>
            </a:schemeClr>
          </a:solidFill>
          <a:ln w="3175" algn="ctr">
            <a:solidFill>
              <a:schemeClr val="accent2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126" name="矩形 125"/>
          <p:cNvSpPr/>
          <p:nvPr/>
        </p:nvSpPr>
        <p:spPr bwMode="auto">
          <a:xfrm>
            <a:off x="-12247" y="1099478"/>
            <a:ext cx="2267744" cy="5758522"/>
          </a:xfrm>
          <a:prstGeom prst="rect">
            <a:avLst/>
          </a:prstGeom>
          <a:solidFill>
            <a:schemeClr val="tx2">
              <a:lumMod val="85000"/>
            </a:schemeClr>
          </a:solidFill>
          <a:ln w="3175" algn="ctr">
            <a:solidFill>
              <a:schemeClr val="accent2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088" y="85725"/>
            <a:ext cx="7599362" cy="914400"/>
          </a:xfrm>
        </p:spPr>
        <p:txBody>
          <a:bodyPr/>
          <a:lstStyle/>
          <a:p>
            <a:pPr>
              <a:defRPr/>
            </a:pPr>
            <a:r>
              <a:rPr lang="zh-CN" altLang="en-US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回顾：</a:t>
            </a:r>
            <a:r>
              <a:rPr lang="en-US" altLang="zh-CN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AVL</a:t>
            </a:r>
            <a:r>
              <a:rPr lang="zh-CN" altLang="en-US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树平衡化旋转</a:t>
            </a:r>
          </a:p>
        </p:txBody>
      </p:sp>
      <p:grpSp>
        <p:nvGrpSpPr>
          <p:cNvPr id="97" name="组合 96"/>
          <p:cNvGrpSpPr/>
          <p:nvPr/>
        </p:nvGrpSpPr>
        <p:grpSpPr>
          <a:xfrm>
            <a:off x="145859" y="1223099"/>
            <a:ext cx="1905861" cy="2640399"/>
            <a:chOff x="188802" y="2690092"/>
            <a:chExt cx="1905861" cy="2640399"/>
          </a:xfrm>
        </p:grpSpPr>
        <p:sp>
          <p:nvSpPr>
            <p:cNvPr id="41" name="圆角矩形 40"/>
            <p:cNvSpPr/>
            <p:nvPr/>
          </p:nvSpPr>
          <p:spPr bwMode="auto">
            <a:xfrm>
              <a:off x="475825" y="3800223"/>
              <a:ext cx="360040" cy="360040"/>
            </a:xfrm>
            <a:prstGeom prst="roundRect">
              <a:avLst>
                <a:gd name="adj" fmla="val 50000"/>
              </a:avLst>
            </a:prstGeom>
            <a:solidFill>
              <a:srgbClr val="FFCC0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400" b="1" dirty="0"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v</a:t>
              </a:r>
              <a:endParaRPr lang="zh-CN" altLang="en-US" sz="24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42" name="圆角矩形 41"/>
            <p:cNvSpPr/>
            <p:nvPr/>
          </p:nvSpPr>
          <p:spPr bwMode="auto">
            <a:xfrm>
              <a:off x="188802" y="4235956"/>
              <a:ext cx="296245" cy="1083005"/>
            </a:xfrm>
            <a:prstGeom prst="roundRect">
              <a:avLst/>
            </a:prstGeom>
            <a:solidFill>
              <a:srgbClr val="7030A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000" b="1" dirty="0">
                  <a:solidFill>
                    <a:schemeClr val="tx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T</a:t>
              </a:r>
              <a:r>
                <a:rPr lang="en-US" altLang="zh-CN" sz="2000" b="1" baseline="-25000" dirty="0">
                  <a:solidFill>
                    <a:schemeClr val="tx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0</a:t>
              </a:r>
              <a:endParaRPr lang="zh-CN" altLang="en-US" sz="2000" b="1" baseline="-25000" dirty="0">
                <a:solidFill>
                  <a:schemeClr val="tx2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grpSp>
          <p:nvGrpSpPr>
            <p:cNvPr id="43" name="组合 42"/>
            <p:cNvGrpSpPr/>
            <p:nvPr/>
          </p:nvGrpSpPr>
          <p:grpSpPr>
            <a:xfrm>
              <a:off x="662139" y="3534403"/>
              <a:ext cx="261371" cy="264210"/>
              <a:chOff x="3632014" y="4509120"/>
              <a:chExt cx="1269761" cy="216024"/>
            </a:xfrm>
          </p:grpSpPr>
          <p:cxnSp>
            <p:nvCxnSpPr>
              <p:cNvPr id="44" name="直接连接符 43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45" name="直接连接符 44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grpSp>
          <p:nvGrpSpPr>
            <p:cNvPr id="46" name="组合 45"/>
            <p:cNvGrpSpPr/>
            <p:nvPr/>
          </p:nvGrpSpPr>
          <p:grpSpPr>
            <a:xfrm flipH="1">
              <a:off x="1237676" y="3532372"/>
              <a:ext cx="167873" cy="290861"/>
              <a:chOff x="3632014" y="4509120"/>
              <a:chExt cx="1269761" cy="216024"/>
            </a:xfrm>
          </p:grpSpPr>
          <p:cxnSp>
            <p:nvCxnSpPr>
              <p:cNvPr id="47" name="直接连接符 46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48" name="直接连接符 47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grpSp>
          <p:nvGrpSpPr>
            <p:cNvPr id="49" name="组合 48"/>
            <p:cNvGrpSpPr/>
            <p:nvPr/>
          </p:nvGrpSpPr>
          <p:grpSpPr>
            <a:xfrm>
              <a:off x="331409" y="3972426"/>
              <a:ext cx="135060" cy="279852"/>
              <a:chOff x="3632014" y="4509120"/>
              <a:chExt cx="1269761" cy="216024"/>
            </a:xfrm>
          </p:grpSpPr>
          <p:cxnSp>
            <p:nvCxnSpPr>
              <p:cNvPr id="50" name="直接连接符 49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51" name="直接连接符 50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grpSp>
          <p:nvGrpSpPr>
            <p:cNvPr id="52" name="组合 51"/>
            <p:cNvGrpSpPr/>
            <p:nvPr/>
          </p:nvGrpSpPr>
          <p:grpSpPr>
            <a:xfrm flipH="1">
              <a:off x="838146" y="3972426"/>
              <a:ext cx="154041" cy="279851"/>
              <a:chOff x="3632014" y="4509120"/>
              <a:chExt cx="1269761" cy="216024"/>
            </a:xfrm>
          </p:grpSpPr>
          <p:cxnSp>
            <p:nvCxnSpPr>
              <p:cNvPr id="53" name="直接连接符 52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54" name="直接连接符 53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sp>
          <p:nvSpPr>
            <p:cNvPr id="56" name="圆角矩形 55"/>
            <p:cNvSpPr/>
            <p:nvPr/>
          </p:nvSpPr>
          <p:spPr bwMode="auto">
            <a:xfrm>
              <a:off x="830177" y="4247486"/>
              <a:ext cx="294777" cy="1083005"/>
            </a:xfrm>
            <a:prstGeom prst="roundRect">
              <a:avLst/>
            </a:prstGeom>
            <a:solidFill>
              <a:srgbClr val="7030A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000" b="1" dirty="0">
                  <a:solidFill>
                    <a:schemeClr val="tx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T</a:t>
              </a:r>
              <a:r>
                <a:rPr lang="en-US" altLang="zh-CN" sz="2000" b="1" baseline="-25000" dirty="0">
                  <a:solidFill>
                    <a:schemeClr val="tx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1</a:t>
              </a:r>
              <a:endParaRPr lang="zh-CN" altLang="en-US" sz="2000" b="1" baseline="-25000" dirty="0">
                <a:solidFill>
                  <a:schemeClr val="tx2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57" name="圆角矩形 56"/>
            <p:cNvSpPr/>
            <p:nvPr/>
          </p:nvSpPr>
          <p:spPr bwMode="auto">
            <a:xfrm>
              <a:off x="1255394" y="3814840"/>
              <a:ext cx="294518" cy="1083005"/>
            </a:xfrm>
            <a:prstGeom prst="roundRect">
              <a:avLst/>
            </a:prstGeom>
            <a:solidFill>
              <a:srgbClr val="7030A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000" b="1" dirty="0">
                  <a:solidFill>
                    <a:schemeClr val="tx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T</a:t>
              </a:r>
              <a:r>
                <a:rPr lang="en-US" altLang="zh-CN" sz="2000" b="1" baseline="-25000" dirty="0">
                  <a:solidFill>
                    <a:schemeClr val="tx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2</a:t>
              </a:r>
              <a:endParaRPr lang="zh-CN" altLang="en-US" sz="2000" b="1" baseline="-25000" dirty="0">
                <a:solidFill>
                  <a:schemeClr val="tx2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58" name="圆角矩形 57"/>
            <p:cNvSpPr/>
            <p:nvPr/>
          </p:nvSpPr>
          <p:spPr bwMode="auto">
            <a:xfrm>
              <a:off x="875972" y="3351350"/>
              <a:ext cx="360040" cy="360040"/>
            </a:xfrm>
            <a:prstGeom prst="roundRect">
              <a:avLst>
                <a:gd name="adj" fmla="val 50000"/>
              </a:avLst>
            </a:prstGeom>
            <a:solidFill>
              <a:srgbClr val="FFCC0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400" b="1" dirty="0"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p</a:t>
              </a:r>
              <a:endParaRPr lang="zh-CN" altLang="en-US" sz="24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60" name="右弧形箭头 59"/>
            <p:cNvSpPr/>
            <p:nvPr/>
          </p:nvSpPr>
          <p:spPr bwMode="auto">
            <a:xfrm rot="16200000">
              <a:off x="1442359" y="2571201"/>
              <a:ext cx="331193" cy="652248"/>
            </a:xfrm>
            <a:prstGeom prst="curvedLeftArrow">
              <a:avLst>
                <a:gd name="adj1" fmla="val 16019"/>
                <a:gd name="adj2" fmla="val 50000"/>
                <a:gd name="adj3" fmla="val 63301"/>
              </a:avLst>
            </a:prstGeom>
            <a:solidFill>
              <a:srgbClr val="FF0000"/>
            </a:solidFill>
            <a:ln w="3175" algn="ctr">
              <a:noFill/>
              <a:miter lim="800000"/>
              <a:headEnd/>
              <a:tailEnd/>
            </a:ln>
            <a:effectLst>
              <a:outerShdw dist="57150" dir="2700000" algn="ctr" rotWithShape="0">
                <a:srgbClr val="888888">
                  <a:alpha val="50000"/>
                </a:srgbClr>
              </a:outerShdw>
            </a:effectLst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grpSp>
          <p:nvGrpSpPr>
            <p:cNvPr id="61" name="组合 60"/>
            <p:cNvGrpSpPr/>
            <p:nvPr/>
          </p:nvGrpSpPr>
          <p:grpSpPr>
            <a:xfrm>
              <a:off x="1088088" y="3138747"/>
              <a:ext cx="316759" cy="212601"/>
              <a:chOff x="3632014" y="4509120"/>
              <a:chExt cx="1269761" cy="216024"/>
            </a:xfrm>
          </p:grpSpPr>
          <p:cxnSp>
            <p:nvCxnSpPr>
              <p:cNvPr id="62" name="直接连接符 61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63" name="直接连接符 62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grpSp>
          <p:nvGrpSpPr>
            <p:cNvPr id="64" name="组合 63"/>
            <p:cNvGrpSpPr/>
            <p:nvPr/>
          </p:nvGrpSpPr>
          <p:grpSpPr>
            <a:xfrm flipH="1">
              <a:off x="1747648" y="3134920"/>
              <a:ext cx="213060" cy="290861"/>
              <a:chOff x="3632014" y="4509120"/>
              <a:chExt cx="1269761" cy="216024"/>
            </a:xfrm>
          </p:grpSpPr>
          <p:cxnSp>
            <p:nvCxnSpPr>
              <p:cNvPr id="65" name="直接连接符 64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66" name="直接连接符 65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cxnSp>
          <p:nvCxnSpPr>
            <p:cNvPr id="67" name="直接连接符 66"/>
            <p:cNvCxnSpPr/>
            <p:nvPr/>
          </p:nvCxnSpPr>
          <p:spPr bwMode="auto">
            <a:xfrm flipH="1" flipV="1">
              <a:off x="1586492" y="2690092"/>
              <a:ext cx="0" cy="255965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  <p:sp>
          <p:nvSpPr>
            <p:cNvPr id="68" name="圆角矩形 67"/>
            <p:cNvSpPr/>
            <p:nvPr/>
          </p:nvSpPr>
          <p:spPr bwMode="auto">
            <a:xfrm>
              <a:off x="1406472" y="2938602"/>
              <a:ext cx="360040" cy="360040"/>
            </a:xfrm>
            <a:prstGeom prst="roundRect">
              <a:avLst>
                <a:gd name="adj" fmla="val 50000"/>
              </a:avLst>
            </a:prstGeom>
            <a:solidFill>
              <a:srgbClr val="FFCC0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400" b="1" dirty="0"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g</a:t>
              </a:r>
              <a:endParaRPr lang="zh-CN" altLang="en-US" sz="24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69" name="圆角矩形 68"/>
            <p:cNvSpPr/>
            <p:nvPr/>
          </p:nvSpPr>
          <p:spPr bwMode="auto">
            <a:xfrm>
              <a:off x="1800145" y="3438637"/>
              <a:ext cx="294518" cy="1083005"/>
            </a:xfrm>
            <a:prstGeom prst="roundRect">
              <a:avLst/>
            </a:prstGeom>
            <a:solidFill>
              <a:srgbClr val="7030A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000" b="1" dirty="0">
                  <a:solidFill>
                    <a:schemeClr val="tx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T</a:t>
              </a:r>
              <a:r>
                <a:rPr lang="en-US" altLang="zh-CN" sz="2000" b="1" baseline="-25000" dirty="0">
                  <a:solidFill>
                    <a:schemeClr val="tx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3</a:t>
              </a:r>
              <a:endParaRPr lang="zh-CN" altLang="en-US" sz="2000" b="1" baseline="-25000" dirty="0">
                <a:solidFill>
                  <a:schemeClr val="tx2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2447474" y="1223099"/>
            <a:ext cx="1730924" cy="2621578"/>
            <a:chOff x="2459570" y="2690091"/>
            <a:chExt cx="1730924" cy="2621578"/>
          </a:xfrm>
        </p:grpSpPr>
        <p:grpSp>
          <p:nvGrpSpPr>
            <p:cNvPr id="70" name="组合 69"/>
            <p:cNvGrpSpPr/>
            <p:nvPr/>
          </p:nvGrpSpPr>
          <p:grpSpPr>
            <a:xfrm>
              <a:off x="2619362" y="3138745"/>
              <a:ext cx="224446" cy="299891"/>
              <a:chOff x="3632014" y="4509120"/>
              <a:chExt cx="1269761" cy="216024"/>
            </a:xfrm>
          </p:grpSpPr>
          <p:cxnSp>
            <p:nvCxnSpPr>
              <p:cNvPr id="71" name="直接连接符 70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72" name="直接连接符 71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grpSp>
          <p:nvGrpSpPr>
            <p:cNvPr id="73" name="组合 72"/>
            <p:cNvGrpSpPr/>
            <p:nvPr/>
          </p:nvGrpSpPr>
          <p:grpSpPr>
            <a:xfrm flipH="1">
              <a:off x="3154733" y="3134920"/>
              <a:ext cx="212253" cy="236796"/>
              <a:chOff x="3632014" y="4509120"/>
              <a:chExt cx="1269761" cy="216024"/>
            </a:xfrm>
          </p:grpSpPr>
          <p:cxnSp>
            <p:nvCxnSpPr>
              <p:cNvPr id="74" name="直接连接符 73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75" name="直接连接符 74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sp>
          <p:nvSpPr>
            <p:cNvPr id="76" name="圆角矩形 75"/>
            <p:cNvSpPr/>
            <p:nvPr/>
          </p:nvSpPr>
          <p:spPr bwMode="auto">
            <a:xfrm>
              <a:off x="2813558" y="2938601"/>
              <a:ext cx="360040" cy="360040"/>
            </a:xfrm>
            <a:prstGeom prst="roundRect">
              <a:avLst>
                <a:gd name="adj" fmla="val 50000"/>
              </a:avLst>
            </a:prstGeom>
            <a:solidFill>
              <a:srgbClr val="FFCC0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400" b="1" dirty="0"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g</a:t>
              </a:r>
              <a:endParaRPr lang="zh-CN" altLang="en-US" sz="24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grpSp>
          <p:nvGrpSpPr>
            <p:cNvPr id="77" name="组合 76"/>
            <p:cNvGrpSpPr/>
            <p:nvPr/>
          </p:nvGrpSpPr>
          <p:grpSpPr>
            <a:xfrm>
              <a:off x="2964494" y="3540045"/>
              <a:ext cx="261371" cy="264210"/>
              <a:chOff x="3632014" y="4509120"/>
              <a:chExt cx="1269761" cy="216024"/>
            </a:xfrm>
          </p:grpSpPr>
          <p:cxnSp>
            <p:nvCxnSpPr>
              <p:cNvPr id="78" name="直接连接符 77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79" name="直接连接符 78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grpSp>
          <p:nvGrpSpPr>
            <p:cNvPr id="80" name="组合 79"/>
            <p:cNvGrpSpPr/>
            <p:nvPr/>
          </p:nvGrpSpPr>
          <p:grpSpPr>
            <a:xfrm flipH="1">
              <a:off x="3540030" y="3538014"/>
              <a:ext cx="167873" cy="237369"/>
              <a:chOff x="3632014" y="4509120"/>
              <a:chExt cx="1269761" cy="216024"/>
            </a:xfrm>
          </p:grpSpPr>
          <p:cxnSp>
            <p:nvCxnSpPr>
              <p:cNvPr id="81" name="直接连接符 80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82" name="直接连接符 81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sp>
          <p:nvSpPr>
            <p:cNvPr id="83" name="圆角矩形 82"/>
            <p:cNvSpPr/>
            <p:nvPr/>
          </p:nvSpPr>
          <p:spPr bwMode="auto">
            <a:xfrm>
              <a:off x="3178327" y="3356992"/>
              <a:ext cx="360040" cy="360040"/>
            </a:xfrm>
            <a:prstGeom prst="roundRect">
              <a:avLst>
                <a:gd name="adj" fmla="val 50000"/>
              </a:avLst>
            </a:prstGeom>
            <a:solidFill>
              <a:srgbClr val="FFCC0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400" b="1" dirty="0"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p</a:t>
              </a:r>
              <a:endParaRPr lang="zh-CN" altLang="en-US" sz="24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84" name="圆角矩形 83"/>
            <p:cNvSpPr/>
            <p:nvPr/>
          </p:nvSpPr>
          <p:spPr bwMode="auto">
            <a:xfrm>
              <a:off x="3542450" y="3772994"/>
              <a:ext cx="360040" cy="360040"/>
            </a:xfrm>
            <a:prstGeom prst="roundRect">
              <a:avLst>
                <a:gd name="adj" fmla="val 50000"/>
              </a:avLst>
            </a:prstGeom>
            <a:solidFill>
              <a:srgbClr val="FFCC0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400" b="1" dirty="0"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v</a:t>
              </a:r>
              <a:endParaRPr lang="zh-CN" altLang="en-US" sz="24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grpSp>
          <p:nvGrpSpPr>
            <p:cNvPr id="85" name="组合 84"/>
            <p:cNvGrpSpPr/>
            <p:nvPr/>
          </p:nvGrpSpPr>
          <p:grpSpPr>
            <a:xfrm>
              <a:off x="3398034" y="3945197"/>
              <a:ext cx="135060" cy="279852"/>
              <a:chOff x="3632014" y="4509120"/>
              <a:chExt cx="1269761" cy="216024"/>
            </a:xfrm>
          </p:grpSpPr>
          <p:cxnSp>
            <p:nvCxnSpPr>
              <p:cNvPr id="86" name="直接连接符 85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87" name="直接连接符 86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grpSp>
          <p:nvGrpSpPr>
            <p:cNvPr id="88" name="组合 87"/>
            <p:cNvGrpSpPr/>
            <p:nvPr/>
          </p:nvGrpSpPr>
          <p:grpSpPr>
            <a:xfrm flipH="1">
              <a:off x="3904771" y="3945197"/>
              <a:ext cx="154041" cy="279851"/>
              <a:chOff x="3632014" y="4509120"/>
              <a:chExt cx="1269761" cy="216024"/>
            </a:xfrm>
          </p:grpSpPr>
          <p:cxnSp>
            <p:nvCxnSpPr>
              <p:cNvPr id="89" name="直接连接符 88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90" name="直接连接符 89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sp>
          <p:nvSpPr>
            <p:cNvPr id="91" name="圆角矩形 90"/>
            <p:cNvSpPr/>
            <p:nvPr/>
          </p:nvSpPr>
          <p:spPr bwMode="auto">
            <a:xfrm>
              <a:off x="3895976" y="4225048"/>
              <a:ext cx="294518" cy="1083005"/>
            </a:xfrm>
            <a:prstGeom prst="roundRect">
              <a:avLst/>
            </a:prstGeom>
            <a:solidFill>
              <a:srgbClr val="7030A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000" b="1" dirty="0">
                  <a:solidFill>
                    <a:schemeClr val="tx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T</a:t>
              </a:r>
              <a:r>
                <a:rPr lang="en-US" altLang="zh-CN" sz="2000" b="1" baseline="-25000" dirty="0">
                  <a:solidFill>
                    <a:schemeClr val="tx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3</a:t>
              </a:r>
              <a:endParaRPr lang="zh-CN" altLang="en-US" sz="2000" b="1" baseline="-25000" dirty="0">
                <a:solidFill>
                  <a:schemeClr val="tx2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92" name="圆角矩形 91"/>
            <p:cNvSpPr/>
            <p:nvPr/>
          </p:nvSpPr>
          <p:spPr bwMode="auto">
            <a:xfrm>
              <a:off x="3265303" y="4228664"/>
              <a:ext cx="294518" cy="1083005"/>
            </a:xfrm>
            <a:prstGeom prst="roundRect">
              <a:avLst/>
            </a:prstGeom>
            <a:solidFill>
              <a:srgbClr val="7030A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000" b="1" dirty="0">
                  <a:solidFill>
                    <a:schemeClr val="tx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T</a:t>
              </a:r>
              <a:r>
                <a:rPr lang="en-US" altLang="zh-CN" sz="2000" b="1" baseline="-25000" dirty="0">
                  <a:solidFill>
                    <a:schemeClr val="tx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2</a:t>
              </a:r>
              <a:endParaRPr lang="zh-CN" altLang="en-US" sz="2000" b="1" baseline="-25000" dirty="0">
                <a:solidFill>
                  <a:schemeClr val="tx2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93" name="圆角矩形 92"/>
            <p:cNvSpPr/>
            <p:nvPr/>
          </p:nvSpPr>
          <p:spPr bwMode="auto">
            <a:xfrm>
              <a:off x="2848418" y="3795387"/>
              <a:ext cx="294777" cy="1083005"/>
            </a:xfrm>
            <a:prstGeom prst="roundRect">
              <a:avLst/>
            </a:prstGeom>
            <a:solidFill>
              <a:srgbClr val="7030A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000" b="1" dirty="0">
                  <a:solidFill>
                    <a:schemeClr val="tx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T</a:t>
              </a:r>
              <a:r>
                <a:rPr lang="en-US" altLang="zh-CN" sz="2000" b="1" baseline="-25000" dirty="0">
                  <a:solidFill>
                    <a:schemeClr val="tx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1</a:t>
              </a:r>
              <a:endParaRPr lang="zh-CN" altLang="en-US" sz="2000" b="1" baseline="-25000" dirty="0">
                <a:solidFill>
                  <a:schemeClr val="tx2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94" name="圆角矩形 93"/>
            <p:cNvSpPr/>
            <p:nvPr/>
          </p:nvSpPr>
          <p:spPr bwMode="auto">
            <a:xfrm>
              <a:off x="2459570" y="3424048"/>
              <a:ext cx="296245" cy="1083005"/>
            </a:xfrm>
            <a:prstGeom prst="roundRect">
              <a:avLst/>
            </a:prstGeom>
            <a:solidFill>
              <a:srgbClr val="7030A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000" b="1" dirty="0">
                  <a:solidFill>
                    <a:schemeClr val="tx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T</a:t>
              </a:r>
              <a:r>
                <a:rPr lang="en-US" altLang="zh-CN" sz="2000" b="1" baseline="-25000" dirty="0">
                  <a:solidFill>
                    <a:schemeClr val="tx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0</a:t>
              </a:r>
              <a:endParaRPr lang="zh-CN" altLang="en-US" sz="2000" b="1" baseline="-25000" dirty="0">
                <a:solidFill>
                  <a:schemeClr val="tx2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95" name="右弧形箭头 94"/>
            <p:cNvSpPr/>
            <p:nvPr/>
          </p:nvSpPr>
          <p:spPr bwMode="auto">
            <a:xfrm rot="16200000" flipV="1">
              <a:off x="2820115" y="2559953"/>
              <a:ext cx="331193" cy="626139"/>
            </a:xfrm>
            <a:prstGeom prst="curvedLeftArrow">
              <a:avLst>
                <a:gd name="adj1" fmla="val 16019"/>
                <a:gd name="adj2" fmla="val 50000"/>
                <a:gd name="adj3" fmla="val 63301"/>
              </a:avLst>
            </a:prstGeom>
            <a:solidFill>
              <a:srgbClr val="FF0000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cxnSp>
          <p:nvCxnSpPr>
            <p:cNvPr id="96" name="直接连接符 95"/>
            <p:cNvCxnSpPr/>
            <p:nvPr/>
          </p:nvCxnSpPr>
          <p:spPr bwMode="auto">
            <a:xfrm flipH="1" flipV="1">
              <a:off x="2993578" y="2690091"/>
              <a:ext cx="0" cy="255965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131" name="组合 130"/>
          <p:cNvGrpSpPr/>
          <p:nvPr/>
        </p:nvGrpSpPr>
        <p:grpSpPr>
          <a:xfrm>
            <a:off x="4523283" y="1223099"/>
            <a:ext cx="1977907" cy="2632388"/>
            <a:chOff x="4484649" y="3225343"/>
            <a:chExt cx="1977907" cy="2632388"/>
          </a:xfrm>
        </p:grpSpPr>
        <p:sp>
          <p:nvSpPr>
            <p:cNvPr id="99" name="圆角矩形 98"/>
            <p:cNvSpPr/>
            <p:nvPr/>
          </p:nvSpPr>
          <p:spPr bwMode="auto">
            <a:xfrm>
              <a:off x="5305256" y="4327463"/>
              <a:ext cx="360040" cy="360040"/>
            </a:xfrm>
            <a:prstGeom prst="roundRect">
              <a:avLst>
                <a:gd name="adj" fmla="val 50000"/>
              </a:avLst>
            </a:prstGeom>
            <a:solidFill>
              <a:srgbClr val="FFCC0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400" b="1" dirty="0"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v</a:t>
              </a:r>
              <a:endParaRPr lang="zh-CN" altLang="en-US" sz="24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00" name="圆角矩形 99"/>
            <p:cNvSpPr/>
            <p:nvPr/>
          </p:nvSpPr>
          <p:spPr bwMode="auto">
            <a:xfrm>
              <a:off x="5018233" y="4763196"/>
              <a:ext cx="296245" cy="1083005"/>
            </a:xfrm>
            <a:prstGeom prst="roundRect">
              <a:avLst/>
            </a:prstGeom>
            <a:solidFill>
              <a:srgbClr val="7030A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000" b="1" dirty="0">
                  <a:solidFill>
                    <a:schemeClr val="tx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T</a:t>
              </a:r>
              <a:r>
                <a:rPr lang="en-US" altLang="zh-CN" sz="2000" b="1" baseline="-25000" dirty="0">
                  <a:solidFill>
                    <a:schemeClr val="tx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1</a:t>
              </a:r>
              <a:endParaRPr lang="zh-CN" altLang="en-US" sz="2000" b="1" baseline="-25000" dirty="0">
                <a:solidFill>
                  <a:schemeClr val="tx2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grpSp>
          <p:nvGrpSpPr>
            <p:cNvPr id="101" name="组合 100"/>
            <p:cNvGrpSpPr/>
            <p:nvPr/>
          </p:nvGrpSpPr>
          <p:grpSpPr>
            <a:xfrm>
              <a:off x="4631070" y="4065721"/>
              <a:ext cx="200189" cy="328011"/>
              <a:chOff x="3632014" y="4509120"/>
              <a:chExt cx="1269761" cy="216024"/>
            </a:xfrm>
          </p:grpSpPr>
          <p:cxnSp>
            <p:nvCxnSpPr>
              <p:cNvPr id="124" name="直接连接符 123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125" name="直接连接符 124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grpSp>
          <p:nvGrpSpPr>
            <p:cNvPr id="102" name="组合 101"/>
            <p:cNvGrpSpPr/>
            <p:nvPr/>
          </p:nvGrpSpPr>
          <p:grpSpPr>
            <a:xfrm flipH="1">
              <a:off x="5113722" y="4044613"/>
              <a:ext cx="379124" cy="317008"/>
              <a:chOff x="3632014" y="4509120"/>
              <a:chExt cx="1269761" cy="216024"/>
            </a:xfrm>
          </p:grpSpPr>
          <p:cxnSp>
            <p:nvCxnSpPr>
              <p:cNvPr id="122" name="直接连接符 121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123" name="直接连接符 122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grpSp>
          <p:nvGrpSpPr>
            <p:cNvPr id="103" name="组合 102"/>
            <p:cNvGrpSpPr/>
            <p:nvPr/>
          </p:nvGrpSpPr>
          <p:grpSpPr>
            <a:xfrm>
              <a:off x="5160840" y="4499666"/>
              <a:ext cx="135060" cy="279852"/>
              <a:chOff x="3632014" y="4509120"/>
              <a:chExt cx="1269761" cy="216024"/>
            </a:xfrm>
          </p:grpSpPr>
          <p:cxnSp>
            <p:nvCxnSpPr>
              <p:cNvPr id="120" name="直接连接符 119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121" name="直接连接符 120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grpSp>
          <p:nvGrpSpPr>
            <p:cNvPr id="104" name="组合 103"/>
            <p:cNvGrpSpPr/>
            <p:nvPr/>
          </p:nvGrpSpPr>
          <p:grpSpPr>
            <a:xfrm flipH="1">
              <a:off x="5667577" y="4499666"/>
              <a:ext cx="154041" cy="279851"/>
              <a:chOff x="3632014" y="4509120"/>
              <a:chExt cx="1269761" cy="216024"/>
            </a:xfrm>
          </p:grpSpPr>
          <p:cxnSp>
            <p:nvCxnSpPr>
              <p:cNvPr id="118" name="直接连接符 117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119" name="直接连接符 118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sp>
          <p:nvSpPr>
            <p:cNvPr id="105" name="圆角矩形 104"/>
            <p:cNvSpPr/>
            <p:nvPr/>
          </p:nvSpPr>
          <p:spPr bwMode="auto">
            <a:xfrm>
              <a:off x="5659608" y="4774726"/>
              <a:ext cx="294777" cy="1083005"/>
            </a:xfrm>
            <a:prstGeom prst="roundRect">
              <a:avLst/>
            </a:prstGeom>
            <a:solidFill>
              <a:srgbClr val="7030A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000" b="1" dirty="0">
                  <a:solidFill>
                    <a:schemeClr val="tx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T</a:t>
              </a:r>
              <a:r>
                <a:rPr lang="en-US" altLang="zh-CN" sz="2000" b="1" baseline="-25000" dirty="0">
                  <a:solidFill>
                    <a:schemeClr val="tx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2</a:t>
              </a:r>
              <a:endParaRPr lang="zh-CN" altLang="en-US" sz="2000" b="1" baseline="-25000" dirty="0">
                <a:solidFill>
                  <a:schemeClr val="tx2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06" name="圆角矩形 105"/>
            <p:cNvSpPr/>
            <p:nvPr/>
          </p:nvSpPr>
          <p:spPr bwMode="auto">
            <a:xfrm>
              <a:off x="4484649" y="4389885"/>
              <a:ext cx="294518" cy="1083005"/>
            </a:xfrm>
            <a:prstGeom prst="roundRect">
              <a:avLst/>
            </a:prstGeom>
            <a:solidFill>
              <a:srgbClr val="7030A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000" b="1" dirty="0">
                  <a:solidFill>
                    <a:schemeClr val="tx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T</a:t>
              </a:r>
              <a:r>
                <a:rPr lang="en-US" altLang="zh-CN" sz="2000" b="1" baseline="-25000" dirty="0">
                  <a:solidFill>
                    <a:schemeClr val="tx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0</a:t>
              </a:r>
              <a:endParaRPr lang="zh-CN" altLang="en-US" sz="2000" b="1" baseline="-25000" dirty="0">
                <a:solidFill>
                  <a:schemeClr val="tx2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07" name="圆角矩形 106"/>
            <p:cNvSpPr/>
            <p:nvPr/>
          </p:nvSpPr>
          <p:spPr bwMode="auto">
            <a:xfrm>
              <a:off x="4831259" y="3879688"/>
              <a:ext cx="360040" cy="360040"/>
            </a:xfrm>
            <a:prstGeom prst="roundRect">
              <a:avLst>
                <a:gd name="adj" fmla="val 50000"/>
              </a:avLst>
            </a:prstGeom>
            <a:solidFill>
              <a:srgbClr val="FFCC0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400" b="1" dirty="0"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p</a:t>
              </a:r>
              <a:endParaRPr lang="zh-CN" altLang="en-US" sz="24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08" name="右弧形箭头 107"/>
            <p:cNvSpPr/>
            <p:nvPr/>
          </p:nvSpPr>
          <p:spPr bwMode="auto">
            <a:xfrm rot="16200000">
              <a:off x="5810252" y="3106452"/>
              <a:ext cx="331193" cy="652248"/>
            </a:xfrm>
            <a:prstGeom prst="curvedLeftArrow">
              <a:avLst>
                <a:gd name="adj1" fmla="val 16019"/>
                <a:gd name="adj2" fmla="val 50000"/>
                <a:gd name="adj3" fmla="val 63301"/>
              </a:avLst>
            </a:prstGeom>
            <a:solidFill>
              <a:srgbClr val="FF0000"/>
            </a:solidFill>
            <a:ln w="3175" algn="ctr">
              <a:noFill/>
              <a:miter lim="800000"/>
              <a:headEnd/>
              <a:tailEnd/>
            </a:ln>
            <a:effectLst>
              <a:outerShdw dist="57150" dir="2700000" algn="ctr" rotWithShape="0">
                <a:srgbClr val="888888">
                  <a:alpha val="50000"/>
                </a:srgbClr>
              </a:outerShdw>
            </a:effectLst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grpSp>
          <p:nvGrpSpPr>
            <p:cNvPr id="109" name="组合 108"/>
            <p:cNvGrpSpPr/>
            <p:nvPr/>
          </p:nvGrpSpPr>
          <p:grpSpPr>
            <a:xfrm>
              <a:off x="5018233" y="3673998"/>
              <a:ext cx="754508" cy="243645"/>
              <a:chOff x="3632014" y="4509120"/>
              <a:chExt cx="1269761" cy="216024"/>
            </a:xfrm>
          </p:grpSpPr>
          <p:cxnSp>
            <p:nvCxnSpPr>
              <p:cNvPr id="116" name="直接连接符 115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117" name="直接连接符 116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grpSp>
          <p:nvGrpSpPr>
            <p:cNvPr id="110" name="组合 109"/>
            <p:cNvGrpSpPr/>
            <p:nvPr/>
          </p:nvGrpSpPr>
          <p:grpSpPr>
            <a:xfrm flipH="1">
              <a:off x="6115541" y="3670171"/>
              <a:ext cx="213060" cy="290861"/>
              <a:chOff x="3632014" y="4509120"/>
              <a:chExt cx="1269761" cy="216024"/>
            </a:xfrm>
          </p:grpSpPr>
          <p:cxnSp>
            <p:nvCxnSpPr>
              <p:cNvPr id="114" name="直接连接符 113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115" name="直接连接符 114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cxnSp>
          <p:nvCxnSpPr>
            <p:cNvPr id="111" name="直接连接符 110"/>
            <p:cNvCxnSpPr/>
            <p:nvPr/>
          </p:nvCxnSpPr>
          <p:spPr bwMode="auto">
            <a:xfrm flipH="1" flipV="1">
              <a:off x="5954385" y="3225343"/>
              <a:ext cx="0" cy="255965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  <p:sp>
          <p:nvSpPr>
            <p:cNvPr id="112" name="圆角矩形 111"/>
            <p:cNvSpPr/>
            <p:nvPr/>
          </p:nvSpPr>
          <p:spPr bwMode="auto">
            <a:xfrm>
              <a:off x="5774365" y="3473853"/>
              <a:ext cx="360040" cy="360040"/>
            </a:xfrm>
            <a:prstGeom prst="roundRect">
              <a:avLst>
                <a:gd name="adj" fmla="val 50000"/>
              </a:avLst>
            </a:prstGeom>
            <a:solidFill>
              <a:srgbClr val="FFCC0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400" b="1" dirty="0"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g</a:t>
              </a:r>
              <a:endParaRPr lang="zh-CN" altLang="en-US" sz="24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13" name="圆角矩形 112"/>
            <p:cNvSpPr/>
            <p:nvPr/>
          </p:nvSpPr>
          <p:spPr bwMode="auto">
            <a:xfrm>
              <a:off x="6168038" y="3973888"/>
              <a:ext cx="294518" cy="1083005"/>
            </a:xfrm>
            <a:prstGeom prst="roundRect">
              <a:avLst/>
            </a:prstGeom>
            <a:solidFill>
              <a:srgbClr val="7030A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000" b="1" dirty="0">
                  <a:solidFill>
                    <a:schemeClr val="tx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T</a:t>
              </a:r>
              <a:r>
                <a:rPr lang="en-US" altLang="zh-CN" sz="2000" b="1" baseline="-25000" dirty="0">
                  <a:solidFill>
                    <a:schemeClr val="tx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3</a:t>
              </a:r>
              <a:endParaRPr lang="zh-CN" altLang="en-US" sz="2000" b="1" baseline="-25000" dirty="0">
                <a:solidFill>
                  <a:schemeClr val="tx2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30" name="右弧形箭头 129"/>
            <p:cNvSpPr/>
            <p:nvPr/>
          </p:nvSpPr>
          <p:spPr bwMode="auto">
            <a:xfrm rot="16200000" flipV="1">
              <a:off x="4835812" y="3428488"/>
              <a:ext cx="331193" cy="626139"/>
            </a:xfrm>
            <a:prstGeom prst="curvedLeftArrow">
              <a:avLst>
                <a:gd name="adj1" fmla="val 16019"/>
                <a:gd name="adj2" fmla="val 50000"/>
                <a:gd name="adj3" fmla="val 63301"/>
              </a:avLst>
            </a:prstGeom>
            <a:solidFill>
              <a:srgbClr val="FF0000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6948264" y="1223099"/>
            <a:ext cx="1982025" cy="2705569"/>
            <a:chOff x="7019407" y="1151091"/>
            <a:chExt cx="1982025" cy="2705569"/>
          </a:xfrm>
        </p:grpSpPr>
        <p:sp>
          <p:nvSpPr>
            <p:cNvPr id="133" name="圆角矩形 132"/>
            <p:cNvSpPr/>
            <p:nvPr/>
          </p:nvSpPr>
          <p:spPr bwMode="auto">
            <a:xfrm>
              <a:off x="7750145" y="2329618"/>
              <a:ext cx="360040" cy="360040"/>
            </a:xfrm>
            <a:prstGeom prst="roundRect">
              <a:avLst>
                <a:gd name="adj" fmla="val 50000"/>
              </a:avLst>
            </a:prstGeom>
            <a:solidFill>
              <a:srgbClr val="FFCC0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400" b="1" dirty="0"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v</a:t>
              </a:r>
              <a:endParaRPr lang="zh-CN" altLang="en-US" sz="24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34" name="圆角矩形 133"/>
            <p:cNvSpPr/>
            <p:nvPr/>
          </p:nvSpPr>
          <p:spPr bwMode="auto">
            <a:xfrm>
              <a:off x="7458548" y="2766513"/>
              <a:ext cx="296245" cy="1083005"/>
            </a:xfrm>
            <a:prstGeom prst="roundRect">
              <a:avLst/>
            </a:prstGeom>
            <a:solidFill>
              <a:srgbClr val="7030A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000" b="1" dirty="0">
                  <a:solidFill>
                    <a:schemeClr val="tx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T</a:t>
              </a:r>
              <a:r>
                <a:rPr lang="en-US" altLang="zh-CN" sz="2000" b="1" baseline="-25000" dirty="0">
                  <a:solidFill>
                    <a:schemeClr val="tx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1</a:t>
              </a:r>
              <a:endParaRPr lang="zh-CN" altLang="en-US" sz="2000" b="1" baseline="-25000" dirty="0">
                <a:solidFill>
                  <a:schemeClr val="tx2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grpSp>
          <p:nvGrpSpPr>
            <p:cNvPr id="135" name="组合 134"/>
            <p:cNvGrpSpPr/>
            <p:nvPr/>
          </p:nvGrpSpPr>
          <p:grpSpPr>
            <a:xfrm>
              <a:off x="7931718" y="2049497"/>
              <a:ext cx="368864" cy="269753"/>
              <a:chOff x="3632014" y="4509120"/>
              <a:chExt cx="1269761" cy="216024"/>
            </a:xfrm>
          </p:grpSpPr>
          <p:cxnSp>
            <p:nvCxnSpPr>
              <p:cNvPr id="159" name="直接连接符 158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160" name="直接连接符 159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grpSp>
          <p:nvGrpSpPr>
            <p:cNvPr id="136" name="组合 135"/>
            <p:cNvGrpSpPr/>
            <p:nvPr/>
          </p:nvGrpSpPr>
          <p:grpSpPr>
            <a:xfrm flipH="1">
              <a:off x="8588807" y="2063008"/>
              <a:ext cx="303673" cy="318663"/>
              <a:chOff x="3632014" y="4509120"/>
              <a:chExt cx="1269761" cy="216024"/>
            </a:xfrm>
          </p:grpSpPr>
          <p:cxnSp>
            <p:nvCxnSpPr>
              <p:cNvPr id="157" name="直接连接符 156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158" name="直接连接符 157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grpSp>
          <p:nvGrpSpPr>
            <p:cNvPr id="137" name="组合 136"/>
            <p:cNvGrpSpPr/>
            <p:nvPr/>
          </p:nvGrpSpPr>
          <p:grpSpPr>
            <a:xfrm>
              <a:off x="7612289" y="2498191"/>
              <a:ext cx="135060" cy="279852"/>
              <a:chOff x="3632014" y="4509120"/>
              <a:chExt cx="1269761" cy="216024"/>
            </a:xfrm>
          </p:grpSpPr>
          <p:cxnSp>
            <p:nvCxnSpPr>
              <p:cNvPr id="155" name="直接连接符 154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156" name="直接连接符 155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grpSp>
          <p:nvGrpSpPr>
            <p:cNvPr id="138" name="组合 137"/>
            <p:cNvGrpSpPr/>
            <p:nvPr/>
          </p:nvGrpSpPr>
          <p:grpSpPr>
            <a:xfrm flipH="1">
              <a:off x="8102484" y="2491373"/>
              <a:ext cx="154041" cy="279851"/>
              <a:chOff x="3632014" y="4509120"/>
              <a:chExt cx="1269761" cy="216024"/>
            </a:xfrm>
          </p:grpSpPr>
          <p:cxnSp>
            <p:nvCxnSpPr>
              <p:cNvPr id="153" name="直接连接符 152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154" name="直接连接符 153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sp>
          <p:nvSpPr>
            <p:cNvPr id="139" name="圆角矩形 138"/>
            <p:cNvSpPr/>
            <p:nvPr/>
          </p:nvSpPr>
          <p:spPr bwMode="auto">
            <a:xfrm>
              <a:off x="8115197" y="2773655"/>
              <a:ext cx="294777" cy="1083005"/>
            </a:xfrm>
            <a:prstGeom prst="roundRect">
              <a:avLst/>
            </a:prstGeom>
            <a:solidFill>
              <a:srgbClr val="7030A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000" b="1" dirty="0">
                  <a:solidFill>
                    <a:schemeClr val="tx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T</a:t>
              </a:r>
              <a:r>
                <a:rPr lang="en-US" altLang="zh-CN" sz="2000" b="1" baseline="-25000" dirty="0">
                  <a:solidFill>
                    <a:schemeClr val="tx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2</a:t>
              </a:r>
              <a:endParaRPr lang="zh-CN" altLang="en-US" sz="2000" b="1" baseline="-25000" dirty="0">
                <a:solidFill>
                  <a:schemeClr val="tx2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40" name="圆角矩形 139"/>
            <p:cNvSpPr/>
            <p:nvPr/>
          </p:nvSpPr>
          <p:spPr bwMode="auto">
            <a:xfrm>
              <a:off x="7019407" y="1909665"/>
              <a:ext cx="294518" cy="1083005"/>
            </a:xfrm>
            <a:prstGeom prst="roundRect">
              <a:avLst/>
            </a:prstGeom>
            <a:solidFill>
              <a:srgbClr val="7030A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000" b="1" dirty="0">
                  <a:solidFill>
                    <a:schemeClr val="tx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T</a:t>
              </a:r>
              <a:r>
                <a:rPr lang="en-US" altLang="zh-CN" sz="2000" b="1" baseline="-25000" dirty="0">
                  <a:solidFill>
                    <a:schemeClr val="tx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0</a:t>
              </a:r>
              <a:endParaRPr lang="zh-CN" altLang="en-US" sz="2000" b="1" baseline="-25000" dirty="0">
                <a:solidFill>
                  <a:schemeClr val="tx2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41" name="圆角矩形 140"/>
            <p:cNvSpPr/>
            <p:nvPr/>
          </p:nvSpPr>
          <p:spPr bwMode="auto">
            <a:xfrm>
              <a:off x="8270541" y="1890325"/>
              <a:ext cx="360040" cy="360040"/>
            </a:xfrm>
            <a:prstGeom prst="roundRect">
              <a:avLst>
                <a:gd name="adj" fmla="val 50000"/>
              </a:avLst>
            </a:prstGeom>
            <a:solidFill>
              <a:srgbClr val="FFCC0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400" b="1" dirty="0"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p</a:t>
              </a:r>
              <a:endParaRPr lang="zh-CN" altLang="en-US" sz="24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42" name="右弧形箭头 141"/>
            <p:cNvSpPr/>
            <p:nvPr/>
          </p:nvSpPr>
          <p:spPr bwMode="auto">
            <a:xfrm rot="16200000">
              <a:off x="8318704" y="1430146"/>
              <a:ext cx="331193" cy="652248"/>
            </a:xfrm>
            <a:prstGeom prst="curvedLeftArrow">
              <a:avLst>
                <a:gd name="adj1" fmla="val 16019"/>
                <a:gd name="adj2" fmla="val 50000"/>
                <a:gd name="adj3" fmla="val 63301"/>
              </a:avLst>
            </a:prstGeom>
            <a:solidFill>
              <a:srgbClr val="FF0000"/>
            </a:solidFill>
            <a:ln w="3175" algn="ctr">
              <a:noFill/>
              <a:miter lim="800000"/>
              <a:headEnd/>
              <a:tailEnd/>
            </a:ln>
            <a:effectLst>
              <a:outerShdw dist="57150" dir="2700000" algn="ctr" rotWithShape="0">
                <a:srgbClr val="888888">
                  <a:alpha val="50000"/>
                </a:srgbClr>
              </a:outerShdw>
            </a:effectLst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grpSp>
          <p:nvGrpSpPr>
            <p:cNvPr id="143" name="组合 142"/>
            <p:cNvGrpSpPr/>
            <p:nvPr/>
          </p:nvGrpSpPr>
          <p:grpSpPr>
            <a:xfrm>
              <a:off x="7150064" y="1657774"/>
              <a:ext cx="325182" cy="258233"/>
              <a:chOff x="3632014" y="4509120"/>
              <a:chExt cx="1269761" cy="216024"/>
            </a:xfrm>
          </p:grpSpPr>
          <p:cxnSp>
            <p:nvCxnSpPr>
              <p:cNvPr id="151" name="直接连接符 150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152" name="直接连接符 151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grpSp>
          <p:nvGrpSpPr>
            <p:cNvPr id="144" name="组合 143"/>
            <p:cNvGrpSpPr/>
            <p:nvPr/>
          </p:nvGrpSpPr>
          <p:grpSpPr>
            <a:xfrm flipH="1">
              <a:off x="7781554" y="1653947"/>
              <a:ext cx="678877" cy="251491"/>
              <a:chOff x="3632014" y="4509120"/>
              <a:chExt cx="1269761" cy="216024"/>
            </a:xfrm>
          </p:grpSpPr>
          <p:cxnSp>
            <p:nvCxnSpPr>
              <p:cNvPr id="149" name="直接连接符 148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150" name="直接连接符 149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cxnSp>
          <p:nvCxnSpPr>
            <p:cNvPr id="145" name="直接连接符 144"/>
            <p:cNvCxnSpPr/>
            <p:nvPr/>
          </p:nvCxnSpPr>
          <p:spPr bwMode="auto">
            <a:xfrm flipH="1" flipV="1">
              <a:off x="7641411" y="1230907"/>
              <a:ext cx="0" cy="255965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  <p:sp>
          <p:nvSpPr>
            <p:cNvPr id="146" name="圆角矩形 145"/>
            <p:cNvSpPr/>
            <p:nvPr/>
          </p:nvSpPr>
          <p:spPr bwMode="auto">
            <a:xfrm>
              <a:off x="7440083" y="1456531"/>
              <a:ext cx="360040" cy="360040"/>
            </a:xfrm>
            <a:prstGeom prst="roundRect">
              <a:avLst>
                <a:gd name="adj" fmla="val 50000"/>
              </a:avLst>
            </a:prstGeom>
            <a:solidFill>
              <a:srgbClr val="FFCC0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400" b="1" dirty="0"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g</a:t>
              </a:r>
              <a:endParaRPr lang="zh-CN" altLang="en-US" sz="24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47" name="圆角矩形 146"/>
            <p:cNvSpPr/>
            <p:nvPr/>
          </p:nvSpPr>
          <p:spPr bwMode="auto">
            <a:xfrm>
              <a:off x="8706914" y="2367904"/>
              <a:ext cx="294518" cy="1083005"/>
            </a:xfrm>
            <a:prstGeom prst="roundRect">
              <a:avLst/>
            </a:prstGeom>
            <a:solidFill>
              <a:srgbClr val="7030A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000" b="1" dirty="0">
                  <a:solidFill>
                    <a:schemeClr val="tx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T</a:t>
              </a:r>
              <a:r>
                <a:rPr lang="en-US" altLang="zh-CN" sz="2000" b="1" baseline="-25000" dirty="0">
                  <a:solidFill>
                    <a:schemeClr val="tx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3</a:t>
              </a:r>
              <a:endParaRPr lang="zh-CN" altLang="en-US" sz="2000" b="1" baseline="-25000" dirty="0">
                <a:solidFill>
                  <a:schemeClr val="tx2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48" name="右弧形箭头 147"/>
            <p:cNvSpPr/>
            <p:nvPr/>
          </p:nvSpPr>
          <p:spPr bwMode="auto">
            <a:xfrm rot="16200000" flipV="1">
              <a:off x="7437611" y="1003618"/>
              <a:ext cx="331193" cy="626139"/>
            </a:xfrm>
            <a:prstGeom prst="curvedLeftArrow">
              <a:avLst>
                <a:gd name="adj1" fmla="val 16019"/>
                <a:gd name="adj2" fmla="val 50000"/>
                <a:gd name="adj3" fmla="val 63301"/>
              </a:avLst>
            </a:prstGeom>
            <a:solidFill>
              <a:srgbClr val="FF0000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164110" y="4375128"/>
            <a:ext cx="1905861" cy="2275074"/>
            <a:chOff x="150607" y="4541187"/>
            <a:chExt cx="1905861" cy="2275074"/>
          </a:xfrm>
        </p:grpSpPr>
        <p:sp>
          <p:nvSpPr>
            <p:cNvPr id="162" name="圆角矩形 161"/>
            <p:cNvSpPr/>
            <p:nvPr/>
          </p:nvSpPr>
          <p:spPr bwMode="auto">
            <a:xfrm>
              <a:off x="437630" y="5283108"/>
              <a:ext cx="360040" cy="360040"/>
            </a:xfrm>
            <a:prstGeom prst="roundRect">
              <a:avLst>
                <a:gd name="adj" fmla="val 50000"/>
              </a:avLst>
            </a:prstGeom>
            <a:solidFill>
              <a:srgbClr val="FFCC0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400" b="1" dirty="0"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v</a:t>
              </a:r>
              <a:endParaRPr lang="zh-CN" altLang="en-US" sz="24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63" name="圆角矩形 162"/>
            <p:cNvSpPr/>
            <p:nvPr/>
          </p:nvSpPr>
          <p:spPr bwMode="auto">
            <a:xfrm>
              <a:off x="150607" y="5718841"/>
              <a:ext cx="296245" cy="1083005"/>
            </a:xfrm>
            <a:prstGeom prst="roundRect">
              <a:avLst/>
            </a:prstGeom>
            <a:solidFill>
              <a:srgbClr val="7030A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000" b="1" dirty="0">
                  <a:solidFill>
                    <a:schemeClr val="tx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T</a:t>
              </a:r>
              <a:r>
                <a:rPr lang="en-US" altLang="zh-CN" sz="2000" b="1" baseline="-25000" dirty="0">
                  <a:solidFill>
                    <a:schemeClr val="tx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0</a:t>
              </a:r>
              <a:endParaRPr lang="zh-CN" altLang="en-US" sz="2000" b="1" baseline="-25000" dirty="0">
                <a:solidFill>
                  <a:schemeClr val="tx2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grpSp>
          <p:nvGrpSpPr>
            <p:cNvPr id="164" name="组合 163"/>
            <p:cNvGrpSpPr/>
            <p:nvPr/>
          </p:nvGrpSpPr>
          <p:grpSpPr>
            <a:xfrm>
              <a:off x="623944" y="4980772"/>
              <a:ext cx="370933" cy="291794"/>
              <a:chOff x="3632014" y="4509120"/>
              <a:chExt cx="1269761" cy="216024"/>
            </a:xfrm>
          </p:grpSpPr>
          <p:cxnSp>
            <p:nvCxnSpPr>
              <p:cNvPr id="187" name="直接连接符 186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188" name="直接连接符 187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grpSp>
          <p:nvGrpSpPr>
            <p:cNvPr id="165" name="组合 164"/>
            <p:cNvGrpSpPr/>
            <p:nvPr/>
          </p:nvGrpSpPr>
          <p:grpSpPr>
            <a:xfrm flipH="1">
              <a:off x="1361903" y="4980772"/>
              <a:ext cx="276842" cy="286704"/>
              <a:chOff x="3632014" y="4509120"/>
              <a:chExt cx="1269761" cy="216024"/>
            </a:xfrm>
          </p:grpSpPr>
          <p:cxnSp>
            <p:nvCxnSpPr>
              <p:cNvPr id="185" name="直接连接符 184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186" name="直接连接符 185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grpSp>
          <p:nvGrpSpPr>
            <p:cNvPr id="166" name="组合 165"/>
            <p:cNvGrpSpPr/>
            <p:nvPr/>
          </p:nvGrpSpPr>
          <p:grpSpPr>
            <a:xfrm>
              <a:off x="293214" y="5455311"/>
              <a:ext cx="135060" cy="279852"/>
              <a:chOff x="3632014" y="4509120"/>
              <a:chExt cx="1269761" cy="216024"/>
            </a:xfrm>
          </p:grpSpPr>
          <p:cxnSp>
            <p:nvCxnSpPr>
              <p:cNvPr id="183" name="直接连接符 182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184" name="直接连接符 183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grpSp>
          <p:nvGrpSpPr>
            <p:cNvPr id="167" name="组合 166"/>
            <p:cNvGrpSpPr/>
            <p:nvPr/>
          </p:nvGrpSpPr>
          <p:grpSpPr>
            <a:xfrm flipH="1">
              <a:off x="799951" y="5455311"/>
              <a:ext cx="154041" cy="279851"/>
              <a:chOff x="3632014" y="4509120"/>
              <a:chExt cx="1269761" cy="216024"/>
            </a:xfrm>
          </p:grpSpPr>
          <p:cxnSp>
            <p:nvCxnSpPr>
              <p:cNvPr id="181" name="直接连接符 180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182" name="直接连接符 181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sp>
          <p:nvSpPr>
            <p:cNvPr id="168" name="圆角矩形 167"/>
            <p:cNvSpPr/>
            <p:nvPr/>
          </p:nvSpPr>
          <p:spPr bwMode="auto">
            <a:xfrm>
              <a:off x="791982" y="5730371"/>
              <a:ext cx="294777" cy="1083005"/>
            </a:xfrm>
            <a:prstGeom prst="roundRect">
              <a:avLst/>
            </a:prstGeom>
            <a:solidFill>
              <a:srgbClr val="7030A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000" b="1" dirty="0">
                  <a:solidFill>
                    <a:schemeClr val="tx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T</a:t>
              </a:r>
              <a:r>
                <a:rPr lang="en-US" altLang="zh-CN" sz="2000" b="1" baseline="-25000" dirty="0">
                  <a:solidFill>
                    <a:schemeClr val="tx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1</a:t>
              </a:r>
              <a:endParaRPr lang="zh-CN" altLang="en-US" sz="2000" b="1" baseline="-25000" dirty="0">
                <a:solidFill>
                  <a:schemeClr val="tx2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69" name="圆角矩形 168"/>
            <p:cNvSpPr/>
            <p:nvPr/>
          </p:nvSpPr>
          <p:spPr bwMode="auto">
            <a:xfrm>
              <a:off x="1217199" y="5730371"/>
              <a:ext cx="294518" cy="1083005"/>
            </a:xfrm>
            <a:prstGeom prst="roundRect">
              <a:avLst/>
            </a:prstGeom>
            <a:solidFill>
              <a:srgbClr val="7030A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000" b="1" dirty="0">
                  <a:solidFill>
                    <a:schemeClr val="tx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T</a:t>
              </a:r>
              <a:r>
                <a:rPr lang="en-US" altLang="zh-CN" sz="2000" b="1" baseline="-25000" dirty="0">
                  <a:solidFill>
                    <a:schemeClr val="tx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2</a:t>
              </a:r>
              <a:endParaRPr lang="zh-CN" altLang="en-US" sz="2000" b="1" baseline="-25000" dirty="0">
                <a:solidFill>
                  <a:schemeClr val="tx2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70" name="圆角矩形 169"/>
            <p:cNvSpPr/>
            <p:nvPr/>
          </p:nvSpPr>
          <p:spPr bwMode="auto">
            <a:xfrm>
              <a:off x="985079" y="4791082"/>
              <a:ext cx="360040" cy="360040"/>
            </a:xfrm>
            <a:prstGeom prst="roundRect">
              <a:avLst>
                <a:gd name="adj" fmla="val 50000"/>
              </a:avLst>
            </a:prstGeom>
            <a:solidFill>
              <a:srgbClr val="FFCC0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400" b="1" dirty="0"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p</a:t>
              </a:r>
              <a:endParaRPr lang="zh-CN" altLang="en-US" sz="24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grpSp>
          <p:nvGrpSpPr>
            <p:cNvPr id="172" name="组合 171"/>
            <p:cNvGrpSpPr/>
            <p:nvPr/>
          </p:nvGrpSpPr>
          <p:grpSpPr>
            <a:xfrm>
              <a:off x="1336992" y="5443665"/>
              <a:ext cx="135869" cy="284135"/>
              <a:chOff x="3632014" y="4509120"/>
              <a:chExt cx="1269761" cy="216024"/>
            </a:xfrm>
          </p:grpSpPr>
          <p:cxnSp>
            <p:nvCxnSpPr>
              <p:cNvPr id="179" name="直接连接符 178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180" name="直接连接符 179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grpSp>
          <p:nvGrpSpPr>
            <p:cNvPr id="173" name="组合 172"/>
            <p:cNvGrpSpPr/>
            <p:nvPr/>
          </p:nvGrpSpPr>
          <p:grpSpPr>
            <a:xfrm flipH="1">
              <a:off x="1737884" y="5439839"/>
              <a:ext cx="213060" cy="290861"/>
              <a:chOff x="3632014" y="4509120"/>
              <a:chExt cx="1269761" cy="216024"/>
            </a:xfrm>
          </p:grpSpPr>
          <p:cxnSp>
            <p:nvCxnSpPr>
              <p:cNvPr id="177" name="直接连接符 176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178" name="直接连接符 177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cxnSp>
          <p:nvCxnSpPr>
            <p:cNvPr id="174" name="直接连接符 173"/>
            <p:cNvCxnSpPr/>
            <p:nvPr/>
          </p:nvCxnSpPr>
          <p:spPr bwMode="auto">
            <a:xfrm flipH="1" flipV="1">
              <a:off x="1187624" y="4541187"/>
              <a:ext cx="0" cy="255965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  <p:sp>
          <p:nvSpPr>
            <p:cNvPr id="175" name="圆角矩形 174"/>
            <p:cNvSpPr/>
            <p:nvPr/>
          </p:nvSpPr>
          <p:spPr bwMode="auto">
            <a:xfrm>
              <a:off x="1464590" y="5249709"/>
              <a:ext cx="360040" cy="360040"/>
            </a:xfrm>
            <a:prstGeom prst="roundRect">
              <a:avLst>
                <a:gd name="adj" fmla="val 50000"/>
              </a:avLst>
            </a:prstGeom>
            <a:solidFill>
              <a:srgbClr val="FFCC0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400" b="1" dirty="0"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g</a:t>
              </a:r>
              <a:endParaRPr lang="zh-CN" altLang="en-US" sz="24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76" name="圆角矩形 175"/>
            <p:cNvSpPr/>
            <p:nvPr/>
          </p:nvSpPr>
          <p:spPr bwMode="auto">
            <a:xfrm>
              <a:off x="1761950" y="5733256"/>
              <a:ext cx="294518" cy="1083005"/>
            </a:xfrm>
            <a:prstGeom prst="roundRect">
              <a:avLst/>
            </a:prstGeom>
            <a:solidFill>
              <a:srgbClr val="7030A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000" b="1" dirty="0">
                  <a:solidFill>
                    <a:schemeClr val="tx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T</a:t>
              </a:r>
              <a:r>
                <a:rPr lang="en-US" altLang="zh-CN" sz="2000" b="1" baseline="-25000" dirty="0">
                  <a:solidFill>
                    <a:schemeClr val="tx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3</a:t>
              </a:r>
              <a:endParaRPr lang="zh-CN" altLang="en-US" sz="2000" b="1" baseline="-25000" dirty="0">
                <a:solidFill>
                  <a:schemeClr val="tx2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189" name="右箭头 188"/>
          <p:cNvSpPr/>
          <p:nvPr/>
        </p:nvSpPr>
        <p:spPr bwMode="auto">
          <a:xfrm rot="16200000" flipH="1">
            <a:off x="578252" y="4050248"/>
            <a:ext cx="387074" cy="376624"/>
          </a:xfrm>
          <a:prstGeom prst="rightArrow">
            <a:avLst>
              <a:gd name="adj1" fmla="val 50001"/>
              <a:gd name="adj2" fmla="val 55997"/>
            </a:avLst>
          </a:prstGeom>
          <a:solidFill>
            <a:srgbClr val="C00000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191" name="圆角矩形 190"/>
          <p:cNvSpPr/>
          <p:nvPr/>
        </p:nvSpPr>
        <p:spPr bwMode="auto">
          <a:xfrm>
            <a:off x="2692904" y="5117049"/>
            <a:ext cx="360040" cy="360040"/>
          </a:xfrm>
          <a:prstGeom prst="roundRect">
            <a:avLst>
              <a:gd name="adj" fmla="val 50000"/>
            </a:avLst>
          </a:prstGeom>
          <a:solidFill>
            <a:srgbClr val="FFCC00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4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g</a:t>
            </a:r>
            <a:endParaRPr lang="zh-CN" altLang="en-US" sz="24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92" name="圆角矩形 191"/>
          <p:cNvSpPr/>
          <p:nvPr/>
        </p:nvSpPr>
        <p:spPr bwMode="auto">
          <a:xfrm>
            <a:off x="2405881" y="5552782"/>
            <a:ext cx="296245" cy="1083005"/>
          </a:xfrm>
          <a:prstGeom prst="roundRect">
            <a:avLst/>
          </a:prstGeom>
          <a:solidFill>
            <a:srgbClr val="7030A0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chemeClr val="tx2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T</a:t>
            </a:r>
            <a:r>
              <a:rPr lang="en-US" altLang="zh-CN" sz="2000" b="1" baseline="-25000" dirty="0">
                <a:solidFill>
                  <a:schemeClr val="tx2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0</a:t>
            </a:r>
            <a:endParaRPr lang="zh-CN" altLang="en-US" sz="2000" b="1" baseline="-25000" dirty="0">
              <a:solidFill>
                <a:schemeClr val="tx2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193" name="组合 192"/>
          <p:cNvGrpSpPr/>
          <p:nvPr/>
        </p:nvGrpSpPr>
        <p:grpSpPr>
          <a:xfrm>
            <a:off x="2879218" y="4814713"/>
            <a:ext cx="370933" cy="291794"/>
            <a:chOff x="3632014" y="4509120"/>
            <a:chExt cx="1269761" cy="216024"/>
          </a:xfrm>
        </p:grpSpPr>
        <p:cxnSp>
          <p:nvCxnSpPr>
            <p:cNvPr id="215" name="直接连接符 214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216" name="直接连接符 215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194" name="组合 193"/>
          <p:cNvGrpSpPr/>
          <p:nvPr/>
        </p:nvGrpSpPr>
        <p:grpSpPr>
          <a:xfrm flipH="1">
            <a:off x="3617177" y="4814713"/>
            <a:ext cx="276842" cy="286704"/>
            <a:chOff x="3632014" y="4509120"/>
            <a:chExt cx="1269761" cy="216024"/>
          </a:xfrm>
        </p:grpSpPr>
        <p:cxnSp>
          <p:nvCxnSpPr>
            <p:cNvPr id="213" name="直接连接符 212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214" name="直接连接符 213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195" name="组合 194"/>
          <p:cNvGrpSpPr/>
          <p:nvPr/>
        </p:nvGrpSpPr>
        <p:grpSpPr>
          <a:xfrm>
            <a:off x="2548488" y="5289252"/>
            <a:ext cx="135060" cy="279852"/>
            <a:chOff x="3632014" y="4509120"/>
            <a:chExt cx="1269761" cy="216024"/>
          </a:xfrm>
        </p:grpSpPr>
        <p:cxnSp>
          <p:nvCxnSpPr>
            <p:cNvPr id="211" name="直接连接符 210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212" name="直接连接符 211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196" name="组合 195"/>
          <p:cNvGrpSpPr/>
          <p:nvPr/>
        </p:nvGrpSpPr>
        <p:grpSpPr>
          <a:xfrm flipH="1">
            <a:off x="3055225" y="5289252"/>
            <a:ext cx="154041" cy="279851"/>
            <a:chOff x="3632014" y="4509120"/>
            <a:chExt cx="1269761" cy="216024"/>
          </a:xfrm>
        </p:grpSpPr>
        <p:cxnSp>
          <p:nvCxnSpPr>
            <p:cNvPr id="209" name="直接连接符 208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210" name="直接连接符 209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sp>
        <p:nvSpPr>
          <p:cNvPr id="197" name="圆角矩形 196"/>
          <p:cNvSpPr/>
          <p:nvPr/>
        </p:nvSpPr>
        <p:spPr bwMode="auto">
          <a:xfrm>
            <a:off x="3047256" y="5564312"/>
            <a:ext cx="294777" cy="1083005"/>
          </a:xfrm>
          <a:prstGeom prst="roundRect">
            <a:avLst/>
          </a:prstGeom>
          <a:solidFill>
            <a:srgbClr val="7030A0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chemeClr val="tx2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T</a:t>
            </a:r>
            <a:r>
              <a:rPr lang="en-US" altLang="zh-CN" sz="2000" b="1" baseline="-25000" dirty="0">
                <a:solidFill>
                  <a:schemeClr val="tx2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1</a:t>
            </a:r>
            <a:endParaRPr lang="zh-CN" altLang="en-US" sz="2000" b="1" baseline="-25000" dirty="0">
              <a:solidFill>
                <a:schemeClr val="tx2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98" name="圆角矩形 197"/>
          <p:cNvSpPr/>
          <p:nvPr/>
        </p:nvSpPr>
        <p:spPr bwMode="auto">
          <a:xfrm>
            <a:off x="3472473" y="5564312"/>
            <a:ext cx="294518" cy="1083005"/>
          </a:xfrm>
          <a:prstGeom prst="roundRect">
            <a:avLst/>
          </a:prstGeom>
          <a:solidFill>
            <a:srgbClr val="7030A0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chemeClr val="tx2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T</a:t>
            </a:r>
            <a:r>
              <a:rPr lang="en-US" altLang="zh-CN" sz="2000" b="1" baseline="-25000" dirty="0">
                <a:solidFill>
                  <a:schemeClr val="tx2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2</a:t>
            </a:r>
            <a:endParaRPr lang="zh-CN" altLang="en-US" sz="2000" b="1" baseline="-25000" dirty="0">
              <a:solidFill>
                <a:schemeClr val="tx2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99" name="圆角矩形 198"/>
          <p:cNvSpPr/>
          <p:nvPr/>
        </p:nvSpPr>
        <p:spPr bwMode="auto">
          <a:xfrm>
            <a:off x="3240353" y="4625023"/>
            <a:ext cx="360040" cy="360040"/>
          </a:xfrm>
          <a:prstGeom prst="roundRect">
            <a:avLst>
              <a:gd name="adj" fmla="val 50000"/>
            </a:avLst>
          </a:prstGeom>
          <a:solidFill>
            <a:srgbClr val="FFCC00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4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p</a:t>
            </a:r>
            <a:endParaRPr lang="zh-CN" altLang="en-US" sz="24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200" name="组合 199"/>
          <p:cNvGrpSpPr/>
          <p:nvPr/>
        </p:nvGrpSpPr>
        <p:grpSpPr>
          <a:xfrm>
            <a:off x="3592266" y="5277606"/>
            <a:ext cx="135869" cy="284135"/>
            <a:chOff x="3632014" y="4509120"/>
            <a:chExt cx="1269761" cy="216024"/>
          </a:xfrm>
        </p:grpSpPr>
        <p:cxnSp>
          <p:nvCxnSpPr>
            <p:cNvPr id="207" name="直接连接符 206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208" name="直接连接符 207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201" name="组合 200"/>
          <p:cNvGrpSpPr/>
          <p:nvPr/>
        </p:nvGrpSpPr>
        <p:grpSpPr>
          <a:xfrm flipH="1">
            <a:off x="3993158" y="5273780"/>
            <a:ext cx="213060" cy="290861"/>
            <a:chOff x="3632014" y="4509120"/>
            <a:chExt cx="1269761" cy="216024"/>
          </a:xfrm>
        </p:grpSpPr>
        <p:cxnSp>
          <p:nvCxnSpPr>
            <p:cNvPr id="205" name="直接连接符 204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206" name="直接连接符 205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cxnSp>
        <p:nvCxnSpPr>
          <p:cNvPr id="202" name="直接连接符 201"/>
          <p:cNvCxnSpPr/>
          <p:nvPr/>
        </p:nvCxnSpPr>
        <p:spPr bwMode="auto">
          <a:xfrm flipH="1" flipV="1">
            <a:off x="3420373" y="4369058"/>
            <a:ext cx="0" cy="255965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stealth" w="lg" len="lg"/>
            <a:tailEnd type="none"/>
          </a:ln>
          <a:effectLst/>
        </p:spPr>
      </p:cxnSp>
      <p:sp>
        <p:nvSpPr>
          <p:cNvPr id="203" name="圆角矩形 202"/>
          <p:cNvSpPr/>
          <p:nvPr/>
        </p:nvSpPr>
        <p:spPr bwMode="auto">
          <a:xfrm>
            <a:off x="3719864" y="5083650"/>
            <a:ext cx="360040" cy="360040"/>
          </a:xfrm>
          <a:prstGeom prst="roundRect">
            <a:avLst>
              <a:gd name="adj" fmla="val 50000"/>
            </a:avLst>
          </a:prstGeom>
          <a:solidFill>
            <a:srgbClr val="FFCC00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4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v</a:t>
            </a:r>
            <a:endParaRPr lang="zh-CN" altLang="en-US" sz="24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04" name="圆角矩形 203"/>
          <p:cNvSpPr/>
          <p:nvPr/>
        </p:nvSpPr>
        <p:spPr bwMode="auto">
          <a:xfrm>
            <a:off x="4017224" y="5567197"/>
            <a:ext cx="294518" cy="1083005"/>
          </a:xfrm>
          <a:prstGeom prst="roundRect">
            <a:avLst/>
          </a:prstGeom>
          <a:solidFill>
            <a:srgbClr val="7030A0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chemeClr val="tx2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T</a:t>
            </a:r>
            <a:r>
              <a:rPr lang="en-US" altLang="zh-CN" sz="2000" b="1" baseline="-25000" dirty="0">
                <a:solidFill>
                  <a:schemeClr val="tx2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3</a:t>
            </a:r>
            <a:endParaRPr lang="zh-CN" altLang="en-US" sz="2000" b="1" baseline="-25000" dirty="0">
              <a:solidFill>
                <a:schemeClr val="tx2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17" name="右箭头 216"/>
          <p:cNvSpPr/>
          <p:nvPr/>
        </p:nvSpPr>
        <p:spPr bwMode="auto">
          <a:xfrm rot="16200000" flipH="1">
            <a:off x="2696901" y="3990572"/>
            <a:ext cx="387074" cy="376624"/>
          </a:xfrm>
          <a:prstGeom prst="rightArrow">
            <a:avLst>
              <a:gd name="adj1" fmla="val 50001"/>
              <a:gd name="adj2" fmla="val 55997"/>
            </a:avLst>
          </a:prstGeom>
          <a:solidFill>
            <a:srgbClr val="C00000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grpSp>
        <p:nvGrpSpPr>
          <p:cNvPr id="218" name="组合 217"/>
          <p:cNvGrpSpPr/>
          <p:nvPr/>
        </p:nvGrpSpPr>
        <p:grpSpPr>
          <a:xfrm>
            <a:off x="4621872" y="4047150"/>
            <a:ext cx="1905861" cy="2640399"/>
            <a:chOff x="188802" y="2690092"/>
            <a:chExt cx="1905861" cy="2640399"/>
          </a:xfrm>
        </p:grpSpPr>
        <p:sp>
          <p:nvSpPr>
            <p:cNvPr id="219" name="圆角矩形 218"/>
            <p:cNvSpPr/>
            <p:nvPr/>
          </p:nvSpPr>
          <p:spPr bwMode="auto">
            <a:xfrm>
              <a:off x="475825" y="3800223"/>
              <a:ext cx="360040" cy="360040"/>
            </a:xfrm>
            <a:prstGeom prst="roundRect">
              <a:avLst>
                <a:gd name="adj" fmla="val 50000"/>
              </a:avLst>
            </a:prstGeom>
            <a:solidFill>
              <a:srgbClr val="FFCC0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400" b="1" dirty="0"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p</a:t>
              </a:r>
              <a:endParaRPr lang="zh-CN" altLang="en-US" sz="24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20" name="圆角矩形 219"/>
            <p:cNvSpPr/>
            <p:nvPr/>
          </p:nvSpPr>
          <p:spPr bwMode="auto">
            <a:xfrm>
              <a:off x="188802" y="4235956"/>
              <a:ext cx="296245" cy="1083005"/>
            </a:xfrm>
            <a:prstGeom prst="roundRect">
              <a:avLst/>
            </a:prstGeom>
            <a:solidFill>
              <a:srgbClr val="7030A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000" b="1" dirty="0">
                  <a:solidFill>
                    <a:schemeClr val="tx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T</a:t>
              </a:r>
              <a:r>
                <a:rPr lang="en-US" altLang="zh-CN" sz="2000" b="1" baseline="-25000" dirty="0">
                  <a:solidFill>
                    <a:schemeClr val="tx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0</a:t>
              </a:r>
              <a:endParaRPr lang="zh-CN" altLang="en-US" sz="2000" b="1" baseline="-25000" dirty="0">
                <a:solidFill>
                  <a:schemeClr val="tx2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grpSp>
          <p:nvGrpSpPr>
            <p:cNvPr id="221" name="组合 220"/>
            <p:cNvGrpSpPr/>
            <p:nvPr/>
          </p:nvGrpSpPr>
          <p:grpSpPr>
            <a:xfrm>
              <a:off x="662139" y="3534403"/>
              <a:ext cx="261371" cy="264210"/>
              <a:chOff x="3632014" y="4509120"/>
              <a:chExt cx="1269761" cy="216024"/>
            </a:xfrm>
          </p:grpSpPr>
          <p:cxnSp>
            <p:nvCxnSpPr>
              <p:cNvPr id="244" name="直接连接符 243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245" name="直接连接符 244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grpSp>
          <p:nvGrpSpPr>
            <p:cNvPr id="222" name="组合 221"/>
            <p:cNvGrpSpPr/>
            <p:nvPr/>
          </p:nvGrpSpPr>
          <p:grpSpPr>
            <a:xfrm flipH="1">
              <a:off x="1237676" y="3532372"/>
              <a:ext cx="167873" cy="290861"/>
              <a:chOff x="3632014" y="4509120"/>
              <a:chExt cx="1269761" cy="216024"/>
            </a:xfrm>
          </p:grpSpPr>
          <p:cxnSp>
            <p:nvCxnSpPr>
              <p:cNvPr id="242" name="直接连接符 241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243" name="直接连接符 242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grpSp>
          <p:nvGrpSpPr>
            <p:cNvPr id="223" name="组合 222"/>
            <p:cNvGrpSpPr/>
            <p:nvPr/>
          </p:nvGrpSpPr>
          <p:grpSpPr>
            <a:xfrm>
              <a:off x="331409" y="3972426"/>
              <a:ext cx="135060" cy="279852"/>
              <a:chOff x="3632014" y="4509120"/>
              <a:chExt cx="1269761" cy="216024"/>
            </a:xfrm>
          </p:grpSpPr>
          <p:cxnSp>
            <p:nvCxnSpPr>
              <p:cNvPr id="240" name="直接连接符 239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241" name="直接连接符 240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grpSp>
          <p:nvGrpSpPr>
            <p:cNvPr id="224" name="组合 223"/>
            <p:cNvGrpSpPr/>
            <p:nvPr/>
          </p:nvGrpSpPr>
          <p:grpSpPr>
            <a:xfrm flipH="1">
              <a:off x="838146" y="3972426"/>
              <a:ext cx="154041" cy="279851"/>
              <a:chOff x="3632014" y="4509120"/>
              <a:chExt cx="1269761" cy="216024"/>
            </a:xfrm>
          </p:grpSpPr>
          <p:cxnSp>
            <p:nvCxnSpPr>
              <p:cNvPr id="238" name="直接连接符 237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239" name="直接连接符 238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sp>
          <p:nvSpPr>
            <p:cNvPr id="225" name="圆角矩形 224"/>
            <p:cNvSpPr/>
            <p:nvPr/>
          </p:nvSpPr>
          <p:spPr bwMode="auto">
            <a:xfrm>
              <a:off x="830177" y="4247486"/>
              <a:ext cx="294777" cy="1083005"/>
            </a:xfrm>
            <a:prstGeom prst="roundRect">
              <a:avLst/>
            </a:prstGeom>
            <a:solidFill>
              <a:srgbClr val="7030A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000" b="1" dirty="0">
                  <a:solidFill>
                    <a:schemeClr val="tx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T</a:t>
              </a:r>
              <a:r>
                <a:rPr lang="en-US" altLang="zh-CN" sz="2000" b="1" baseline="-25000" dirty="0">
                  <a:solidFill>
                    <a:schemeClr val="tx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1</a:t>
              </a:r>
              <a:endParaRPr lang="zh-CN" altLang="en-US" sz="2000" b="1" baseline="-25000" dirty="0">
                <a:solidFill>
                  <a:schemeClr val="tx2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26" name="圆角矩形 225"/>
            <p:cNvSpPr/>
            <p:nvPr/>
          </p:nvSpPr>
          <p:spPr bwMode="auto">
            <a:xfrm>
              <a:off x="1255394" y="3814840"/>
              <a:ext cx="294518" cy="1083005"/>
            </a:xfrm>
            <a:prstGeom prst="roundRect">
              <a:avLst/>
            </a:prstGeom>
            <a:solidFill>
              <a:srgbClr val="7030A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000" b="1" dirty="0">
                  <a:solidFill>
                    <a:schemeClr val="tx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T</a:t>
              </a:r>
              <a:r>
                <a:rPr lang="en-US" altLang="zh-CN" sz="2000" b="1" baseline="-25000" dirty="0">
                  <a:solidFill>
                    <a:schemeClr val="tx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2</a:t>
              </a:r>
              <a:endParaRPr lang="zh-CN" altLang="en-US" sz="2000" b="1" baseline="-25000" dirty="0">
                <a:solidFill>
                  <a:schemeClr val="tx2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27" name="圆角矩形 226"/>
            <p:cNvSpPr/>
            <p:nvPr/>
          </p:nvSpPr>
          <p:spPr bwMode="auto">
            <a:xfrm>
              <a:off x="875972" y="3351350"/>
              <a:ext cx="360040" cy="360040"/>
            </a:xfrm>
            <a:prstGeom prst="roundRect">
              <a:avLst>
                <a:gd name="adj" fmla="val 50000"/>
              </a:avLst>
            </a:prstGeom>
            <a:solidFill>
              <a:srgbClr val="FFCC0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400" b="1" dirty="0"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v</a:t>
              </a:r>
              <a:endParaRPr lang="zh-CN" altLang="en-US" sz="24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28" name="右弧形箭头 227"/>
            <p:cNvSpPr/>
            <p:nvPr/>
          </p:nvSpPr>
          <p:spPr bwMode="auto">
            <a:xfrm rot="16200000">
              <a:off x="1442359" y="2571201"/>
              <a:ext cx="331193" cy="652248"/>
            </a:xfrm>
            <a:prstGeom prst="curvedLeftArrow">
              <a:avLst>
                <a:gd name="adj1" fmla="val 16019"/>
                <a:gd name="adj2" fmla="val 50000"/>
                <a:gd name="adj3" fmla="val 63301"/>
              </a:avLst>
            </a:prstGeom>
            <a:solidFill>
              <a:srgbClr val="FF0000"/>
            </a:solidFill>
            <a:ln w="3175" algn="ctr">
              <a:noFill/>
              <a:miter lim="800000"/>
              <a:headEnd/>
              <a:tailEnd/>
            </a:ln>
            <a:effectLst>
              <a:outerShdw dist="57150" dir="2700000" algn="ctr" rotWithShape="0">
                <a:srgbClr val="888888">
                  <a:alpha val="50000"/>
                </a:srgbClr>
              </a:outerShdw>
            </a:effectLst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grpSp>
          <p:nvGrpSpPr>
            <p:cNvPr id="229" name="组合 228"/>
            <p:cNvGrpSpPr/>
            <p:nvPr/>
          </p:nvGrpSpPr>
          <p:grpSpPr>
            <a:xfrm>
              <a:off x="1088088" y="3138747"/>
              <a:ext cx="316759" cy="212601"/>
              <a:chOff x="3632014" y="4509120"/>
              <a:chExt cx="1269761" cy="216024"/>
            </a:xfrm>
          </p:grpSpPr>
          <p:cxnSp>
            <p:nvCxnSpPr>
              <p:cNvPr id="236" name="直接连接符 235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237" name="直接连接符 236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grpSp>
          <p:nvGrpSpPr>
            <p:cNvPr id="230" name="组合 229"/>
            <p:cNvGrpSpPr/>
            <p:nvPr/>
          </p:nvGrpSpPr>
          <p:grpSpPr>
            <a:xfrm flipH="1">
              <a:off x="1747648" y="3134920"/>
              <a:ext cx="213060" cy="290861"/>
              <a:chOff x="3632014" y="4509120"/>
              <a:chExt cx="1269761" cy="216024"/>
            </a:xfrm>
          </p:grpSpPr>
          <p:cxnSp>
            <p:nvCxnSpPr>
              <p:cNvPr id="234" name="直接连接符 233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235" name="直接连接符 234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cxnSp>
          <p:nvCxnSpPr>
            <p:cNvPr id="231" name="直接连接符 230"/>
            <p:cNvCxnSpPr/>
            <p:nvPr/>
          </p:nvCxnSpPr>
          <p:spPr bwMode="auto">
            <a:xfrm flipH="1" flipV="1">
              <a:off x="1586492" y="2690092"/>
              <a:ext cx="0" cy="255965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  <p:sp>
          <p:nvSpPr>
            <p:cNvPr id="232" name="圆角矩形 231"/>
            <p:cNvSpPr/>
            <p:nvPr/>
          </p:nvSpPr>
          <p:spPr bwMode="auto">
            <a:xfrm>
              <a:off x="1406472" y="2938602"/>
              <a:ext cx="360040" cy="360040"/>
            </a:xfrm>
            <a:prstGeom prst="roundRect">
              <a:avLst>
                <a:gd name="adj" fmla="val 50000"/>
              </a:avLst>
            </a:prstGeom>
            <a:solidFill>
              <a:srgbClr val="FFCC0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400" b="1" dirty="0"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g</a:t>
              </a:r>
              <a:endParaRPr lang="zh-CN" altLang="en-US" sz="24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33" name="圆角矩形 232"/>
            <p:cNvSpPr/>
            <p:nvPr/>
          </p:nvSpPr>
          <p:spPr bwMode="auto">
            <a:xfrm>
              <a:off x="1800145" y="3438637"/>
              <a:ext cx="294518" cy="1083005"/>
            </a:xfrm>
            <a:prstGeom prst="roundRect">
              <a:avLst/>
            </a:prstGeom>
            <a:solidFill>
              <a:srgbClr val="7030A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000" b="1" dirty="0">
                  <a:solidFill>
                    <a:schemeClr val="tx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T</a:t>
              </a:r>
              <a:r>
                <a:rPr lang="en-US" altLang="zh-CN" sz="2000" b="1" baseline="-25000" dirty="0">
                  <a:solidFill>
                    <a:schemeClr val="tx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3</a:t>
              </a:r>
              <a:endParaRPr lang="zh-CN" altLang="en-US" sz="2000" b="1" baseline="-25000" dirty="0">
                <a:solidFill>
                  <a:schemeClr val="tx2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46" name="组合 245"/>
          <p:cNvGrpSpPr/>
          <p:nvPr/>
        </p:nvGrpSpPr>
        <p:grpSpPr>
          <a:xfrm>
            <a:off x="7020272" y="4119790"/>
            <a:ext cx="1730924" cy="2621578"/>
            <a:chOff x="2459570" y="2690091"/>
            <a:chExt cx="1730924" cy="2621578"/>
          </a:xfrm>
        </p:grpSpPr>
        <p:grpSp>
          <p:nvGrpSpPr>
            <p:cNvPr id="247" name="组合 246"/>
            <p:cNvGrpSpPr/>
            <p:nvPr/>
          </p:nvGrpSpPr>
          <p:grpSpPr>
            <a:xfrm>
              <a:off x="2619362" y="3138745"/>
              <a:ext cx="224446" cy="299891"/>
              <a:chOff x="3632014" y="4509120"/>
              <a:chExt cx="1269761" cy="216024"/>
            </a:xfrm>
          </p:grpSpPr>
          <p:cxnSp>
            <p:nvCxnSpPr>
              <p:cNvPr id="272" name="直接连接符 271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273" name="直接连接符 272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grpSp>
          <p:nvGrpSpPr>
            <p:cNvPr id="248" name="组合 247"/>
            <p:cNvGrpSpPr/>
            <p:nvPr/>
          </p:nvGrpSpPr>
          <p:grpSpPr>
            <a:xfrm flipH="1">
              <a:off x="3154733" y="3134920"/>
              <a:ext cx="212253" cy="236796"/>
              <a:chOff x="3632014" y="4509120"/>
              <a:chExt cx="1269761" cy="216024"/>
            </a:xfrm>
          </p:grpSpPr>
          <p:cxnSp>
            <p:nvCxnSpPr>
              <p:cNvPr id="270" name="直接连接符 269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271" name="直接连接符 270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sp>
          <p:nvSpPr>
            <p:cNvPr id="249" name="圆角矩形 248"/>
            <p:cNvSpPr/>
            <p:nvPr/>
          </p:nvSpPr>
          <p:spPr bwMode="auto">
            <a:xfrm>
              <a:off x="2813558" y="2938601"/>
              <a:ext cx="360040" cy="360040"/>
            </a:xfrm>
            <a:prstGeom prst="roundRect">
              <a:avLst>
                <a:gd name="adj" fmla="val 50000"/>
              </a:avLst>
            </a:prstGeom>
            <a:solidFill>
              <a:srgbClr val="FFCC0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400" b="1" dirty="0"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g</a:t>
              </a:r>
              <a:endParaRPr lang="zh-CN" altLang="en-US" sz="24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grpSp>
          <p:nvGrpSpPr>
            <p:cNvPr id="250" name="组合 249"/>
            <p:cNvGrpSpPr/>
            <p:nvPr/>
          </p:nvGrpSpPr>
          <p:grpSpPr>
            <a:xfrm>
              <a:off x="2964494" y="3540045"/>
              <a:ext cx="261371" cy="264210"/>
              <a:chOff x="3632014" y="4509120"/>
              <a:chExt cx="1269761" cy="216024"/>
            </a:xfrm>
          </p:grpSpPr>
          <p:cxnSp>
            <p:nvCxnSpPr>
              <p:cNvPr id="268" name="直接连接符 267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269" name="直接连接符 268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grpSp>
          <p:nvGrpSpPr>
            <p:cNvPr id="251" name="组合 250"/>
            <p:cNvGrpSpPr/>
            <p:nvPr/>
          </p:nvGrpSpPr>
          <p:grpSpPr>
            <a:xfrm flipH="1">
              <a:off x="3540030" y="3538014"/>
              <a:ext cx="167873" cy="237369"/>
              <a:chOff x="3632014" y="4509120"/>
              <a:chExt cx="1269761" cy="216024"/>
            </a:xfrm>
          </p:grpSpPr>
          <p:cxnSp>
            <p:nvCxnSpPr>
              <p:cNvPr id="266" name="直接连接符 265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267" name="直接连接符 266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sp>
          <p:nvSpPr>
            <p:cNvPr id="252" name="圆角矩形 251"/>
            <p:cNvSpPr/>
            <p:nvPr/>
          </p:nvSpPr>
          <p:spPr bwMode="auto">
            <a:xfrm>
              <a:off x="3178327" y="3356992"/>
              <a:ext cx="360040" cy="360040"/>
            </a:xfrm>
            <a:prstGeom prst="roundRect">
              <a:avLst>
                <a:gd name="adj" fmla="val 50000"/>
              </a:avLst>
            </a:prstGeom>
            <a:solidFill>
              <a:srgbClr val="FFCC0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400" b="1" dirty="0"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v</a:t>
              </a:r>
              <a:endParaRPr lang="zh-CN" altLang="en-US" sz="24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53" name="圆角矩形 252"/>
            <p:cNvSpPr/>
            <p:nvPr/>
          </p:nvSpPr>
          <p:spPr bwMode="auto">
            <a:xfrm>
              <a:off x="3529190" y="3780016"/>
              <a:ext cx="360040" cy="360040"/>
            </a:xfrm>
            <a:prstGeom prst="roundRect">
              <a:avLst>
                <a:gd name="adj" fmla="val 50000"/>
              </a:avLst>
            </a:prstGeom>
            <a:solidFill>
              <a:srgbClr val="FFCC0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400" b="1" dirty="0"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p</a:t>
              </a:r>
              <a:endParaRPr lang="zh-CN" altLang="en-US" sz="24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grpSp>
          <p:nvGrpSpPr>
            <p:cNvPr id="254" name="组合 253"/>
            <p:cNvGrpSpPr/>
            <p:nvPr/>
          </p:nvGrpSpPr>
          <p:grpSpPr>
            <a:xfrm>
              <a:off x="3398034" y="3945197"/>
              <a:ext cx="135060" cy="279852"/>
              <a:chOff x="3632014" y="4509120"/>
              <a:chExt cx="1269761" cy="216024"/>
            </a:xfrm>
          </p:grpSpPr>
          <p:cxnSp>
            <p:nvCxnSpPr>
              <p:cNvPr id="264" name="直接连接符 263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265" name="直接连接符 264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grpSp>
          <p:nvGrpSpPr>
            <p:cNvPr id="255" name="组合 254"/>
            <p:cNvGrpSpPr/>
            <p:nvPr/>
          </p:nvGrpSpPr>
          <p:grpSpPr>
            <a:xfrm flipH="1">
              <a:off x="3904771" y="3945197"/>
              <a:ext cx="154041" cy="279851"/>
              <a:chOff x="3632014" y="4509120"/>
              <a:chExt cx="1269761" cy="216024"/>
            </a:xfrm>
          </p:grpSpPr>
          <p:cxnSp>
            <p:nvCxnSpPr>
              <p:cNvPr id="262" name="直接连接符 261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263" name="直接连接符 262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sp>
          <p:nvSpPr>
            <p:cNvPr id="256" name="圆角矩形 255"/>
            <p:cNvSpPr/>
            <p:nvPr/>
          </p:nvSpPr>
          <p:spPr bwMode="auto">
            <a:xfrm>
              <a:off x="3895976" y="4225048"/>
              <a:ext cx="294518" cy="1083005"/>
            </a:xfrm>
            <a:prstGeom prst="roundRect">
              <a:avLst/>
            </a:prstGeom>
            <a:solidFill>
              <a:srgbClr val="7030A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000" b="1" dirty="0">
                  <a:solidFill>
                    <a:schemeClr val="tx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T</a:t>
              </a:r>
              <a:r>
                <a:rPr lang="en-US" altLang="zh-CN" sz="2000" b="1" baseline="-25000" dirty="0">
                  <a:solidFill>
                    <a:schemeClr val="tx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3</a:t>
              </a:r>
              <a:endParaRPr lang="zh-CN" altLang="en-US" sz="2000" b="1" baseline="-25000" dirty="0">
                <a:solidFill>
                  <a:schemeClr val="tx2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57" name="圆角矩形 256"/>
            <p:cNvSpPr/>
            <p:nvPr/>
          </p:nvSpPr>
          <p:spPr bwMode="auto">
            <a:xfrm>
              <a:off x="3265303" y="4228664"/>
              <a:ext cx="294518" cy="1083005"/>
            </a:xfrm>
            <a:prstGeom prst="roundRect">
              <a:avLst/>
            </a:prstGeom>
            <a:solidFill>
              <a:srgbClr val="7030A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000" b="1" dirty="0">
                  <a:solidFill>
                    <a:schemeClr val="tx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T</a:t>
              </a:r>
              <a:r>
                <a:rPr lang="en-US" altLang="zh-CN" sz="2000" b="1" baseline="-25000" dirty="0">
                  <a:solidFill>
                    <a:schemeClr val="tx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2</a:t>
              </a:r>
              <a:endParaRPr lang="zh-CN" altLang="en-US" sz="2000" b="1" baseline="-25000" dirty="0">
                <a:solidFill>
                  <a:schemeClr val="tx2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58" name="圆角矩形 257"/>
            <p:cNvSpPr/>
            <p:nvPr/>
          </p:nvSpPr>
          <p:spPr bwMode="auto">
            <a:xfrm>
              <a:off x="2848418" y="3795387"/>
              <a:ext cx="294777" cy="1083005"/>
            </a:xfrm>
            <a:prstGeom prst="roundRect">
              <a:avLst/>
            </a:prstGeom>
            <a:solidFill>
              <a:srgbClr val="7030A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000" b="1" dirty="0">
                  <a:solidFill>
                    <a:schemeClr val="tx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T</a:t>
              </a:r>
              <a:r>
                <a:rPr lang="en-US" altLang="zh-CN" sz="2000" b="1" baseline="-25000" dirty="0">
                  <a:solidFill>
                    <a:schemeClr val="tx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1</a:t>
              </a:r>
              <a:endParaRPr lang="zh-CN" altLang="en-US" sz="2000" b="1" baseline="-25000" dirty="0">
                <a:solidFill>
                  <a:schemeClr val="tx2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59" name="圆角矩形 258"/>
            <p:cNvSpPr/>
            <p:nvPr/>
          </p:nvSpPr>
          <p:spPr bwMode="auto">
            <a:xfrm>
              <a:off x="2459570" y="3424048"/>
              <a:ext cx="296245" cy="1083005"/>
            </a:xfrm>
            <a:prstGeom prst="roundRect">
              <a:avLst/>
            </a:prstGeom>
            <a:solidFill>
              <a:srgbClr val="7030A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000" b="1" dirty="0">
                  <a:solidFill>
                    <a:schemeClr val="tx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T</a:t>
              </a:r>
              <a:r>
                <a:rPr lang="en-US" altLang="zh-CN" sz="2000" b="1" baseline="-25000" dirty="0">
                  <a:solidFill>
                    <a:schemeClr val="tx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0</a:t>
              </a:r>
              <a:endParaRPr lang="zh-CN" altLang="en-US" sz="2000" b="1" baseline="-25000" dirty="0">
                <a:solidFill>
                  <a:schemeClr val="tx2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60" name="右弧形箭头 259"/>
            <p:cNvSpPr/>
            <p:nvPr/>
          </p:nvSpPr>
          <p:spPr bwMode="auto">
            <a:xfrm rot="16200000" flipV="1">
              <a:off x="2820115" y="2559953"/>
              <a:ext cx="331193" cy="626139"/>
            </a:xfrm>
            <a:prstGeom prst="curvedLeftArrow">
              <a:avLst>
                <a:gd name="adj1" fmla="val 16019"/>
                <a:gd name="adj2" fmla="val 50000"/>
                <a:gd name="adj3" fmla="val 63301"/>
              </a:avLst>
            </a:prstGeom>
            <a:solidFill>
              <a:srgbClr val="FF0000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cxnSp>
          <p:nvCxnSpPr>
            <p:cNvPr id="261" name="直接连接符 260"/>
            <p:cNvCxnSpPr/>
            <p:nvPr/>
          </p:nvCxnSpPr>
          <p:spPr bwMode="auto">
            <a:xfrm flipH="1" flipV="1">
              <a:off x="2993578" y="2690091"/>
              <a:ext cx="0" cy="255965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sp>
        <p:nvSpPr>
          <p:cNvPr id="40" name="矩形 39"/>
          <p:cNvSpPr/>
          <p:nvPr/>
        </p:nvSpPr>
        <p:spPr>
          <a:xfrm>
            <a:off x="976982" y="3878757"/>
            <a:ext cx="116801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zh-CN" altLang="en-US" b="1" dirty="0">
                <a:solidFill>
                  <a:srgbClr val="C00000"/>
                </a:solidFill>
                <a:latin typeface="Times New Roman" pitchFamily="18" charset="0"/>
                <a:ea typeface="隶书" pitchFamily="49" charset="-122"/>
              </a:rPr>
              <a:t>单步调整完成</a:t>
            </a:r>
            <a:endParaRPr kumimoji="1" lang="en-US" altLang="zh-CN" b="1" dirty="0">
              <a:solidFill>
                <a:srgbClr val="C00000"/>
              </a:solidFill>
              <a:latin typeface="Times New Roman" pitchFamily="18" charset="0"/>
              <a:ea typeface="隶书" pitchFamily="49" charset="-122"/>
            </a:endParaRPr>
          </a:p>
        </p:txBody>
      </p:sp>
      <p:sp>
        <p:nvSpPr>
          <p:cNvPr id="274" name="矩形 273"/>
          <p:cNvSpPr/>
          <p:nvPr/>
        </p:nvSpPr>
        <p:spPr>
          <a:xfrm>
            <a:off x="3203848" y="3933056"/>
            <a:ext cx="116801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zh-CN" altLang="en-US" b="1" dirty="0">
                <a:solidFill>
                  <a:srgbClr val="C00000"/>
                </a:solidFill>
                <a:latin typeface="Times New Roman" pitchFamily="18" charset="0"/>
                <a:ea typeface="隶书" pitchFamily="49" charset="-122"/>
              </a:rPr>
              <a:t>单步调整完成</a:t>
            </a:r>
            <a:endParaRPr kumimoji="1" lang="en-US" altLang="zh-CN" b="1" dirty="0">
              <a:solidFill>
                <a:srgbClr val="C00000"/>
              </a:solidFill>
              <a:latin typeface="Times New Roman" pitchFamily="18" charset="0"/>
              <a:ea typeface="隶书" pitchFamily="49" charset="-122"/>
            </a:endParaRPr>
          </a:p>
        </p:txBody>
      </p:sp>
      <p:sp>
        <p:nvSpPr>
          <p:cNvPr id="275" name="矩形 274"/>
          <p:cNvSpPr/>
          <p:nvPr/>
        </p:nvSpPr>
        <p:spPr>
          <a:xfrm>
            <a:off x="4499992" y="4150821"/>
            <a:ext cx="91796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zh-CN" altLang="en-US" b="1" dirty="0">
                <a:solidFill>
                  <a:srgbClr val="C00000"/>
                </a:solidFill>
                <a:latin typeface="Times New Roman" pitchFamily="18" charset="0"/>
                <a:ea typeface="隶书" pitchFamily="49" charset="-122"/>
              </a:rPr>
              <a:t>第一步</a:t>
            </a:r>
            <a:endParaRPr kumimoji="1" lang="en-US" altLang="zh-CN" b="1" dirty="0">
              <a:solidFill>
                <a:srgbClr val="C00000"/>
              </a:solidFill>
              <a:latin typeface="Times New Roman" pitchFamily="18" charset="0"/>
              <a:ea typeface="隶书" pitchFamily="49" charset="-122"/>
            </a:endParaRPr>
          </a:p>
          <a:p>
            <a:pPr algn="ctr"/>
            <a:r>
              <a:rPr kumimoji="1" lang="zh-CN" altLang="en-US" b="1" dirty="0">
                <a:solidFill>
                  <a:srgbClr val="C00000"/>
                </a:solidFill>
                <a:latin typeface="Times New Roman" pitchFamily="18" charset="0"/>
                <a:ea typeface="隶书" pitchFamily="49" charset="-122"/>
              </a:rPr>
              <a:t>调整</a:t>
            </a:r>
            <a:endParaRPr kumimoji="1" lang="en-US" altLang="zh-CN" b="1" dirty="0">
              <a:solidFill>
                <a:srgbClr val="C00000"/>
              </a:solidFill>
              <a:latin typeface="Times New Roman" pitchFamily="18" charset="0"/>
              <a:ea typeface="隶书" pitchFamily="49" charset="-122"/>
            </a:endParaRPr>
          </a:p>
        </p:txBody>
      </p:sp>
      <p:sp>
        <p:nvSpPr>
          <p:cNvPr id="276" name="矩形 275"/>
          <p:cNvSpPr/>
          <p:nvPr/>
        </p:nvSpPr>
        <p:spPr>
          <a:xfrm>
            <a:off x="8028384" y="4149080"/>
            <a:ext cx="91796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zh-CN" altLang="en-US" b="1" dirty="0">
                <a:solidFill>
                  <a:srgbClr val="C00000"/>
                </a:solidFill>
                <a:latin typeface="Times New Roman" pitchFamily="18" charset="0"/>
                <a:ea typeface="隶书" pitchFamily="49" charset="-122"/>
              </a:rPr>
              <a:t>第一步</a:t>
            </a:r>
            <a:endParaRPr kumimoji="1" lang="en-US" altLang="zh-CN" b="1" dirty="0">
              <a:solidFill>
                <a:srgbClr val="C00000"/>
              </a:solidFill>
              <a:latin typeface="Times New Roman" pitchFamily="18" charset="0"/>
              <a:ea typeface="隶书" pitchFamily="49" charset="-122"/>
            </a:endParaRPr>
          </a:p>
          <a:p>
            <a:pPr algn="ctr"/>
            <a:r>
              <a:rPr kumimoji="1" lang="zh-CN" altLang="en-US" b="1" dirty="0">
                <a:solidFill>
                  <a:srgbClr val="C00000"/>
                </a:solidFill>
                <a:latin typeface="Times New Roman" pitchFamily="18" charset="0"/>
                <a:ea typeface="隶书" pitchFamily="49" charset="-122"/>
              </a:rPr>
              <a:t>调整</a:t>
            </a:r>
            <a:endParaRPr kumimoji="1" lang="en-US" altLang="zh-CN" b="1" dirty="0">
              <a:solidFill>
                <a:srgbClr val="C00000"/>
              </a:solidFill>
              <a:latin typeface="Times New Roman" pitchFamily="18" charset="0"/>
              <a:ea typeface="隶书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21611223"/>
      </p:ext>
    </p:extLst>
  </p:cSld>
  <p:clrMapOvr>
    <a:masterClrMapping/>
  </p:clrMapOvr>
  <p:transition advTm="157">
    <p:zoom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088" y="85725"/>
            <a:ext cx="7599362" cy="914400"/>
          </a:xfrm>
        </p:spPr>
        <p:txBody>
          <a:bodyPr/>
          <a:lstStyle/>
          <a:p>
            <a:pPr>
              <a:defRPr/>
            </a:pPr>
            <a:r>
              <a:rPr lang="zh-CN" altLang="en-US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红黑树：节点插入</a:t>
            </a:r>
          </a:p>
        </p:txBody>
      </p:sp>
      <p:sp>
        <p:nvSpPr>
          <p:cNvPr id="48" name="TextBox 20"/>
          <p:cNvSpPr txBox="1">
            <a:spLocks noChangeArrowheads="1"/>
          </p:cNvSpPr>
          <p:nvPr/>
        </p:nvSpPr>
        <p:spPr bwMode="auto">
          <a:xfrm>
            <a:off x="115237" y="1083810"/>
            <a:ext cx="8993268" cy="1477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lvl="1" indent="-3429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双红修正（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RR-2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若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u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红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色，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u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的左右孩子非空且根节点为黑色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T</a:t>
            </a:r>
            <a:r>
              <a:rPr lang="en-US" altLang="zh-CN" sz="2400" b="1" baseline="-2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,T</a:t>
            </a:r>
            <a:r>
              <a:rPr lang="en-US" altLang="zh-CN" sz="2400" b="1" baseline="-2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,T</a:t>
            </a:r>
            <a:r>
              <a:rPr lang="en-US" altLang="zh-CN" sz="2400" b="1" baseline="-2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,T</a:t>
            </a:r>
            <a:r>
              <a:rPr lang="en-US" altLang="zh-CN" sz="2400" b="1" baseline="-2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,T</a:t>
            </a:r>
            <a:r>
              <a:rPr lang="en-US" altLang="zh-CN" sz="2400" b="1" baseline="-2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的根节点都为黑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圆角矩形 50"/>
          <p:cNvSpPr/>
          <p:nvPr/>
        </p:nvSpPr>
        <p:spPr bwMode="auto">
          <a:xfrm>
            <a:off x="188507" y="4230227"/>
            <a:ext cx="296245" cy="755419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T</a:t>
            </a:r>
            <a:r>
              <a:rPr lang="en-US" altLang="zh-CN" sz="2000" b="1" baseline="-250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0</a:t>
            </a:r>
            <a:endParaRPr lang="zh-CN" altLang="en-US" sz="2000" b="1" baseline="-25000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52" name="组合 51"/>
          <p:cNvGrpSpPr/>
          <p:nvPr/>
        </p:nvGrpSpPr>
        <p:grpSpPr>
          <a:xfrm>
            <a:off x="647216" y="3528674"/>
            <a:ext cx="261371" cy="264210"/>
            <a:chOff x="3632014" y="4509120"/>
            <a:chExt cx="1269761" cy="216024"/>
          </a:xfrm>
        </p:grpSpPr>
        <p:cxnSp>
          <p:nvCxnSpPr>
            <p:cNvPr id="75" name="直接连接符 74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76" name="直接连接符 75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53" name="组合 52"/>
          <p:cNvGrpSpPr/>
          <p:nvPr/>
        </p:nvGrpSpPr>
        <p:grpSpPr>
          <a:xfrm flipH="1">
            <a:off x="1165373" y="3526643"/>
            <a:ext cx="167873" cy="290861"/>
            <a:chOff x="3632014" y="4509120"/>
            <a:chExt cx="1269761" cy="216024"/>
          </a:xfrm>
        </p:grpSpPr>
        <p:cxnSp>
          <p:nvCxnSpPr>
            <p:cNvPr id="73" name="直接连接符 72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74" name="直接连接符 73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54" name="组合 53"/>
          <p:cNvGrpSpPr/>
          <p:nvPr/>
        </p:nvGrpSpPr>
        <p:grpSpPr>
          <a:xfrm>
            <a:off x="326704" y="3972191"/>
            <a:ext cx="135060" cy="279852"/>
            <a:chOff x="3632014" y="4509120"/>
            <a:chExt cx="1269761" cy="216024"/>
          </a:xfrm>
        </p:grpSpPr>
        <p:cxnSp>
          <p:nvCxnSpPr>
            <p:cNvPr id="71" name="直接连接符 70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72" name="直接连接符 71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55" name="组合 54"/>
          <p:cNvGrpSpPr/>
          <p:nvPr/>
        </p:nvGrpSpPr>
        <p:grpSpPr>
          <a:xfrm flipH="1">
            <a:off x="773638" y="3966953"/>
            <a:ext cx="154041" cy="279851"/>
            <a:chOff x="3632014" y="4509120"/>
            <a:chExt cx="1269761" cy="216024"/>
          </a:xfrm>
        </p:grpSpPr>
        <p:cxnSp>
          <p:nvCxnSpPr>
            <p:cNvPr id="69" name="直接连接符 68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70" name="直接连接符 69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sp>
        <p:nvSpPr>
          <p:cNvPr id="56" name="圆角矩形 55"/>
          <p:cNvSpPr/>
          <p:nvPr/>
        </p:nvSpPr>
        <p:spPr bwMode="auto">
          <a:xfrm>
            <a:off x="768825" y="4252043"/>
            <a:ext cx="294777" cy="743888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T</a:t>
            </a:r>
            <a:r>
              <a:rPr lang="en-US" altLang="zh-CN" sz="2000" b="1" baseline="-250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1</a:t>
            </a:r>
            <a:endParaRPr lang="zh-CN" altLang="en-US" sz="2000" b="1" baseline="-25000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57" name="圆角矩形 56"/>
          <p:cNvSpPr/>
          <p:nvPr/>
        </p:nvSpPr>
        <p:spPr bwMode="auto">
          <a:xfrm>
            <a:off x="1183091" y="3809112"/>
            <a:ext cx="294518" cy="744486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T</a:t>
            </a:r>
            <a:r>
              <a:rPr lang="en-US" altLang="zh-CN" sz="2000" b="1" baseline="-250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2</a:t>
            </a:r>
            <a:endParaRPr lang="zh-CN" altLang="en-US" sz="2000" b="1" baseline="-25000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58" name="圆角矩形 57"/>
          <p:cNvSpPr/>
          <p:nvPr/>
        </p:nvSpPr>
        <p:spPr bwMode="auto">
          <a:xfrm>
            <a:off x="803669" y="3345621"/>
            <a:ext cx="360040" cy="360040"/>
          </a:xfrm>
          <a:prstGeom prst="roundRect">
            <a:avLst>
              <a:gd name="adj" fmla="val 50000"/>
            </a:avLst>
          </a:prstGeom>
          <a:solidFill>
            <a:srgbClr val="C00000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0" tIns="0" rIns="0" bIns="91446" rtlCol="0" anchor="ctr"/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p</a:t>
            </a:r>
            <a:endParaRPr lang="zh-CN" altLang="en-US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60" name="组合 59"/>
          <p:cNvGrpSpPr/>
          <p:nvPr/>
        </p:nvGrpSpPr>
        <p:grpSpPr>
          <a:xfrm>
            <a:off x="1015785" y="3133018"/>
            <a:ext cx="316759" cy="212601"/>
            <a:chOff x="3632014" y="4509120"/>
            <a:chExt cx="1269761" cy="216024"/>
          </a:xfrm>
        </p:grpSpPr>
        <p:cxnSp>
          <p:nvCxnSpPr>
            <p:cNvPr id="67" name="直接连接符 66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68" name="直接连接符 67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61" name="组合 60"/>
          <p:cNvGrpSpPr/>
          <p:nvPr/>
        </p:nvGrpSpPr>
        <p:grpSpPr>
          <a:xfrm flipH="1">
            <a:off x="1658771" y="3127896"/>
            <a:ext cx="333020" cy="222844"/>
            <a:chOff x="3632014" y="4509120"/>
            <a:chExt cx="1269761" cy="216024"/>
          </a:xfrm>
        </p:grpSpPr>
        <p:cxnSp>
          <p:nvCxnSpPr>
            <p:cNvPr id="65" name="直接连接符 64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66" name="直接连接符 65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cxnSp>
        <p:nvCxnSpPr>
          <p:cNvPr id="62" name="直接连接符 61"/>
          <p:cNvCxnSpPr/>
          <p:nvPr/>
        </p:nvCxnSpPr>
        <p:spPr bwMode="auto">
          <a:xfrm flipH="1" flipV="1">
            <a:off x="1514189" y="2684363"/>
            <a:ext cx="0" cy="255965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stealth" w="lg" len="lg"/>
            <a:tailEnd type="none"/>
          </a:ln>
          <a:effectLst/>
        </p:spPr>
      </p:cxnSp>
      <p:sp>
        <p:nvSpPr>
          <p:cNvPr id="63" name="圆角矩形 62"/>
          <p:cNvSpPr/>
          <p:nvPr/>
        </p:nvSpPr>
        <p:spPr bwMode="auto">
          <a:xfrm>
            <a:off x="1334169" y="2932873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0" tIns="0" rIns="0" bIns="91446" rtlCol="0" anchor="ctr"/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g</a:t>
            </a:r>
            <a:endParaRPr lang="zh-CN" altLang="en-US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78" name="圆角矩形 77"/>
          <p:cNvSpPr/>
          <p:nvPr/>
        </p:nvSpPr>
        <p:spPr bwMode="auto">
          <a:xfrm>
            <a:off x="566384" y="5303805"/>
            <a:ext cx="1550267" cy="369267"/>
          </a:xfrm>
          <a:prstGeom prst="roundRect">
            <a:avLst/>
          </a:prstGeom>
          <a:solidFill>
            <a:schemeClr val="accent5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79" name="椭圆 78"/>
          <p:cNvSpPr/>
          <p:nvPr/>
        </p:nvSpPr>
        <p:spPr bwMode="auto">
          <a:xfrm>
            <a:off x="1006705" y="5326587"/>
            <a:ext cx="325030" cy="313394"/>
          </a:xfrm>
          <a:prstGeom prst="ellipse">
            <a:avLst/>
          </a:prstGeom>
          <a:solidFill>
            <a:srgbClr val="C00000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0" tIns="0" rIns="0" bIns="91446" rtlCol="0" anchor="ctr"/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p</a:t>
            </a:r>
            <a:endParaRPr lang="zh-CN" altLang="en-US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80" name="椭圆 79"/>
          <p:cNvSpPr/>
          <p:nvPr/>
        </p:nvSpPr>
        <p:spPr bwMode="auto">
          <a:xfrm>
            <a:off x="628166" y="5326587"/>
            <a:ext cx="325030" cy="313394"/>
          </a:xfrm>
          <a:prstGeom prst="ellipse">
            <a:avLst/>
          </a:prstGeom>
          <a:solidFill>
            <a:srgbClr val="C00000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0" tIns="36000" rIns="0" bIns="91446" rtlCol="0" anchor="ctr"/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x</a:t>
            </a:r>
            <a:endParaRPr lang="zh-CN" altLang="en-US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81" name="椭圆 80"/>
          <p:cNvSpPr/>
          <p:nvPr/>
        </p:nvSpPr>
        <p:spPr bwMode="auto">
          <a:xfrm>
            <a:off x="1385244" y="5326587"/>
            <a:ext cx="325030" cy="313394"/>
          </a:xfrm>
          <a:prstGeom prst="ellipse">
            <a:avLst/>
          </a:prstGeom>
          <a:solidFill>
            <a:schemeClr val="tx1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0" tIns="0" rIns="0" bIns="91446" rtlCol="0" anchor="ctr"/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g</a:t>
            </a:r>
            <a:endParaRPr lang="zh-CN" altLang="en-US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82" name="直接箭头连接符 81"/>
          <p:cNvCxnSpPr>
            <a:endCxn id="110" idx="0"/>
          </p:cNvCxnSpPr>
          <p:nvPr/>
        </p:nvCxnSpPr>
        <p:spPr bwMode="auto">
          <a:xfrm flipH="1">
            <a:off x="384586" y="5645475"/>
            <a:ext cx="238205" cy="25250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83" name="直接箭头连接符 82"/>
          <p:cNvCxnSpPr>
            <a:endCxn id="253" idx="0"/>
          </p:cNvCxnSpPr>
          <p:nvPr/>
        </p:nvCxnSpPr>
        <p:spPr bwMode="auto">
          <a:xfrm flipH="1">
            <a:off x="1325188" y="5668840"/>
            <a:ext cx="7389" cy="22914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84" name="直接箭头连接符 83"/>
          <p:cNvCxnSpPr>
            <a:endCxn id="256" idx="0"/>
          </p:cNvCxnSpPr>
          <p:nvPr/>
        </p:nvCxnSpPr>
        <p:spPr bwMode="auto">
          <a:xfrm>
            <a:off x="1753033" y="5673072"/>
            <a:ext cx="42456" cy="22491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85" name="直接箭头连接符 84"/>
          <p:cNvCxnSpPr>
            <a:endCxn id="250" idx="0"/>
          </p:cNvCxnSpPr>
          <p:nvPr/>
        </p:nvCxnSpPr>
        <p:spPr bwMode="auto">
          <a:xfrm flipH="1">
            <a:off x="854887" y="5671125"/>
            <a:ext cx="143267" cy="22685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grpSp>
        <p:nvGrpSpPr>
          <p:cNvPr id="3" name="组合 2"/>
          <p:cNvGrpSpPr/>
          <p:nvPr/>
        </p:nvGrpSpPr>
        <p:grpSpPr>
          <a:xfrm>
            <a:off x="179512" y="5897983"/>
            <a:ext cx="410148" cy="369267"/>
            <a:chOff x="242525" y="5842321"/>
            <a:chExt cx="410148" cy="369267"/>
          </a:xfrm>
        </p:grpSpPr>
        <p:sp>
          <p:nvSpPr>
            <p:cNvPr id="110" name="圆角矩形 109"/>
            <p:cNvSpPr/>
            <p:nvPr/>
          </p:nvSpPr>
          <p:spPr bwMode="auto">
            <a:xfrm>
              <a:off x="242525" y="5842321"/>
              <a:ext cx="410148" cy="369267"/>
            </a:xfrm>
            <a:prstGeom prst="roundRect">
              <a:avLst/>
            </a:prstGeom>
            <a:solidFill>
              <a:schemeClr val="accent5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111" name="椭圆 110"/>
            <p:cNvSpPr/>
            <p:nvPr/>
          </p:nvSpPr>
          <p:spPr bwMode="auto">
            <a:xfrm>
              <a:off x="285084" y="5870257"/>
              <a:ext cx="325030" cy="313394"/>
            </a:xfrm>
            <a:prstGeom prst="ellipse">
              <a:avLst/>
            </a:prstGeom>
            <a:solidFill>
              <a:schemeClr val="tx1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0" tIns="36000" rIns="0" bIns="91446" rtlCol="0" anchor="ctr"/>
            <a:lstStyle/>
            <a:p>
              <a:pPr algn="ctr"/>
              <a:endParaRPr lang="zh-CN" altLang="en-US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119" name="圆角矩形 118"/>
          <p:cNvSpPr/>
          <p:nvPr/>
        </p:nvSpPr>
        <p:spPr bwMode="auto">
          <a:xfrm>
            <a:off x="1202291" y="3831567"/>
            <a:ext cx="250808" cy="210146"/>
          </a:xfrm>
          <a:prstGeom prst="roundRect">
            <a:avLst/>
          </a:prstGeom>
          <a:solidFill>
            <a:schemeClr val="tx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120" name="圆角矩形 119"/>
          <p:cNvSpPr/>
          <p:nvPr/>
        </p:nvSpPr>
        <p:spPr bwMode="auto">
          <a:xfrm>
            <a:off x="793672" y="4271769"/>
            <a:ext cx="250808" cy="210146"/>
          </a:xfrm>
          <a:prstGeom prst="roundRect">
            <a:avLst/>
          </a:prstGeom>
          <a:solidFill>
            <a:schemeClr val="tx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121" name="圆角矩形 120"/>
          <p:cNvSpPr/>
          <p:nvPr/>
        </p:nvSpPr>
        <p:spPr bwMode="auto">
          <a:xfrm>
            <a:off x="210956" y="4254378"/>
            <a:ext cx="250808" cy="210146"/>
          </a:xfrm>
          <a:prstGeom prst="roundRect">
            <a:avLst/>
          </a:prstGeom>
          <a:solidFill>
            <a:schemeClr val="tx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122" name="下箭头 121"/>
          <p:cNvSpPr/>
          <p:nvPr/>
        </p:nvSpPr>
        <p:spPr bwMode="auto">
          <a:xfrm rot="16200000">
            <a:off x="2644904" y="3909391"/>
            <a:ext cx="400272" cy="446569"/>
          </a:xfrm>
          <a:prstGeom prst="downArrow">
            <a:avLst/>
          </a:prstGeom>
          <a:solidFill>
            <a:schemeClr val="accent2">
              <a:lumMod val="50000"/>
            </a:schemeClr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228" name="矩形 227"/>
          <p:cNvSpPr/>
          <p:nvPr/>
        </p:nvSpPr>
        <p:spPr bwMode="auto">
          <a:xfrm>
            <a:off x="3170469" y="2636912"/>
            <a:ext cx="2550206" cy="4223915"/>
          </a:xfrm>
          <a:prstGeom prst="rect">
            <a:avLst/>
          </a:prstGeom>
          <a:solidFill>
            <a:srgbClr val="FFFFCC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124" name="圆角矩形 123"/>
          <p:cNvSpPr/>
          <p:nvPr/>
        </p:nvSpPr>
        <p:spPr bwMode="auto">
          <a:xfrm>
            <a:off x="4004463" y="5132635"/>
            <a:ext cx="1111445" cy="369267"/>
          </a:xfrm>
          <a:prstGeom prst="roundRect">
            <a:avLst/>
          </a:prstGeom>
          <a:solidFill>
            <a:schemeClr val="accent5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125" name="椭圆 124"/>
          <p:cNvSpPr/>
          <p:nvPr/>
        </p:nvSpPr>
        <p:spPr bwMode="auto">
          <a:xfrm>
            <a:off x="4399981" y="5155417"/>
            <a:ext cx="325030" cy="313394"/>
          </a:xfrm>
          <a:prstGeom prst="ellipse">
            <a:avLst/>
          </a:prstGeom>
          <a:solidFill>
            <a:srgbClr val="C00000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0" tIns="72000" rIns="0" bIns="91446" rtlCol="0" anchor="ctr"/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g</a:t>
            </a:r>
            <a:endParaRPr lang="zh-CN" altLang="en-US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29" name="直接箭头连接符 128"/>
          <p:cNvCxnSpPr>
            <a:endCxn id="313" idx="0"/>
          </p:cNvCxnSpPr>
          <p:nvPr/>
        </p:nvCxnSpPr>
        <p:spPr bwMode="auto">
          <a:xfrm>
            <a:off x="4737873" y="5501902"/>
            <a:ext cx="444741" cy="22971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131" name="直接箭头连接符 130"/>
          <p:cNvCxnSpPr>
            <a:endCxn id="298" idx="0"/>
          </p:cNvCxnSpPr>
          <p:nvPr/>
        </p:nvCxnSpPr>
        <p:spPr bwMode="auto">
          <a:xfrm flipH="1">
            <a:off x="3970987" y="5500541"/>
            <a:ext cx="438403" cy="23185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171" name="下箭头 170"/>
          <p:cNvSpPr/>
          <p:nvPr/>
        </p:nvSpPr>
        <p:spPr bwMode="auto">
          <a:xfrm rot="16200000">
            <a:off x="2630412" y="5263054"/>
            <a:ext cx="400272" cy="446569"/>
          </a:xfrm>
          <a:prstGeom prst="downArrow">
            <a:avLst/>
          </a:prstGeom>
          <a:solidFill>
            <a:schemeClr val="accent2">
              <a:lumMod val="50000"/>
            </a:schemeClr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188" name="圆角矩形 187"/>
          <p:cNvSpPr/>
          <p:nvPr/>
        </p:nvSpPr>
        <p:spPr bwMode="auto">
          <a:xfrm>
            <a:off x="1627097" y="3791058"/>
            <a:ext cx="296245" cy="755419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T</a:t>
            </a:r>
            <a:r>
              <a:rPr lang="en-US" altLang="zh-CN" sz="2000" b="1" baseline="-250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3</a:t>
            </a:r>
            <a:endParaRPr lang="zh-CN" altLang="en-US" sz="2000" b="1" baseline="-25000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233" name="组合 232"/>
          <p:cNvGrpSpPr/>
          <p:nvPr/>
        </p:nvGrpSpPr>
        <p:grpSpPr>
          <a:xfrm>
            <a:off x="1738839" y="3534637"/>
            <a:ext cx="135060" cy="279852"/>
            <a:chOff x="3632014" y="4509120"/>
            <a:chExt cx="1269761" cy="216024"/>
          </a:xfrm>
        </p:grpSpPr>
        <p:cxnSp>
          <p:nvCxnSpPr>
            <p:cNvPr id="234" name="直接连接符 233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235" name="直接连接符 234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236" name="组合 235"/>
          <p:cNvGrpSpPr/>
          <p:nvPr/>
        </p:nvGrpSpPr>
        <p:grpSpPr>
          <a:xfrm flipH="1">
            <a:off x="2136135" y="3521267"/>
            <a:ext cx="154041" cy="279851"/>
            <a:chOff x="3632014" y="4509120"/>
            <a:chExt cx="1269761" cy="216024"/>
          </a:xfrm>
        </p:grpSpPr>
        <p:cxnSp>
          <p:nvCxnSpPr>
            <p:cNvPr id="237" name="直接连接符 236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238" name="直接连接符 237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sp>
        <p:nvSpPr>
          <p:cNvPr id="239" name="圆角矩形 238"/>
          <p:cNvSpPr/>
          <p:nvPr/>
        </p:nvSpPr>
        <p:spPr bwMode="auto">
          <a:xfrm>
            <a:off x="2092632" y="3807379"/>
            <a:ext cx="294777" cy="743888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T</a:t>
            </a:r>
            <a:r>
              <a:rPr lang="en-US" altLang="zh-CN" sz="2000" b="1" baseline="-250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4</a:t>
            </a:r>
            <a:endParaRPr lang="zh-CN" altLang="en-US" sz="2000" b="1" baseline="-25000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40" name="圆角矩形 239"/>
          <p:cNvSpPr/>
          <p:nvPr/>
        </p:nvSpPr>
        <p:spPr bwMode="auto">
          <a:xfrm>
            <a:off x="2117267" y="3827454"/>
            <a:ext cx="250808" cy="210146"/>
          </a:xfrm>
          <a:prstGeom prst="roundRect">
            <a:avLst/>
          </a:prstGeom>
          <a:solidFill>
            <a:schemeClr val="tx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241" name="圆角矩形 240"/>
          <p:cNvSpPr/>
          <p:nvPr/>
        </p:nvSpPr>
        <p:spPr bwMode="auto">
          <a:xfrm>
            <a:off x="1657478" y="3822315"/>
            <a:ext cx="250808" cy="210146"/>
          </a:xfrm>
          <a:prstGeom prst="roundRect">
            <a:avLst/>
          </a:prstGeom>
          <a:solidFill>
            <a:schemeClr val="tx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182" name="圆角矩形 181"/>
          <p:cNvSpPr/>
          <p:nvPr/>
        </p:nvSpPr>
        <p:spPr bwMode="auto">
          <a:xfrm>
            <a:off x="1813830" y="3345619"/>
            <a:ext cx="360040" cy="360040"/>
          </a:xfrm>
          <a:prstGeom prst="roundRect">
            <a:avLst>
              <a:gd name="adj" fmla="val 50000"/>
            </a:avLst>
          </a:prstGeom>
          <a:solidFill>
            <a:srgbClr val="C00000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0" tIns="36000" rIns="0" bIns="91446" rtlCol="0" anchor="ctr"/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u</a:t>
            </a:r>
            <a:endParaRPr lang="zh-CN" altLang="en-US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43" name="椭圆 242"/>
          <p:cNvSpPr/>
          <p:nvPr/>
        </p:nvSpPr>
        <p:spPr bwMode="auto">
          <a:xfrm>
            <a:off x="1760827" y="5325422"/>
            <a:ext cx="325030" cy="313394"/>
          </a:xfrm>
          <a:prstGeom prst="ellipse">
            <a:avLst/>
          </a:prstGeom>
          <a:solidFill>
            <a:srgbClr val="C00000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0" tIns="36000" rIns="0" bIns="91446" rtlCol="0" anchor="ctr"/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u</a:t>
            </a:r>
            <a:endParaRPr lang="zh-CN" altLang="en-US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50" name="圆角矩形 49"/>
          <p:cNvSpPr/>
          <p:nvPr/>
        </p:nvSpPr>
        <p:spPr bwMode="auto">
          <a:xfrm>
            <a:off x="445800" y="3794494"/>
            <a:ext cx="360040" cy="360040"/>
          </a:xfrm>
          <a:prstGeom prst="roundRect">
            <a:avLst>
              <a:gd name="adj" fmla="val 50000"/>
            </a:avLst>
          </a:prstGeom>
          <a:solidFill>
            <a:srgbClr val="C00000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0" tIns="36000" rIns="0" bIns="91446" rtlCol="0" anchor="ctr"/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x</a:t>
            </a:r>
            <a:endParaRPr lang="zh-CN" altLang="en-US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249" name="组合 248"/>
          <p:cNvGrpSpPr/>
          <p:nvPr/>
        </p:nvGrpSpPr>
        <p:grpSpPr>
          <a:xfrm>
            <a:off x="649813" y="5897983"/>
            <a:ext cx="410148" cy="369267"/>
            <a:chOff x="242525" y="5842321"/>
            <a:chExt cx="410148" cy="369267"/>
          </a:xfrm>
        </p:grpSpPr>
        <p:sp>
          <p:nvSpPr>
            <p:cNvPr id="250" name="圆角矩形 249"/>
            <p:cNvSpPr/>
            <p:nvPr/>
          </p:nvSpPr>
          <p:spPr bwMode="auto">
            <a:xfrm>
              <a:off x="242525" y="5842321"/>
              <a:ext cx="410148" cy="369267"/>
            </a:xfrm>
            <a:prstGeom prst="roundRect">
              <a:avLst/>
            </a:prstGeom>
            <a:solidFill>
              <a:schemeClr val="accent5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251" name="椭圆 250"/>
            <p:cNvSpPr/>
            <p:nvPr/>
          </p:nvSpPr>
          <p:spPr bwMode="auto">
            <a:xfrm>
              <a:off x="285084" y="5870257"/>
              <a:ext cx="325030" cy="313394"/>
            </a:xfrm>
            <a:prstGeom prst="ellipse">
              <a:avLst/>
            </a:prstGeom>
            <a:solidFill>
              <a:schemeClr val="tx1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0" tIns="36000" rIns="0" bIns="91446" rtlCol="0" anchor="ctr"/>
            <a:lstStyle/>
            <a:p>
              <a:pPr algn="ctr"/>
              <a:endParaRPr lang="zh-CN" altLang="en-US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52" name="组合 251"/>
          <p:cNvGrpSpPr/>
          <p:nvPr/>
        </p:nvGrpSpPr>
        <p:grpSpPr>
          <a:xfrm>
            <a:off x="1120114" y="5897983"/>
            <a:ext cx="410148" cy="369267"/>
            <a:chOff x="242525" y="5842321"/>
            <a:chExt cx="410148" cy="369267"/>
          </a:xfrm>
        </p:grpSpPr>
        <p:sp>
          <p:nvSpPr>
            <p:cNvPr id="253" name="圆角矩形 252"/>
            <p:cNvSpPr/>
            <p:nvPr/>
          </p:nvSpPr>
          <p:spPr bwMode="auto">
            <a:xfrm>
              <a:off x="242525" y="5842321"/>
              <a:ext cx="410148" cy="369267"/>
            </a:xfrm>
            <a:prstGeom prst="roundRect">
              <a:avLst/>
            </a:prstGeom>
            <a:solidFill>
              <a:schemeClr val="accent5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254" name="椭圆 253"/>
            <p:cNvSpPr/>
            <p:nvPr/>
          </p:nvSpPr>
          <p:spPr bwMode="auto">
            <a:xfrm>
              <a:off x="285084" y="5870257"/>
              <a:ext cx="325030" cy="313394"/>
            </a:xfrm>
            <a:prstGeom prst="ellipse">
              <a:avLst/>
            </a:prstGeom>
            <a:solidFill>
              <a:schemeClr val="tx1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0" tIns="36000" rIns="0" bIns="91446" rtlCol="0" anchor="ctr"/>
            <a:lstStyle/>
            <a:p>
              <a:pPr algn="ctr"/>
              <a:endParaRPr lang="zh-CN" altLang="en-US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55" name="组合 254"/>
          <p:cNvGrpSpPr/>
          <p:nvPr/>
        </p:nvGrpSpPr>
        <p:grpSpPr>
          <a:xfrm>
            <a:off x="1590415" y="5897983"/>
            <a:ext cx="410148" cy="369267"/>
            <a:chOff x="242525" y="5842321"/>
            <a:chExt cx="410148" cy="369267"/>
          </a:xfrm>
        </p:grpSpPr>
        <p:sp>
          <p:nvSpPr>
            <p:cNvPr id="256" name="圆角矩形 255"/>
            <p:cNvSpPr/>
            <p:nvPr/>
          </p:nvSpPr>
          <p:spPr bwMode="auto">
            <a:xfrm>
              <a:off x="242525" y="5842321"/>
              <a:ext cx="410148" cy="369267"/>
            </a:xfrm>
            <a:prstGeom prst="roundRect">
              <a:avLst/>
            </a:prstGeom>
            <a:solidFill>
              <a:schemeClr val="accent5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257" name="椭圆 256"/>
            <p:cNvSpPr/>
            <p:nvPr/>
          </p:nvSpPr>
          <p:spPr bwMode="auto">
            <a:xfrm>
              <a:off x="285084" y="5870257"/>
              <a:ext cx="325030" cy="313394"/>
            </a:xfrm>
            <a:prstGeom prst="ellipse">
              <a:avLst/>
            </a:prstGeom>
            <a:solidFill>
              <a:schemeClr val="tx1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0" tIns="36000" rIns="0" bIns="91446" rtlCol="0" anchor="ctr"/>
            <a:lstStyle/>
            <a:p>
              <a:pPr algn="ctr"/>
              <a:endParaRPr lang="zh-CN" altLang="en-US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58" name="组合 257"/>
          <p:cNvGrpSpPr/>
          <p:nvPr/>
        </p:nvGrpSpPr>
        <p:grpSpPr>
          <a:xfrm>
            <a:off x="2060715" y="5897983"/>
            <a:ext cx="410148" cy="369267"/>
            <a:chOff x="242525" y="5842321"/>
            <a:chExt cx="410148" cy="369267"/>
          </a:xfrm>
        </p:grpSpPr>
        <p:sp>
          <p:nvSpPr>
            <p:cNvPr id="259" name="圆角矩形 258"/>
            <p:cNvSpPr/>
            <p:nvPr/>
          </p:nvSpPr>
          <p:spPr bwMode="auto">
            <a:xfrm>
              <a:off x="242525" y="5842321"/>
              <a:ext cx="410148" cy="369267"/>
            </a:xfrm>
            <a:prstGeom prst="roundRect">
              <a:avLst/>
            </a:prstGeom>
            <a:solidFill>
              <a:schemeClr val="accent5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260" name="椭圆 259"/>
            <p:cNvSpPr/>
            <p:nvPr/>
          </p:nvSpPr>
          <p:spPr bwMode="auto">
            <a:xfrm>
              <a:off x="285084" y="5870257"/>
              <a:ext cx="325030" cy="313394"/>
            </a:xfrm>
            <a:prstGeom prst="ellipse">
              <a:avLst/>
            </a:prstGeom>
            <a:solidFill>
              <a:schemeClr val="tx1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0" tIns="36000" rIns="0" bIns="91446" rtlCol="0" anchor="ctr"/>
            <a:lstStyle/>
            <a:p>
              <a:pPr algn="ctr"/>
              <a:endParaRPr lang="zh-CN" altLang="en-US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</p:grpSp>
      <p:cxnSp>
        <p:nvCxnSpPr>
          <p:cNvPr id="261" name="直接箭头连接符 260"/>
          <p:cNvCxnSpPr>
            <a:endCxn id="259" idx="0"/>
          </p:cNvCxnSpPr>
          <p:nvPr/>
        </p:nvCxnSpPr>
        <p:spPr bwMode="auto">
          <a:xfrm>
            <a:off x="2074669" y="5660804"/>
            <a:ext cx="191120" cy="23717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298" name="圆角矩形 297"/>
          <p:cNvSpPr/>
          <p:nvPr/>
        </p:nvSpPr>
        <p:spPr bwMode="auto">
          <a:xfrm>
            <a:off x="3556162" y="5732396"/>
            <a:ext cx="829650" cy="369267"/>
          </a:xfrm>
          <a:prstGeom prst="roundRect">
            <a:avLst/>
          </a:prstGeom>
          <a:solidFill>
            <a:schemeClr val="accent5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299" name="椭圆 298"/>
          <p:cNvSpPr/>
          <p:nvPr/>
        </p:nvSpPr>
        <p:spPr bwMode="auto">
          <a:xfrm>
            <a:off x="3987391" y="5757478"/>
            <a:ext cx="325030" cy="313394"/>
          </a:xfrm>
          <a:prstGeom prst="ellipse">
            <a:avLst/>
          </a:prstGeom>
          <a:solidFill>
            <a:schemeClr val="tx1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0" tIns="0" rIns="0" bIns="91446" rtlCol="0" anchor="ctr"/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p</a:t>
            </a:r>
            <a:endParaRPr lang="zh-CN" altLang="en-US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300" name="椭圆 299"/>
          <p:cNvSpPr/>
          <p:nvPr/>
        </p:nvSpPr>
        <p:spPr bwMode="auto">
          <a:xfrm>
            <a:off x="3635896" y="5757478"/>
            <a:ext cx="325030" cy="313394"/>
          </a:xfrm>
          <a:prstGeom prst="ellipse">
            <a:avLst/>
          </a:prstGeom>
          <a:solidFill>
            <a:srgbClr val="C00000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0" tIns="36000" rIns="0" bIns="91446" rtlCol="0" anchor="ctr"/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x</a:t>
            </a:r>
            <a:endParaRPr lang="zh-CN" altLang="en-US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301" name="直接箭头连接符 300"/>
          <p:cNvCxnSpPr/>
          <p:nvPr/>
        </p:nvCxnSpPr>
        <p:spPr bwMode="auto">
          <a:xfrm flipH="1">
            <a:off x="3944036" y="6100888"/>
            <a:ext cx="7389" cy="22914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302" name="直接箭头连接符 301"/>
          <p:cNvCxnSpPr/>
          <p:nvPr/>
        </p:nvCxnSpPr>
        <p:spPr bwMode="auto">
          <a:xfrm>
            <a:off x="4371881" y="6105120"/>
            <a:ext cx="42456" cy="22491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303" name="直接箭头连接符 302"/>
          <p:cNvCxnSpPr/>
          <p:nvPr/>
        </p:nvCxnSpPr>
        <p:spPr bwMode="auto">
          <a:xfrm flipH="1">
            <a:off x="3473735" y="6103173"/>
            <a:ext cx="143267" cy="22685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grpSp>
        <p:nvGrpSpPr>
          <p:cNvPr id="304" name="组合 303"/>
          <p:cNvGrpSpPr/>
          <p:nvPr/>
        </p:nvGrpSpPr>
        <p:grpSpPr>
          <a:xfrm>
            <a:off x="3276206" y="6330031"/>
            <a:ext cx="410148" cy="369267"/>
            <a:chOff x="242525" y="5842321"/>
            <a:chExt cx="410148" cy="369267"/>
          </a:xfrm>
        </p:grpSpPr>
        <p:sp>
          <p:nvSpPr>
            <p:cNvPr id="305" name="圆角矩形 304"/>
            <p:cNvSpPr/>
            <p:nvPr/>
          </p:nvSpPr>
          <p:spPr bwMode="auto">
            <a:xfrm>
              <a:off x="242525" y="5842321"/>
              <a:ext cx="410148" cy="369267"/>
            </a:xfrm>
            <a:prstGeom prst="roundRect">
              <a:avLst/>
            </a:prstGeom>
            <a:solidFill>
              <a:schemeClr val="accent5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306" name="椭圆 305"/>
            <p:cNvSpPr/>
            <p:nvPr/>
          </p:nvSpPr>
          <p:spPr bwMode="auto">
            <a:xfrm>
              <a:off x="285084" y="5870257"/>
              <a:ext cx="325030" cy="313394"/>
            </a:xfrm>
            <a:prstGeom prst="ellipse">
              <a:avLst/>
            </a:prstGeom>
            <a:solidFill>
              <a:schemeClr val="tx1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0" tIns="36000" rIns="0" bIns="91446" rtlCol="0" anchor="ctr"/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T</a:t>
              </a:r>
              <a:r>
                <a:rPr lang="en-US" altLang="zh-CN" b="1" baseline="-25000" dirty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0</a:t>
              </a:r>
              <a:endParaRPr lang="zh-CN" altLang="en-US" b="1" baseline="-25000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07" name="组合 306"/>
          <p:cNvGrpSpPr/>
          <p:nvPr/>
        </p:nvGrpSpPr>
        <p:grpSpPr>
          <a:xfrm>
            <a:off x="3746507" y="6330031"/>
            <a:ext cx="410148" cy="369267"/>
            <a:chOff x="242525" y="5842321"/>
            <a:chExt cx="410148" cy="369267"/>
          </a:xfrm>
        </p:grpSpPr>
        <p:sp>
          <p:nvSpPr>
            <p:cNvPr id="308" name="圆角矩形 307"/>
            <p:cNvSpPr/>
            <p:nvPr/>
          </p:nvSpPr>
          <p:spPr bwMode="auto">
            <a:xfrm>
              <a:off x="242525" y="5842321"/>
              <a:ext cx="410148" cy="369267"/>
            </a:xfrm>
            <a:prstGeom prst="roundRect">
              <a:avLst/>
            </a:prstGeom>
            <a:solidFill>
              <a:schemeClr val="accent5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309" name="椭圆 308"/>
            <p:cNvSpPr/>
            <p:nvPr/>
          </p:nvSpPr>
          <p:spPr bwMode="auto">
            <a:xfrm>
              <a:off x="285084" y="5870257"/>
              <a:ext cx="325030" cy="313394"/>
            </a:xfrm>
            <a:prstGeom prst="ellipse">
              <a:avLst/>
            </a:prstGeom>
            <a:solidFill>
              <a:schemeClr val="tx1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0" tIns="36000" rIns="0" bIns="91446" rtlCol="0" anchor="ctr"/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T</a:t>
              </a:r>
              <a:r>
                <a:rPr lang="en-US" altLang="zh-CN" b="1" baseline="-25000" dirty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1</a:t>
              </a:r>
              <a:endParaRPr lang="zh-CN" altLang="en-US" b="1" baseline="-25000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10" name="组合 309"/>
          <p:cNvGrpSpPr/>
          <p:nvPr/>
        </p:nvGrpSpPr>
        <p:grpSpPr>
          <a:xfrm>
            <a:off x="4216808" y="6330031"/>
            <a:ext cx="410148" cy="369267"/>
            <a:chOff x="242525" y="5842321"/>
            <a:chExt cx="410148" cy="369267"/>
          </a:xfrm>
        </p:grpSpPr>
        <p:sp>
          <p:nvSpPr>
            <p:cNvPr id="311" name="圆角矩形 310"/>
            <p:cNvSpPr/>
            <p:nvPr/>
          </p:nvSpPr>
          <p:spPr bwMode="auto">
            <a:xfrm>
              <a:off x="242525" y="5842321"/>
              <a:ext cx="410148" cy="369267"/>
            </a:xfrm>
            <a:prstGeom prst="roundRect">
              <a:avLst/>
            </a:prstGeom>
            <a:solidFill>
              <a:schemeClr val="accent5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312" name="椭圆 311"/>
            <p:cNvSpPr/>
            <p:nvPr/>
          </p:nvSpPr>
          <p:spPr bwMode="auto">
            <a:xfrm>
              <a:off x="285084" y="5870257"/>
              <a:ext cx="325030" cy="313394"/>
            </a:xfrm>
            <a:prstGeom prst="ellipse">
              <a:avLst/>
            </a:prstGeom>
            <a:solidFill>
              <a:schemeClr val="tx1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0" tIns="36000" rIns="0" bIns="91446" rtlCol="0" anchor="ctr"/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T</a:t>
              </a:r>
              <a:r>
                <a:rPr lang="en-US" altLang="zh-CN" b="1" baseline="-25000" dirty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2</a:t>
              </a:r>
              <a:endParaRPr lang="zh-CN" altLang="en-US" b="1" baseline="-25000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313" name="圆角矩形 312"/>
          <p:cNvSpPr/>
          <p:nvPr/>
        </p:nvSpPr>
        <p:spPr bwMode="auto">
          <a:xfrm>
            <a:off x="4929886" y="5731621"/>
            <a:ext cx="505456" cy="369267"/>
          </a:xfrm>
          <a:prstGeom prst="roundRect">
            <a:avLst/>
          </a:prstGeom>
          <a:solidFill>
            <a:schemeClr val="accent5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314" name="椭圆 313"/>
          <p:cNvSpPr/>
          <p:nvPr/>
        </p:nvSpPr>
        <p:spPr bwMode="auto">
          <a:xfrm>
            <a:off x="5022366" y="5757478"/>
            <a:ext cx="325030" cy="313394"/>
          </a:xfrm>
          <a:prstGeom prst="ellipse">
            <a:avLst/>
          </a:prstGeom>
          <a:solidFill>
            <a:schemeClr val="tx1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0" tIns="36000" rIns="0" bIns="91446" rtlCol="0" anchor="ctr"/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u</a:t>
            </a:r>
            <a:endParaRPr lang="zh-CN" altLang="en-US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315" name="直接箭头连接符 314"/>
          <p:cNvCxnSpPr>
            <a:endCxn id="321" idx="0"/>
          </p:cNvCxnSpPr>
          <p:nvPr/>
        </p:nvCxnSpPr>
        <p:spPr bwMode="auto">
          <a:xfrm>
            <a:off x="5422048" y="6116721"/>
            <a:ext cx="33993" cy="21331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316" name="直接箭头连接符 315"/>
          <p:cNvCxnSpPr>
            <a:endCxn id="318" idx="0"/>
          </p:cNvCxnSpPr>
          <p:nvPr/>
        </p:nvCxnSpPr>
        <p:spPr bwMode="auto">
          <a:xfrm flipH="1">
            <a:off x="4985740" y="6103173"/>
            <a:ext cx="15780" cy="22685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grpSp>
        <p:nvGrpSpPr>
          <p:cNvPr id="317" name="组合 316"/>
          <p:cNvGrpSpPr/>
          <p:nvPr/>
        </p:nvGrpSpPr>
        <p:grpSpPr>
          <a:xfrm>
            <a:off x="4780666" y="6330031"/>
            <a:ext cx="410148" cy="369267"/>
            <a:chOff x="242525" y="5842321"/>
            <a:chExt cx="410148" cy="369267"/>
          </a:xfrm>
        </p:grpSpPr>
        <p:sp>
          <p:nvSpPr>
            <p:cNvPr id="318" name="圆角矩形 317"/>
            <p:cNvSpPr/>
            <p:nvPr/>
          </p:nvSpPr>
          <p:spPr bwMode="auto">
            <a:xfrm>
              <a:off x="242525" y="5842321"/>
              <a:ext cx="410148" cy="369267"/>
            </a:xfrm>
            <a:prstGeom prst="roundRect">
              <a:avLst/>
            </a:prstGeom>
            <a:solidFill>
              <a:schemeClr val="accent5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319" name="椭圆 318"/>
            <p:cNvSpPr/>
            <p:nvPr/>
          </p:nvSpPr>
          <p:spPr bwMode="auto">
            <a:xfrm>
              <a:off x="285084" y="5870257"/>
              <a:ext cx="325030" cy="313394"/>
            </a:xfrm>
            <a:prstGeom prst="ellipse">
              <a:avLst/>
            </a:prstGeom>
            <a:solidFill>
              <a:schemeClr val="tx1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0" tIns="36000" rIns="0" bIns="91446" rtlCol="0" anchor="ctr"/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T</a:t>
              </a:r>
              <a:r>
                <a:rPr lang="en-US" altLang="zh-CN" b="1" baseline="-25000" dirty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3</a:t>
              </a:r>
              <a:endParaRPr lang="zh-CN" altLang="en-US" b="1" baseline="-25000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20" name="组合 319"/>
          <p:cNvGrpSpPr/>
          <p:nvPr/>
        </p:nvGrpSpPr>
        <p:grpSpPr>
          <a:xfrm>
            <a:off x="5250967" y="6330031"/>
            <a:ext cx="410148" cy="369267"/>
            <a:chOff x="242525" y="5842321"/>
            <a:chExt cx="410148" cy="369267"/>
          </a:xfrm>
        </p:grpSpPr>
        <p:sp>
          <p:nvSpPr>
            <p:cNvPr id="321" name="圆角矩形 320"/>
            <p:cNvSpPr/>
            <p:nvPr/>
          </p:nvSpPr>
          <p:spPr bwMode="auto">
            <a:xfrm>
              <a:off x="242525" y="5842321"/>
              <a:ext cx="410148" cy="369267"/>
            </a:xfrm>
            <a:prstGeom prst="roundRect">
              <a:avLst/>
            </a:prstGeom>
            <a:solidFill>
              <a:schemeClr val="accent5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322" name="椭圆 321"/>
            <p:cNvSpPr/>
            <p:nvPr/>
          </p:nvSpPr>
          <p:spPr bwMode="auto">
            <a:xfrm>
              <a:off x="285084" y="5870257"/>
              <a:ext cx="325030" cy="313394"/>
            </a:xfrm>
            <a:prstGeom prst="ellipse">
              <a:avLst/>
            </a:prstGeom>
            <a:solidFill>
              <a:schemeClr val="tx1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0" tIns="36000" rIns="0" bIns="91446" rtlCol="0" anchor="ctr"/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T</a:t>
              </a:r>
              <a:r>
                <a:rPr lang="en-US" altLang="zh-CN" b="1" baseline="-25000" dirty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4</a:t>
              </a:r>
              <a:endParaRPr lang="zh-CN" altLang="en-US" b="1" baseline="-25000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</p:grpSp>
      <p:cxnSp>
        <p:nvCxnSpPr>
          <p:cNvPr id="19" name="直接连接符 18"/>
          <p:cNvCxnSpPr/>
          <p:nvPr/>
        </p:nvCxnSpPr>
        <p:spPr bwMode="auto">
          <a:xfrm>
            <a:off x="4773703" y="5348659"/>
            <a:ext cx="212037" cy="0"/>
          </a:xfrm>
          <a:prstGeom prst="line">
            <a:avLst/>
          </a:prstGeom>
          <a:solidFill>
            <a:schemeClr val="accent1"/>
          </a:solidFill>
          <a:ln w="41275" cap="flat" cmpd="sng" algn="ctr">
            <a:solidFill>
              <a:schemeClr val="tx1"/>
            </a:solidFill>
            <a:prstDash val="sysDot"/>
            <a:round/>
            <a:headEnd type="none"/>
            <a:tailEnd type="none"/>
          </a:ln>
          <a:effectLst/>
        </p:spPr>
      </p:cxnSp>
      <p:cxnSp>
        <p:nvCxnSpPr>
          <p:cNvPr id="323" name="直接连接符 322"/>
          <p:cNvCxnSpPr/>
          <p:nvPr/>
        </p:nvCxnSpPr>
        <p:spPr bwMode="auto">
          <a:xfrm>
            <a:off x="4127000" y="5348659"/>
            <a:ext cx="212037" cy="0"/>
          </a:xfrm>
          <a:prstGeom prst="line">
            <a:avLst/>
          </a:prstGeom>
          <a:solidFill>
            <a:schemeClr val="accent1"/>
          </a:solidFill>
          <a:ln w="41275" cap="flat" cmpd="sng" algn="ctr">
            <a:solidFill>
              <a:schemeClr val="tx1"/>
            </a:solidFill>
            <a:prstDash val="sysDot"/>
            <a:round/>
            <a:headEnd type="none"/>
            <a:tailEnd type="none"/>
          </a:ln>
          <a:effectLst/>
        </p:spPr>
      </p:cxnSp>
      <p:sp>
        <p:nvSpPr>
          <p:cNvPr id="364" name="矩形 363"/>
          <p:cNvSpPr/>
          <p:nvPr/>
        </p:nvSpPr>
        <p:spPr>
          <a:xfrm>
            <a:off x="2360494" y="3048279"/>
            <a:ext cx="92229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400" b="1" dirty="0" err="1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p,u</a:t>
            </a:r>
            <a:r>
              <a:rPr lang="zh-CN" altLang="en-US" sz="14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颜色转黑，</a:t>
            </a:r>
            <a:r>
              <a:rPr lang="en-US" altLang="zh-CN" sz="14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</a:t>
            </a:r>
            <a:r>
              <a:rPr lang="zh-CN" altLang="en-US" sz="14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颜色转红</a:t>
            </a:r>
            <a:endParaRPr lang="zh-CN" altLang="en-US" sz="14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65" name="TextBox 20"/>
          <p:cNvSpPr txBox="1">
            <a:spLocks noChangeArrowheads="1"/>
          </p:cNvSpPr>
          <p:nvPr/>
        </p:nvSpPr>
        <p:spPr bwMode="auto">
          <a:xfrm>
            <a:off x="5422048" y="2117171"/>
            <a:ext cx="2311722" cy="830997"/>
          </a:xfrm>
          <a:prstGeom prst="rect">
            <a:avLst/>
          </a:prstGeom>
          <a:solidFill>
            <a:srgbClr val="C00000"/>
          </a:solidFill>
          <a:ln w="31750">
            <a:noFill/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kumimoji="1" sz="28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marL="0" lvl="2" algn="ctr">
              <a:spcAft>
                <a:spcPts val="600"/>
              </a:spcAft>
              <a:buClr>
                <a:srgbClr val="C00000"/>
              </a:buClr>
              <a:defRPr/>
            </a:pP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局部调整仅需进行颜色更改</a:t>
            </a:r>
            <a:endParaRPr lang="en-US" altLang="zh-CN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1" name="圆角矩形 210"/>
          <p:cNvSpPr/>
          <p:nvPr/>
        </p:nvSpPr>
        <p:spPr bwMode="auto">
          <a:xfrm>
            <a:off x="3333673" y="4149623"/>
            <a:ext cx="296245" cy="755419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T</a:t>
            </a:r>
            <a:r>
              <a:rPr lang="en-US" altLang="zh-CN" sz="2000" b="1" baseline="-250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0</a:t>
            </a:r>
            <a:endParaRPr lang="zh-CN" altLang="en-US" sz="2000" b="1" baseline="-25000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212" name="组合 211"/>
          <p:cNvGrpSpPr/>
          <p:nvPr/>
        </p:nvGrpSpPr>
        <p:grpSpPr>
          <a:xfrm>
            <a:off x="3792382" y="3448070"/>
            <a:ext cx="261371" cy="264210"/>
            <a:chOff x="3632014" y="4509120"/>
            <a:chExt cx="1269761" cy="216024"/>
          </a:xfrm>
        </p:grpSpPr>
        <p:cxnSp>
          <p:nvCxnSpPr>
            <p:cNvPr id="213" name="直接连接符 212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214" name="直接连接符 213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215" name="组合 214"/>
          <p:cNvGrpSpPr/>
          <p:nvPr/>
        </p:nvGrpSpPr>
        <p:grpSpPr>
          <a:xfrm flipH="1">
            <a:off x="4310539" y="3446039"/>
            <a:ext cx="167873" cy="290861"/>
            <a:chOff x="3632014" y="4509120"/>
            <a:chExt cx="1269761" cy="216024"/>
          </a:xfrm>
        </p:grpSpPr>
        <p:cxnSp>
          <p:nvCxnSpPr>
            <p:cNvPr id="216" name="直接连接符 215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217" name="直接连接符 216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218" name="组合 217"/>
          <p:cNvGrpSpPr/>
          <p:nvPr/>
        </p:nvGrpSpPr>
        <p:grpSpPr>
          <a:xfrm>
            <a:off x="3471870" y="3891587"/>
            <a:ext cx="135060" cy="279852"/>
            <a:chOff x="3632014" y="4509120"/>
            <a:chExt cx="1269761" cy="216024"/>
          </a:xfrm>
        </p:grpSpPr>
        <p:cxnSp>
          <p:nvCxnSpPr>
            <p:cNvPr id="219" name="直接连接符 218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220" name="直接连接符 219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221" name="组合 220"/>
          <p:cNvGrpSpPr/>
          <p:nvPr/>
        </p:nvGrpSpPr>
        <p:grpSpPr>
          <a:xfrm flipH="1">
            <a:off x="3918804" y="3886349"/>
            <a:ext cx="154041" cy="279851"/>
            <a:chOff x="3632014" y="4509120"/>
            <a:chExt cx="1269761" cy="216024"/>
          </a:xfrm>
        </p:grpSpPr>
        <p:cxnSp>
          <p:nvCxnSpPr>
            <p:cNvPr id="222" name="直接连接符 221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223" name="直接连接符 222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sp>
        <p:nvSpPr>
          <p:cNvPr id="224" name="圆角矩形 223"/>
          <p:cNvSpPr/>
          <p:nvPr/>
        </p:nvSpPr>
        <p:spPr bwMode="auto">
          <a:xfrm>
            <a:off x="3913991" y="4171439"/>
            <a:ext cx="294777" cy="743888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T</a:t>
            </a:r>
            <a:r>
              <a:rPr lang="en-US" altLang="zh-CN" sz="2000" b="1" baseline="-250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1</a:t>
            </a:r>
            <a:endParaRPr lang="zh-CN" altLang="en-US" sz="2000" b="1" baseline="-25000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25" name="圆角矩形 224"/>
          <p:cNvSpPr/>
          <p:nvPr/>
        </p:nvSpPr>
        <p:spPr bwMode="auto">
          <a:xfrm>
            <a:off x="4328257" y="3728508"/>
            <a:ext cx="294518" cy="744486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T</a:t>
            </a:r>
            <a:r>
              <a:rPr lang="en-US" altLang="zh-CN" sz="2000" b="1" baseline="-250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2</a:t>
            </a:r>
            <a:endParaRPr lang="zh-CN" altLang="en-US" sz="2000" b="1" baseline="-25000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26" name="圆角矩形 225"/>
          <p:cNvSpPr/>
          <p:nvPr/>
        </p:nvSpPr>
        <p:spPr bwMode="auto">
          <a:xfrm>
            <a:off x="3948835" y="3265017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0" tIns="0" rIns="0" bIns="91446" rtlCol="0" anchor="ctr"/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p</a:t>
            </a:r>
            <a:endParaRPr lang="zh-CN" altLang="en-US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227" name="组合 226"/>
          <p:cNvGrpSpPr/>
          <p:nvPr/>
        </p:nvGrpSpPr>
        <p:grpSpPr>
          <a:xfrm>
            <a:off x="4160951" y="3052414"/>
            <a:ext cx="316759" cy="212601"/>
            <a:chOff x="3632014" y="4509120"/>
            <a:chExt cx="1269761" cy="216024"/>
          </a:xfrm>
        </p:grpSpPr>
        <p:cxnSp>
          <p:nvCxnSpPr>
            <p:cNvPr id="229" name="直接连接符 228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230" name="直接连接符 229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232" name="组合 231"/>
          <p:cNvGrpSpPr/>
          <p:nvPr/>
        </p:nvGrpSpPr>
        <p:grpSpPr>
          <a:xfrm flipH="1">
            <a:off x="4803937" y="3047292"/>
            <a:ext cx="333020" cy="222844"/>
            <a:chOff x="3632014" y="4509120"/>
            <a:chExt cx="1269761" cy="216024"/>
          </a:xfrm>
        </p:grpSpPr>
        <p:cxnSp>
          <p:nvCxnSpPr>
            <p:cNvPr id="242" name="直接连接符 241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244" name="直接连接符 243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cxnSp>
        <p:nvCxnSpPr>
          <p:cNvPr id="245" name="直接连接符 244"/>
          <p:cNvCxnSpPr/>
          <p:nvPr/>
        </p:nvCxnSpPr>
        <p:spPr bwMode="auto">
          <a:xfrm flipH="1" flipV="1">
            <a:off x="4659355" y="2603759"/>
            <a:ext cx="0" cy="255965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stealth" w="lg" len="lg"/>
            <a:tailEnd type="none"/>
          </a:ln>
          <a:effectLst/>
        </p:spPr>
      </p:cxnSp>
      <p:sp>
        <p:nvSpPr>
          <p:cNvPr id="246" name="圆角矩形 245"/>
          <p:cNvSpPr/>
          <p:nvPr/>
        </p:nvSpPr>
        <p:spPr bwMode="auto">
          <a:xfrm>
            <a:off x="4479335" y="2852269"/>
            <a:ext cx="360040" cy="360040"/>
          </a:xfrm>
          <a:prstGeom prst="roundRect">
            <a:avLst>
              <a:gd name="adj" fmla="val 50000"/>
            </a:avLst>
          </a:prstGeom>
          <a:solidFill>
            <a:srgbClr val="C00000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0" tIns="0" rIns="0" bIns="91446" rtlCol="0" anchor="ctr"/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g</a:t>
            </a:r>
            <a:endParaRPr lang="zh-CN" altLang="en-US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47" name="圆角矩形 246"/>
          <p:cNvSpPr/>
          <p:nvPr/>
        </p:nvSpPr>
        <p:spPr bwMode="auto">
          <a:xfrm>
            <a:off x="4347457" y="3750963"/>
            <a:ext cx="250808" cy="210146"/>
          </a:xfrm>
          <a:prstGeom prst="roundRect">
            <a:avLst/>
          </a:prstGeom>
          <a:solidFill>
            <a:schemeClr val="tx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248" name="圆角矩形 247"/>
          <p:cNvSpPr/>
          <p:nvPr/>
        </p:nvSpPr>
        <p:spPr bwMode="auto">
          <a:xfrm>
            <a:off x="3938838" y="4191165"/>
            <a:ext cx="250808" cy="210146"/>
          </a:xfrm>
          <a:prstGeom prst="roundRect">
            <a:avLst/>
          </a:prstGeom>
          <a:solidFill>
            <a:schemeClr val="tx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366" name="圆角矩形 365"/>
          <p:cNvSpPr/>
          <p:nvPr/>
        </p:nvSpPr>
        <p:spPr bwMode="auto">
          <a:xfrm>
            <a:off x="3356122" y="4173774"/>
            <a:ext cx="250808" cy="210146"/>
          </a:xfrm>
          <a:prstGeom prst="roundRect">
            <a:avLst/>
          </a:prstGeom>
          <a:solidFill>
            <a:schemeClr val="tx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367" name="圆角矩形 366"/>
          <p:cNvSpPr/>
          <p:nvPr/>
        </p:nvSpPr>
        <p:spPr bwMode="auto">
          <a:xfrm>
            <a:off x="4772263" y="3710454"/>
            <a:ext cx="296245" cy="755419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T</a:t>
            </a:r>
            <a:r>
              <a:rPr lang="en-US" altLang="zh-CN" sz="2000" b="1" baseline="-250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3</a:t>
            </a:r>
            <a:endParaRPr lang="zh-CN" altLang="en-US" sz="2000" b="1" baseline="-25000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368" name="组合 367"/>
          <p:cNvGrpSpPr/>
          <p:nvPr/>
        </p:nvGrpSpPr>
        <p:grpSpPr>
          <a:xfrm>
            <a:off x="4884005" y="3454033"/>
            <a:ext cx="135060" cy="279852"/>
            <a:chOff x="3632014" y="4509120"/>
            <a:chExt cx="1269761" cy="216024"/>
          </a:xfrm>
        </p:grpSpPr>
        <p:cxnSp>
          <p:nvCxnSpPr>
            <p:cNvPr id="369" name="直接连接符 368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370" name="直接连接符 369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371" name="组合 370"/>
          <p:cNvGrpSpPr/>
          <p:nvPr/>
        </p:nvGrpSpPr>
        <p:grpSpPr>
          <a:xfrm flipH="1">
            <a:off x="5281301" y="3440663"/>
            <a:ext cx="154041" cy="279851"/>
            <a:chOff x="3632014" y="4509120"/>
            <a:chExt cx="1269761" cy="216024"/>
          </a:xfrm>
        </p:grpSpPr>
        <p:cxnSp>
          <p:nvCxnSpPr>
            <p:cNvPr id="372" name="直接连接符 371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373" name="直接连接符 372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sp>
        <p:nvSpPr>
          <p:cNvPr id="374" name="圆角矩形 373"/>
          <p:cNvSpPr/>
          <p:nvPr/>
        </p:nvSpPr>
        <p:spPr bwMode="auto">
          <a:xfrm>
            <a:off x="5237798" y="3726775"/>
            <a:ext cx="294777" cy="743888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T</a:t>
            </a:r>
            <a:r>
              <a:rPr lang="en-US" altLang="zh-CN" sz="2000" b="1" baseline="-250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4</a:t>
            </a:r>
            <a:endParaRPr lang="zh-CN" altLang="en-US" sz="2000" b="1" baseline="-25000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375" name="圆角矩形 374"/>
          <p:cNvSpPr/>
          <p:nvPr/>
        </p:nvSpPr>
        <p:spPr bwMode="auto">
          <a:xfrm>
            <a:off x="5262433" y="3746850"/>
            <a:ext cx="250808" cy="210146"/>
          </a:xfrm>
          <a:prstGeom prst="roundRect">
            <a:avLst/>
          </a:prstGeom>
          <a:solidFill>
            <a:schemeClr val="tx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376" name="圆角矩形 375"/>
          <p:cNvSpPr/>
          <p:nvPr/>
        </p:nvSpPr>
        <p:spPr bwMode="auto">
          <a:xfrm>
            <a:off x="4802644" y="3741711"/>
            <a:ext cx="250808" cy="210146"/>
          </a:xfrm>
          <a:prstGeom prst="roundRect">
            <a:avLst/>
          </a:prstGeom>
          <a:solidFill>
            <a:schemeClr val="tx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377" name="圆角矩形 376"/>
          <p:cNvSpPr/>
          <p:nvPr/>
        </p:nvSpPr>
        <p:spPr bwMode="auto">
          <a:xfrm>
            <a:off x="4958996" y="3265015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0" tIns="0" rIns="0" bIns="91446" rtlCol="0" anchor="ctr"/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u</a:t>
            </a:r>
            <a:endParaRPr lang="zh-CN" altLang="en-US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378" name="圆角矩形 377"/>
          <p:cNvSpPr/>
          <p:nvPr/>
        </p:nvSpPr>
        <p:spPr bwMode="auto">
          <a:xfrm>
            <a:off x="3590966" y="3713890"/>
            <a:ext cx="360040" cy="360040"/>
          </a:xfrm>
          <a:prstGeom prst="roundRect">
            <a:avLst>
              <a:gd name="adj" fmla="val 50000"/>
            </a:avLst>
          </a:prstGeom>
          <a:solidFill>
            <a:srgbClr val="C00000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0" tIns="36000" rIns="0" bIns="91446" rtlCol="0" anchor="ctr"/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x</a:t>
            </a:r>
            <a:endParaRPr lang="zh-CN" altLang="en-US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44" name="矩形 143"/>
          <p:cNvSpPr/>
          <p:nvPr/>
        </p:nvSpPr>
        <p:spPr>
          <a:xfrm>
            <a:off x="2432956" y="5700156"/>
            <a:ext cx="85493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4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</a:t>
            </a:r>
            <a:r>
              <a:rPr lang="zh-CN" altLang="en-US" sz="14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转红并上溢</a:t>
            </a:r>
            <a:endParaRPr lang="zh-CN" altLang="en-US" sz="1400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2632592"/>
      </p:ext>
    </p:extLst>
  </p:cSld>
  <p:clrMapOvr>
    <a:masterClrMapping/>
  </p:clrMapOvr>
  <p:transition advTm="157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088" y="85725"/>
            <a:ext cx="7599362" cy="914400"/>
          </a:xfrm>
        </p:spPr>
        <p:txBody>
          <a:bodyPr/>
          <a:lstStyle/>
          <a:p>
            <a:pPr>
              <a:defRPr/>
            </a:pPr>
            <a:r>
              <a:rPr lang="zh-CN" altLang="en-US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红黑树：节点插入</a:t>
            </a:r>
          </a:p>
        </p:txBody>
      </p:sp>
      <p:sp>
        <p:nvSpPr>
          <p:cNvPr id="48" name="TextBox 20"/>
          <p:cNvSpPr txBox="1">
            <a:spLocks noChangeArrowheads="1"/>
          </p:cNvSpPr>
          <p:nvPr/>
        </p:nvSpPr>
        <p:spPr bwMode="auto">
          <a:xfrm>
            <a:off x="115237" y="1083810"/>
            <a:ext cx="8993268" cy="1477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lvl="1" indent="-3429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双红修正（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RR-2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若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u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红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色，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u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的左右孩子非空且根节点为黑色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T</a:t>
            </a:r>
            <a:r>
              <a:rPr lang="en-US" altLang="zh-CN" sz="2400" b="1" baseline="-2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,T</a:t>
            </a:r>
            <a:r>
              <a:rPr lang="en-US" altLang="zh-CN" sz="2400" b="1" baseline="-2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,T</a:t>
            </a:r>
            <a:r>
              <a:rPr lang="en-US" altLang="zh-CN" sz="2400" b="1" baseline="-2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,T</a:t>
            </a:r>
            <a:r>
              <a:rPr lang="en-US" altLang="zh-CN" sz="2400" b="1" baseline="-2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,T</a:t>
            </a:r>
            <a:r>
              <a:rPr lang="en-US" altLang="zh-CN" sz="2400" b="1" baseline="-2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的根节点都为黑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8" name="矩形 227"/>
          <p:cNvSpPr/>
          <p:nvPr/>
        </p:nvSpPr>
        <p:spPr bwMode="auto">
          <a:xfrm>
            <a:off x="3170469" y="2636912"/>
            <a:ext cx="2550206" cy="4223915"/>
          </a:xfrm>
          <a:prstGeom prst="rect">
            <a:avLst/>
          </a:prstGeom>
          <a:solidFill>
            <a:srgbClr val="FFFFCC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124" name="圆角矩形 123"/>
          <p:cNvSpPr/>
          <p:nvPr/>
        </p:nvSpPr>
        <p:spPr bwMode="auto">
          <a:xfrm>
            <a:off x="4004463" y="5132635"/>
            <a:ext cx="1111445" cy="369267"/>
          </a:xfrm>
          <a:prstGeom prst="roundRect">
            <a:avLst/>
          </a:prstGeom>
          <a:solidFill>
            <a:schemeClr val="accent5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125" name="椭圆 124"/>
          <p:cNvSpPr/>
          <p:nvPr/>
        </p:nvSpPr>
        <p:spPr bwMode="auto">
          <a:xfrm>
            <a:off x="4399981" y="5155417"/>
            <a:ext cx="325030" cy="313394"/>
          </a:xfrm>
          <a:prstGeom prst="ellipse">
            <a:avLst/>
          </a:prstGeom>
          <a:solidFill>
            <a:srgbClr val="C00000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0" tIns="72000" rIns="0" bIns="91446" rtlCol="0" anchor="ctr"/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g</a:t>
            </a:r>
            <a:endParaRPr lang="zh-CN" altLang="en-US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29" name="直接箭头连接符 128"/>
          <p:cNvCxnSpPr>
            <a:endCxn id="313" idx="0"/>
          </p:cNvCxnSpPr>
          <p:nvPr/>
        </p:nvCxnSpPr>
        <p:spPr bwMode="auto">
          <a:xfrm>
            <a:off x="4737873" y="5501902"/>
            <a:ext cx="444741" cy="22971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131" name="直接箭头连接符 130"/>
          <p:cNvCxnSpPr>
            <a:endCxn id="298" idx="0"/>
          </p:cNvCxnSpPr>
          <p:nvPr/>
        </p:nvCxnSpPr>
        <p:spPr bwMode="auto">
          <a:xfrm flipH="1">
            <a:off x="3970987" y="5500541"/>
            <a:ext cx="438403" cy="23185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174" name="圆角矩形 173"/>
          <p:cNvSpPr/>
          <p:nvPr/>
        </p:nvSpPr>
        <p:spPr bwMode="auto">
          <a:xfrm>
            <a:off x="7133512" y="4222217"/>
            <a:ext cx="330606" cy="76343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T</a:t>
            </a:r>
            <a:r>
              <a:rPr lang="en-US" altLang="zh-CN" sz="2000" b="1" baseline="-250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1</a:t>
            </a:r>
            <a:endParaRPr lang="zh-CN" altLang="en-US" sz="2000" b="1" baseline="-25000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175" name="组合 174"/>
          <p:cNvGrpSpPr/>
          <p:nvPr/>
        </p:nvGrpSpPr>
        <p:grpSpPr>
          <a:xfrm>
            <a:off x="6782643" y="3524741"/>
            <a:ext cx="200189" cy="328011"/>
            <a:chOff x="3632014" y="4509120"/>
            <a:chExt cx="1269761" cy="216024"/>
          </a:xfrm>
        </p:grpSpPr>
        <p:cxnSp>
          <p:nvCxnSpPr>
            <p:cNvPr id="199" name="直接连接符 198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200" name="直接连接符 199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176" name="组合 175"/>
          <p:cNvGrpSpPr/>
          <p:nvPr/>
        </p:nvGrpSpPr>
        <p:grpSpPr>
          <a:xfrm flipH="1">
            <a:off x="7265295" y="3503633"/>
            <a:ext cx="379124" cy="317008"/>
            <a:chOff x="3632014" y="4509120"/>
            <a:chExt cx="1269761" cy="216024"/>
          </a:xfrm>
        </p:grpSpPr>
        <p:cxnSp>
          <p:nvCxnSpPr>
            <p:cNvPr id="197" name="直接连接符 196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98" name="直接连接符 197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177" name="组合 176"/>
          <p:cNvGrpSpPr/>
          <p:nvPr/>
        </p:nvGrpSpPr>
        <p:grpSpPr>
          <a:xfrm>
            <a:off x="7312413" y="3958686"/>
            <a:ext cx="135060" cy="279852"/>
            <a:chOff x="3632014" y="4509120"/>
            <a:chExt cx="1269761" cy="216024"/>
          </a:xfrm>
        </p:grpSpPr>
        <p:cxnSp>
          <p:nvCxnSpPr>
            <p:cNvPr id="195" name="直接连接符 194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96" name="直接连接符 195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178" name="组合 177"/>
          <p:cNvGrpSpPr/>
          <p:nvPr/>
        </p:nvGrpSpPr>
        <p:grpSpPr>
          <a:xfrm flipH="1">
            <a:off x="7757316" y="3958686"/>
            <a:ext cx="154041" cy="279851"/>
            <a:chOff x="3632014" y="4509120"/>
            <a:chExt cx="1269761" cy="216024"/>
          </a:xfrm>
        </p:grpSpPr>
        <p:cxnSp>
          <p:nvCxnSpPr>
            <p:cNvPr id="193" name="直接连接符 192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94" name="直接连接符 193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sp>
        <p:nvSpPr>
          <p:cNvPr id="179" name="圆角矩形 178"/>
          <p:cNvSpPr/>
          <p:nvPr/>
        </p:nvSpPr>
        <p:spPr bwMode="auto">
          <a:xfrm>
            <a:off x="7749347" y="4233747"/>
            <a:ext cx="330062" cy="75190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T</a:t>
            </a:r>
            <a:r>
              <a:rPr lang="en-US" altLang="zh-CN" sz="2000" b="1" baseline="-250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2</a:t>
            </a:r>
            <a:endParaRPr lang="zh-CN" altLang="en-US" sz="2000" b="1" baseline="-25000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80" name="圆角矩形 179"/>
          <p:cNvSpPr/>
          <p:nvPr/>
        </p:nvSpPr>
        <p:spPr bwMode="auto">
          <a:xfrm>
            <a:off x="6588761" y="3848906"/>
            <a:ext cx="341979" cy="865468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T</a:t>
            </a:r>
            <a:r>
              <a:rPr lang="en-US" altLang="zh-CN" sz="2000" b="1" baseline="-250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0</a:t>
            </a:r>
            <a:endParaRPr lang="zh-CN" altLang="en-US" sz="2000" b="1" baseline="-25000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81" name="圆角矩形 180"/>
          <p:cNvSpPr/>
          <p:nvPr/>
        </p:nvSpPr>
        <p:spPr bwMode="auto">
          <a:xfrm>
            <a:off x="6982832" y="3338708"/>
            <a:ext cx="360040" cy="360040"/>
          </a:xfrm>
          <a:prstGeom prst="roundRect">
            <a:avLst>
              <a:gd name="adj" fmla="val 50000"/>
            </a:avLst>
          </a:prstGeom>
          <a:solidFill>
            <a:srgbClr val="C00000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0" tIns="0" rIns="0" bIns="91446" rtlCol="0" anchor="ctr"/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p</a:t>
            </a:r>
            <a:endParaRPr lang="zh-CN" altLang="en-US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183" name="组合 182"/>
          <p:cNvGrpSpPr/>
          <p:nvPr/>
        </p:nvGrpSpPr>
        <p:grpSpPr>
          <a:xfrm>
            <a:off x="7169806" y="3133018"/>
            <a:ext cx="754508" cy="243645"/>
            <a:chOff x="3632014" y="4509120"/>
            <a:chExt cx="1269761" cy="216024"/>
          </a:xfrm>
        </p:grpSpPr>
        <p:cxnSp>
          <p:nvCxnSpPr>
            <p:cNvPr id="191" name="直接连接符 190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92" name="直接连接符 191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184" name="组合 183"/>
          <p:cNvGrpSpPr/>
          <p:nvPr/>
        </p:nvGrpSpPr>
        <p:grpSpPr>
          <a:xfrm flipH="1">
            <a:off x="8267112" y="3129191"/>
            <a:ext cx="346329" cy="252489"/>
            <a:chOff x="3632014" y="4509120"/>
            <a:chExt cx="1269761" cy="216024"/>
          </a:xfrm>
        </p:grpSpPr>
        <p:cxnSp>
          <p:nvCxnSpPr>
            <p:cNvPr id="189" name="直接连接符 188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90" name="直接连接符 189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cxnSp>
        <p:nvCxnSpPr>
          <p:cNvPr id="185" name="直接连接符 184"/>
          <p:cNvCxnSpPr/>
          <p:nvPr/>
        </p:nvCxnSpPr>
        <p:spPr bwMode="auto">
          <a:xfrm flipH="1" flipV="1">
            <a:off x="8105958" y="2684363"/>
            <a:ext cx="0" cy="255965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stealth" w="lg" len="lg"/>
            <a:tailEnd type="none"/>
          </a:ln>
          <a:effectLst/>
        </p:spPr>
      </p:cxnSp>
      <p:sp>
        <p:nvSpPr>
          <p:cNvPr id="186" name="圆角矩形 185"/>
          <p:cNvSpPr/>
          <p:nvPr/>
        </p:nvSpPr>
        <p:spPr bwMode="auto">
          <a:xfrm>
            <a:off x="7925938" y="2932873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0" tIns="0" rIns="0" bIns="91446" rtlCol="0" anchor="ctr"/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g</a:t>
            </a:r>
            <a:endParaRPr lang="zh-CN" altLang="en-US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02" name="圆角矩形 201"/>
          <p:cNvSpPr/>
          <p:nvPr/>
        </p:nvSpPr>
        <p:spPr bwMode="auto">
          <a:xfrm>
            <a:off x="7784522" y="4244548"/>
            <a:ext cx="250808" cy="210146"/>
          </a:xfrm>
          <a:prstGeom prst="roundRect">
            <a:avLst/>
          </a:prstGeom>
          <a:solidFill>
            <a:schemeClr val="tx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203" name="圆角矩形 202"/>
          <p:cNvSpPr/>
          <p:nvPr/>
        </p:nvSpPr>
        <p:spPr bwMode="auto">
          <a:xfrm>
            <a:off x="7174419" y="4226107"/>
            <a:ext cx="250808" cy="210146"/>
          </a:xfrm>
          <a:prstGeom prst="roundRect">
            <a:avLst/>
          </a:prstGeom>
          <a:solidFill>
            <a:schemeClr val="tx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204" name="圆角矩形 203"/>
          <p:cNvSpPr/>
          <p:nvPr/>
        </p:nvSpPr>
        <p:spPr bwMode="auto">
          <a:xfrm>
            <a:off x="6640336" y="3869441"/>
            <a:ext cx="250808" cy="210146"/>
          </a:xfrm>
          <a:prstGeom prst="roundRect">
            <a:avLst/>
          </a:prstGeom>
          <a:solidFill>
            <a:schemeClr val="tx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205" name="下箭头 204"/>
          <p:cNvSpPr/>
          <p:nvPr/>
        </p:nvSpPr>
        <p:spPr bwMode="auto">
          <a:xfrm rot="16200000" flipV="1">
            <a:off x="5812676" y="3918530"/>
            <a:ext cx="400272" cy="428268"/>
          </a:xfrm>
          <a:prstGeom prst="downArrow">
            <a:avLst/>
          </a:prstGeom>
          <a:solidFill>
            <a:schemeClr val="accent2">
              <a:lumMod val="50000"/>
            </a:schemeClr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206" name="下箭头 205"/>
          <p:cNvSpPr/>
          <p:nvPr/>
        </p:nvSpPr>
        <p:spPr bwMode="auto">
          <a:xfrm rot="16200000" flipV="1">
            <a:off x="5812351" y="5228766"/>
            <a:ext cx="400272" cy="428268"/>
          </a:xfrm>
          <a:prstGeom prst="downArrow">
            <a:avLst/>
          </a:prstGeom>
          <a:solidFill>
            <a:schemeClr val="accent2">
              <a:lumMod val="50000"/>
            </a:schemeClr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231" name="矩形 230"/>
          <p:cNvSpPr/>
          <p:nvPr/>
        </p:nvSpPr>
        <p:spPr>
          <a:xfrm>
            <a:off x="5688100" y="3063453"/>
            <a:ext cx="92229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400" b="1" dirty="0" err="1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p,u</a:t>
            </a:r>
            <a:r>
              <a:rPr lang="zh-CN" altLang="en-US" sz="14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颜色转黑，</a:t>
            </a:r>
            <a:r>
              <a:rPr lang="en-US" altLang="zh-CN" sz="14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</a:t>
            </a:r>
            <a:r>
              <a:rPr lang="zh-CN" altLang="en-US" sz="14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颜色转红</a:t>
            </a:r>
            <a:endParaRPr lang="zh-CN" altLang="en-US" sz="14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262" name="圆角矩形 261"/>
          <p:cNvSpPr/>
          <p:nvPr/>
        </p:nvSpPr>
        <p:spPr bwMode="auto">
          <a:xfrm>
            <a:off x="8253403" y="3801183"/>
            <a:ext cx="296245" cy="755419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T</a:t>
            </a:r>
            <a:r>
              <a:rPr lang="en-US" altLang="zh-CN" sz="2000" b="1" baseline="-250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3</a:t>
            </a:r>
            <a:endParaRPr lang="zh-CN" altLang="en-US" sz="2000" b="1" baseline="-25000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263" name="组合 262"/>
          <p:cNvGrpSpPr/>
          <p:nvPr/>
        </p:nvGrpSpPr>
        <p:grpSpPr>
          <a:xfrm>
            <a:off x="8365145" y="3544762"/>
            <a:ext cx="135060" cy="279852"/>
            <a:chOff x="3632014" y="4509120"/>
            <a:chExt cx="1269761" cy="216024"/>
          </a:xfrm>
        </p:grpSpPr>
        <p:cxnSp>
          <p:nvCxnSpPr>
            <p:cNvPr id="264" name="直接连接符 263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265" name="直接连接符 264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266" name="组合 265"/>
          <p:cNvGrpSpPr/>
          <p:nvPr/>
        </p:nvGrpSpPr>
        <p:grpSpPr>
          <a:xfrm flipH="1">
            <a:off x="8762441" y="3531392"/>
            <a:ext cx="154041" cy="279851"/>
            <a:chOff x="3632014" y="4509120"/>
            <a:chExt cx="1269761" cy="216024"/>
          </a:xfrm>
        </p:grpSpPr>
        <p:cxnSp>
          <p:nvCxnSpPr>
            <p:cNvPr id="267" name="直接连接符 266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268" name="直接连接符 267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sp>
        <p:nvSpPr>
          <p:cNvPr id="269" name="圆角矩形 268"/>
          <p:cNvSpPr/>
          <p:nvPr/>
        </p:nvSpPr>
        <p:spPr bwMode="auto">
          <a:xfrm>
            <a:off x="8718938" y="3817504"/>
            <a:ext cx="294777" cy="743888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T</a:t>
            </a:r>
            <a:r>
              <a:rPr lang="en-US" altLang="zh-CN" sz="2000" b="1" baseline="-250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4</a:t>
            </a:r>
            <a:endParaRPr lang="zh-CN" altLang="en-US" sz="2000" b="1" baseline="-25000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70" name="圆角矩形 269"/>
          <p:cNvSpPr/>
          <p:nvPr/>
        </p:nvSpPr>
        <p:spPr bwMode="auto">
          <a:xfrm>
            <a:off x="8743573" y="3837579"/>
            <a:ext cx="250808" cy="210146"/>
          </a:xfrm>
          <a:prstGeom prst="roundRect">
            <a:avLst/>
          </a:prstGeom>
          <a:solidFill>
            <a:schemeClr val="tx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271" name="圆角矩形 270"/>
          <p:cNvSpPr/>
          <p:nvPr/>
        </p:nvSpPr>
        <p:spPr bwMode="auto">
          <a:xfrm>
            <a:off x="8283784" y="3832440"/>
            <a:ext cx="250808" cy="210146"/>
          </a:xfrm>
          <a:prstGeom prst="roundRect">
            <a:avLst/>
          </a:prstGeom>
          <a:solidFill>
            <a:schemeClr val="tx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272" name="圆角矩形 271"/>
          <p:cNvSpPr/>
          <p:nvPr/>
        </p:nvSpPr>
        <p:spPr bwMode="auto">
          <a:xfrm>
            <a:off x="8440136" y="3355744"/>
            <a:ext cx="360040" cy="360040"/>
          </a:xfrm>
          <a:prstGeom prst="roundRect">
            <a:avLst>
              <a:gd name="adj" fmla="val 50000"/>
            </a:avLst>
          </a:prstGeom>
          <a:solidFill>
            <a:srgbClr val="C00000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0" tIns="36000" rIns="0" bIns="91446" rtlCol="0" anchor="ctr"/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u</a:t>
            </a:r>
            <a:endParaRPr lang="zh-CN" altLang="en-US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73" name="圆角矩形 272"/>
          <p:cNvSpPr/>
          <p:nvPr/>
        </p:nvSpPr>
        <p:spPr bwMode="auto">
          <a:xfrm>
            <a:off x="7056099" y="5303805"/>
            <a:ext cx="1550267" cy="369267"/>
          </a:xfrm>
          <a:prstGeom prst="roundRect">
            <a:avLst/>
          </a:prstGeom>
          <a:solidFill>
            <a:schemeClr val="accent5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274" name="椭圆 273"/>
          <p:cNvSpPr/>
          <p:nvPr/>
        </p:nvSpPr>
        <p:spPr bwMode="auto">
          <a:xfrm>
            <a:off x="7136285" y="5326587"/>
            <a:ext cx="325030" cy="313394"/>
          </a:xfrm>
          <a:prstGeom prst="ellipse">
            <a:avLst/>
          </a:prstGeom>
          <a:solidFill>
            <a:srgbClr val="C00000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0" tIns="0" rIns="0" bIns="91446" rtlCol="0" anchor="ctr"/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p</a:t>
            </a:r>
            <a:endParaRPr lang="zh-CN" altLang="en-US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75" name="椭圆 274"/>
          <p:cNvSpPr/>
          <p:nvPr/>
        </p:nvSpPr>
        <p:spPr bwMode="auto">
          <a:xfrm>
            <a:off x="7496325" y="5326587"/>
            <a:ext cx="325030" cy="313394"/>
          </a:xfrm>
          <a:prstGeom prst="ellipse">
            <a:avLst/>
          </a:prstGeom>
          <a:solidFill>
            <a:srgbClr val="C00000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0" tIns="36000" rIns="0" bIns="91446" rtlCol="0" anchor="ctr"/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x</a:t>
            </a:r>
            <a:endParaRPr lang="zh-CN" altLang="en-US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76" name="椭圆 275"/>
          <p:cNvSpPr/>
          <p:nvPr/>
        </p:nvSpPr>
        <p:spPr bwMode="auto">
          <a:xfrm>
            <a:off x="7874959" y="5326587"/>
            <a:ext cx="325030" cy="313394"/>
          </a:xfrm>
          <a:prstGeom prst="ellipse">
            <a:avLst/>
          </a:prstGeom>
          <a:solidFill>
            <a:schemeClr val="tx1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0" tIns="0" rIns="0" bIns="91446" rtlCol="0" anchor="ctr"/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g</a:t>
            </a:r>
            <a:endParaRPr lang="zh-CN" altLang="en-US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277" name="直接箭头连接符 276"/>
          <p:cNvCxnSpPr>
            <a:endCxn id="282" idx="0"/>
          </p:cNvCxnSpPr>
          <p:nvPr/>
        </p:nvCxnSpPr>
        <p:spPr bwMode="auto">
          <a:xfrm flipH="1">
            <a:off x="6874301" y="5645475"/>
            <a:ext cx="238205" cy="25250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278" name="直接箭头连接符 277"/>
          <p:cNvCxnSpPr>
            <a:endCxn id="289" idx="0"/>
          </p:cNvCxnSpPr>
          <p:nvPr/>
        </p:nvCxnSpPr>
        <p:spPr bwMode="auto">
          <a:xfrm flipH="1">
            <a:off x="7814903" y="5668840"/>
            <a:ext cx="7389" cy="22914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279" name="直接箭头连接符 278"/>
          <p:cNvCxnSpPr>
            <a:endCxn id="292" idx="0"/>
          </p:cNvCxnSpPr>
          <p:nvPr/>
        </p:nvCxnSpPr>
        <p:spPr bwMode="auto">
          <a:xfrm>
            <a:off x="8242748" y="5673072"/>
            <a:ext cx="42456" cy="22491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280" name="直接箭头连接符 279"/>
          <p:cNvCxnSpPr>
            <a:endCxn id="286" idx="0"/>
          </p:cNvCxnSpPr>
          <p:nvPr/>
        </p:nvCxnSpPr>
        <p:spPr bwMode="auto">
          <a:xfrm flipH="1">
            <a:off x="7344602" y="5671125"/>
            <a:ext cx="143267" cy="22685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grpSp>
        <p:nvGrpSpPr>
          <p:cNvPr id="281" name="组合 280"/>
          <p:cNvGrpSpPr/>
          <p:nvPr/>
        </p:nvGrpSpPr>
        <p:grpSpPr>
          <a:xfrm>
            <a:off x="6669227" y="5897983"/>
            <a:ext cx="410148" cy="369267"/>
            <a:chOff x="242525" y="5842321"/>
            <a:chExt cx="410148" cy="369267"/>
          </a:xfrm>
        </p:grpSpPr>
        <p:sp>
          <p:nvSpPr>
            <p:cNvPr id="282" name="圆角矩形 281"/>
            <p:cNvSpPr/>
            <p:nvPr/>
          </p:nvSpPr>
          <p:spPr bwMode="auto">
            <a:xfrm>
              <a:off x="242525" y="5842321"/>
              <a:ext cx="410148" cy="369267"/>
            </a:xfrm>
            <a:prstGeom prst="roundRect">
              <a:avLst/>
            </a:prstGeom>
            <a:solidFill>
              <a:schemeClr val="accent5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283" name="椭圆 282"/>
            <p:cNvSpPr/>
            <p:nvPr/>
          </p:nvSpPr>
          <p:spPr bwMode="auto">
            <a:xfrm>
              <a:off x="285084" y="5870257"/>
              <a:ext cx="325030" cy="313394"/>
            </a:xfrm>
            <a:prstGeom prst="ellipse">
              <a:avLst/>
            </a:prstGeom>
            <a:solidFill>
              <a:schemeClr val="tx1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0" tIns="36000" rIns="0" bIns="91446" rtlCol="0" anchor="ctr"/>
            <a:lstStyle/>
            <a:p>
              <a:pPr algn="ctr"/>
              <a:endParaRPr lang="zh-CN" altLang="en-US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284" name="椭圆 283"/>
          <p:cNvSpPr/>
          <p:nvPr/>
        </p:nvSpPr>
        <p:spPr bwMode="auto">
          <a:xfrm>
            <a:off x="8250542" y="5325422"/>
            <a:ext cx="325030" cy="313394"/>
          </a:xfrm>
          <a:prstGeom prst="ellipse">
            <a:avLst/>
          </a:prstGeom>
          <a:solidFill>
            <a:srgbClr val="C00000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0" tIns="36000" rIns="0" bIns="91446" rtlCol="0" anchor="ctr"/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u</a:t>
            </a:r>
            <a:endParaRPr lang="zh-CN" altLang="en-US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285" name="组合 284"/>
          <p:cNvGrpSpPr/>
          <p:nvPr/>
        </p:nvGrpSpPr>
        <p:grpSpPr>
          <a:xfrm>
            <a:off x="7139528" y="5897983"/>
            <a:ext cx="410148" cy="369267"/>
            <a:chOff x="242525" y="5842321"/>
            <a:chExt cx="410148" cy="369267"/>
          </a:xfrm>
        </p:grpSpPr>
        <p:sp>
          <p:nvSpPr>
            <p:cNvPr id="286" name="圆角矩形 285"/>
            <p:cNvSpPr/>
            <p:nvPr/>
          </p:nvSpPr>
          <p:spPr bwMode="auto">
            <a:xfrm>
              <a:off x="242525" y="5842321"/>
              <a:ext cx="410148" cy="369267"/>
            </a:xfrm>
            <a:prstGeom prst="roundRect">
              <a:avLst/>
            </a:prstGeom>
            <a:solidFill>
              <a:schemeClr val="accent5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287" name="椭圆 286"/>
            <p:cNvSpPr/>
            <p:nvPr/>
          </p:nvSpPr>
          <p:spPr bwMode="auto">
            <a:xfrm>
              <a:off x="285084" y="5870257"/>
              <a:ext cx="325030" cy="313394"/>
            </a:xfrm>
            <a:prstGeom prst="ellipse">
              <a:avLst/>
            </a:prstGeom>
            <a:solidFill>
              <a:schemeClr val="tx1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0" tIns="36000" rIns="0" bIns="91446" rtlCol="0" anchor="ctr"/>
            <a:lstStyle/>
            <a:p>
              <a:pPr algn="ctr"/>
              <a:endParaRPr lang="zh-CN" altLang="en-US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88" name="组合 287"/>
          <p:cNvGrpSpPr/>
          <p:nvPr/>
        </p:nvGrpSpPr>
        <p:grpSpPr>
          <a:xfrm>
            <a:off x="7609829" y="5897983"/>
            <a:ext cx="410148" cy="369267"/>
            <a:chOff x="242525" y="5842321"/>
            <a:chExt cx="410148" cy="369267"/>
          </a:xfrm>
        </p:grpSpPr>
        <p:sp>
          <p:nvSpPr>
            <p:cNvPr id="289" name="圆角矩形 288"/>
            <p:cNvSpPr/>
            <p:nvPr/>
          </p:nvSpPr>
          <p:spPr bwMode="auto">
            <a:xfrm>
              <a:off x="242525" y="5842321"/>
              <a:ext cx="410148" cy="369267"/>
            </a:xfrm>
            <a:prstGeom prst="roundRect">
              <a:avLst/>
            </a:prstGeom>
            <a:solidFill>
              <a:schemeClr val="accent5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290" name="椭圆 289"/>
            <p:cNvSpPr/>
            <p:nvPr/>
          </p:nvSpPr>
          <p:spPr bwMode="auto">
            <a:xfrm>
              <a:off x="285084" y="5870257"/>
              <a:ext cx="325030" cy="313394"/>
            </a:xfrm>
            <a:prstGeom prst="ellipse">
              <a:avLst/>
            </a:prstGeom>
            <a:solidFill>
              <a:schemeClr val="tx1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0" tIns="36000" rIns="0" bIns="91446" rtlCol="0" anchor="ctr"/>
            <a:lstStyle/>
            <a:p>
              <a:pPr algn="ctr"/>
              <a:endParaRPr lang="zh-CN" altLang="en-US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91" name="组合 290"/>
          <p:cNvGrpSpPr/>
          <p:nvPr/>
        </p:nvGrpSpPr>
        <p:grpSpPr>
          <a:xfrm>
            <a:off x="8080130" y="5897983"/>
            <a:ext cx="410148" cy="369267"/>
            <a:chOff x="242525" y="5842321"/>
            <a:chExt cx="410148" cy="369267"/>
          </a:xfrm>
        </p:grpSpPr>
        <p:sp>
          <p:nvSpPr>
            <p:cNvPr id="292" name="圆角矩形 291"/>
            <p:cNvSpPr/>
            <p:nvPr/>
          </p:nvSpPr>
          <p:spPr bwMode="auto">
            <a:xfrm>
              <a:off x="242525" y="5842321"/>
              <a:ext cx="410148" cy="369267"/>
            </a:xfrm>
            <a:prstGeom prst="roundRect">
              <a:avLst/>
            </a:prstGeom>
            <a:solidFill>
              <a:schemeClr val="accent5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293" name="椭圆 292"/>
            <p:cNvSpPr/>
            <p:nvPr/>
          </p:nvSpPr>
          <p:spPr bwMode="auto">
            <a:xfrm>
              <a:off x="285084" y="5870257"/>
              <a:ext cx="325030" cy="313394"/>
            </a:xfrm>
            <a:prstGeom prst="ellipse">
              <a:avLst/>
            </a:prstGeom>
            <a:solidFill>
              <a:schemeClr val="tx1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0" tIns="36000" rIns="0" bIns="91446" rtlCol="0" anchor="ctr"/>
            <a:lstStyle/>
            <a:p>
              <a:pPr algn="ctr"/>
              <a:endParaRPr lang="zh-CN" altLang="en-US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94" name="组合 293"/>
          <p:cNvGrpSpPr/>
          <p:nvPr/>
        </p:nvGrpSpPr>
        <p:grpSpPr>
          <a:xfrm>
            <a:off x="8550430" y="5897983"/>
            <a:ext cx="410148" cy="369267"/>
            <a:chOff x="242525" y="5842321"/>
            <a:chExt cx="410148" cy="369267"/>
          </a:xfrm>
        </p:grpSpPr>
        <p:sp>
          <p:nvSpPr>
            <p:cNvPr id="295" name="圆角矩形 294"/>
            <p:cNvSpPr/>
            <p:nvPr/>
          </p:nvSpPr>
          <p:spPr bwMode="auto">
            <a:xfrm>
              <a:off x="242525" y="5842321"/>
              <a:ext cx="410148" cy="369267"/>
            </a:xfrm>
            <a:prstGeom prst="roundRect">
              <a:avLst/>
            </a:prstGeom>
            <a:solidFill>
              <a:schemeClr val="accent5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296" name="椭圆 295"/>
            <p:cNvSpPr/>
            <p:nvPr/>
          </p:nvSpPr>
          <p:spPr bwMode="auto">
            <a:xfrm>
              <a:off x="285084" y="5870257"/>
              <a:ext cx="325030" cy="313394"/>
            </a:xfrm>
            <a:prstGeom prst="ellipse">
              <a:avLst/>
            </a:prstGeom>
            <a:solidFill>
              <a:schemeClr val="tx1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0" tIns="36000" rIns="0" bIns="91446" rtlCol="0" anchor="ctr"/>
            <a:lstStyle/>
            <a:p>
              <a:pPr algn="ctr"/>
              <a:endParaRPr lang="zh-CN" altLang="en-US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</p:grpSp>
      <p:cxnSp>
        <p:nvCxnSpPr>
          <p:cNvPr id="297" name="直接箭头连接符 296"/>
          <p:cNvCxnSpPr>
            <a:endCxn id="295" idx="0"/>
          </p:cNvCxnSpPr>
          <p:nvPr/>
        </p:nvCxnSpPr>
        <p:spPr bwMode="auto">
          <a:xfrm>
            <a:off x="8564384" y="5660804"/>
            <a:ext cx="191120" cy="23717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173" name="圆角矩形 172"/>
          <p:cNvSpPr/>
          <p:nvPr/>
        </p:nvSpPr>
        <p:spPr bwMode="auto">
          <a:xfrm>
            <a:off x="7456829" y="3786483"/>
            <a:ext cx="360040" cy="360040"/>
          </a:xfrm>
          <a:prstGeom prst="roundRect">
            <a:avLst>
              <a:gd name="adj" fmla="val 50000"/>
            </a:avLst>
          </a:prstGeom>
          <a:solidFill>
            <a:srgbClr val="C00000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0" tIns="36000" rIns="0" bIns="91446" rtlCol="0" anchor="ctr"/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x</a:t>
            </a:r>
            <a:endParaRPr lang="zh-CN" altLang="en-US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98" name="圆角矩形 297"/>
          <p:cNvSpPr/>
          <p:nvPr/>
        </p:nvSpPr>
        <p:spPr bwMode="auto">
          <a:xfrm>
            <a:off x="3556162" y="5732396"/>
            <a:ext cx="829650" cy="369267"/>
          </a:xfrm>
          <a:prstGeom prst="roundRect">
            <a:avLst/>
          </a:prstGeom>
          <a:solidFill>
            <a:schemeClr val="accent5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299" name="椭圆 298"/>
          <p:cNvSpPr/>
          <p:nvPr/>
        </p:nvSpPr>
        <p:spPr bwMode="auto">
          <a:xfrm>
            <a:off x="3628795" y="5760332"/>
            <a:ext cx="325030" cy="313394"/>
          </a:xfrm>
          <a:prstGeom prst="ellipse">
            <a:avLst/>
          </a:prstGeom>
          <a:solidFill>
            <a:schemeClr val="tx1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0" tIns="0" rIns="0" bIns="91446" rtlCol="0" anchor="ctr"/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p</a:t>
            </a:r>
            <a:endParaRPr lang="zh-CN" altLang="en-US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300" name="椭圆 299"/>
          <p:cNvSpPr/>
          <p:nvPr/>
        </p:nvSpPr>
        <p:spPr bwMode="auto">
          <a:xfrm>
            <a:off x="3972836" y="5757478"/>
            <a:ext cx="325030" cy="313394"/>
          </a:xfrm>
          <a:prstGeom prst="ellipse">
            <a:avLst/>
          </a:prstGeom>
          <a:solidFill>
            <a:srgbClr val="C00000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0" tIns="36000" rIns="0" bIns="91446" rtlCol="0" anchor="ctr"/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x</a:t>
            </a:r>
            <a:endParaRPr lang="zh-CN" altLang="en-US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301" name="直接箭头连接符 300"/>
          <p:cNvCxnSpPr/>
          <p:nvPr/>
        </p:nvCxnSpPr>
        <p:spPr bwMode="auto">
          <a:xfrm flipH="1">
            <a:off x="3944036" y="6100888"/>
            <a:ext cx="7389" cy="22914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302" name="直接箭头连接符 301"/>
          <p:cNvCxnSpPr/>
          <p:nvPr/>
        </p:nvCxnSpPr>
        <p:spPr bwMode="auto">
          <a:xfrm>
            <a:off x="4371881" y="6105120"/>
            <a:ext cx="42456" cy="22491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grpSp>
        <p:nvGrpSpPr>
          <p:cNvPr id="304" name="组合 303"/>
          <p:cNvGrpSpPr/>
          <p:nvPr/>
        </p:nvGrpSpPr>
        <p:grpSpPr>
          <a:xfrm>
            <a:off x="3276206" y="6330031"/>
            <a:ext cx="410148" cy="369267"/>
            <a:chOff x="242525" y="5842321"/>
            <a:chExt cx="410148" cy="369267"/>
          </a:xfrm>
        </p:grpSpPr>
        <p:sp>
          <p:nvSpPr>
            <p:cNvPr id="305" name="圆角矩形 304"/>
            <p:cNvSpPr/>
            <p:nvPr/>
          </p:nvSpPr>
          <p:spPr bwMode="auto">
            <a:xfrm>
              <a:off x="242525" y="5842321"/>
              <a:ext cx="410148" cy="369267"/>
            </a:xfrm>
            <a:prstGeom prst="roundRect">
              <a:avLst/>
            </a:prstGeom>
            <a:solidFill>
              <a:schemeClr val="accent5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306" name="椭圆 305"/>
            <p:cNvSpPr/>
            <p:nvPr/>
          </p:nvSpPr>
          <p:spPr bwMode="auto">
            <a:xfrm>
              <a:off x="285084" y="5870257"/>
              <a:ext cx="325030" cy="313394"/>
            </a:xfrm>
            <a:prstGeom prst="ellipse">
              <a:avLst/>
            </a:prstGeom>
            <a:solidFill>
              <a:schemeClr val="tx1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0" tIns="36000" rIns="0" bIns="91446" rtlCol="0" anchor="ctr"/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T</a:t>
              </a:r>
              <a:r>
                <a:rPr lang="en-US" altLang="zh-CN" b="1" baseline="-25000" dirty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0</a:t>
              </a:r>
              <a:endParaRPr lang="zh-CN" altLang="en-US" b="1" baseline="-25000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07" name="组合 306"/>
          <p:cNvGrpSpPr/>
          <p:nvPr/>
        </p:nvGrpSpPr>
        <p:grpSpPr>
          <a:xfrm>
            <a:off x="3746507" y="6330031"/>
            <a:ext cx="410148" cy="369267"/>
            <a:chOff x="242525" y="5842321"/>
            <a:chExt cx="410148" cy="369267"/>
          </a:xfrm>
        </p:grpSpPr>
        <p:sp>
          <p:nvSpPr>
            <p:cNvPr id="308" name="圆角矩形 307"/>
            <p:cNvSpPr/>
            <p:nvPr/>
          </p:nvSpPr>
          <p:spPr bwMode="auto">
            <a:xfrm>
              <a:off x="242525" y="5842321"/>
              <a:ext cx="410148" cy="369267"/>
            </a:xfrm>
            <a:prstGeom prst="roundRect">
              <a:avLst/>
            </a:prstGeom>
            <a:solidFill>
              <a:schemeClr val="accent5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309" name="椭圆 308"/>
            <p:cNvSpPr/>
            <p:nvPr/>
          </p:nvSpPr>
          <p:spPr bwMode="auto">
            <a:xfrm>
              <a:off x="285084" y="5870257"/>
              <a:ext cx="325030" cy="313394"/>
            </a:xfrm>
            <a:prstGeom prst="ellipse">
              <a:avLst/>
            </a:prstGeom>
            <a:solidFill>
              <a:schemeClr val="tx1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0" tIns="36000" rIns="0" bIns="91446" rtlCol="0" anchor="ctr"/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T</a:t>
              </a:r>
              <a:r>
                <a:rPr lang="en-US" altLang="zh-CN" b="1" baseline="-25000" dirty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1</a:t>
              </a:r>
              <a:endParaRPr lang="zh-CN" altLang="en-US" b="1" baseline="-25000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10" name="组合 309"/>
          <p:cNvGrpSpPr/>
          <p:nvPr/>
        </p:nvGrpSpPr>
        <p:grpSpPr>
          <a:xfrm>
            <a:off x="4216808" y="6330031"/>
            <a:ext cx="410148" cy="369267"/>
            <a:chOff x="242525" y="5842321"/>
            <a:chExt cx="410148" cy="369267"/>
          </a:xfrm>
        </p:grpSpPr>
        <p:sp>
          <p:nvSpPr>
            <p:cNvPr id="311" name="圆角矩形 310"/>
            <p:cNvSpPr/>
            <p:nvPr/>
          </p:nvSpPr>
          <p:spPr bwMode="auto">
            <a:xfrm>
              <a:off x="242525" y="5842321"/>
              <a:ext cx="410148" cy="369267"/>
            </a:xfrm>
            <a:prstGeom prst="roundRect">
              <a:avLst/>
            </a:prstGeom>
            <a:solidFill>
              <a:schemeClr val="accent5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312" name="椭圆 311"/>
            <p:cNvSpPr/>
            <p:nvPr/>
          </p:nvSpPr>
          <p:spPr bwMode="auto">
            <a:xfrm>
              <a:off x="285084" y="5870257"/>
              <a:ext cx="325030" cy="313394"/>
            </a:xfrm>
            <a:prstGeom prst="ellipse">
              <a:avLst/>
            </a:prstGeom>
            <a:solidFill>
              <a:schemeClr val="tx1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0" tIns="36000" rIns="0" bIns="91446" rtlCol="0" anchor="ctr"/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T</a:t>
              </a:r>
              <a:r>
                <a:rPr lang="en-US" altLang="zh-CN" b="1" baseline="-25000" dirty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2</a:t>
              </a:r>
              <a:endParaRPr lang="zh-CN" altLang="en-US" b="1" baseline="-25000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313" name="圆角矩形 312"/>
          <p:cNvSpPr/>
          <p:nvPr/>
        </p:nvSpPr>
        <p:spPr bwMode="auto">
          <a:xfrm>
            <a:off x="4929886" y="5731621"/>
            <a:ext cx="505456" cy="369267"/>
          </a:xfrm>
          <a:prstGeom prst="roundRect">
            <a:avLst/>
          </a:prstGeom>
          <a:solidFill>
            <a:schemeClr val="accent5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314" name="椭圆 313"/>
          <p:cNvSpPr/>
          <p:nvPr/>
        </p:nvSpPr>
        <p:spPr bwMode="auto">
          <a:xfrm>
            <a:off x="5022366" y="5757478"/>
            <a:ext cx="325030" cy="313394"/>
          </a:xfrm>
          <a:prstGeom prst="ellipse">
            <a:avLst/>
          </a:prstGeom>
          <a:solidFill>
            <a:schemeClr val="tx1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0" tIns="36000" rIns="0" bIns="91446" rtlCol="0" anchor="ctr"/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u</a:t>
            </a:r>
            <a:endParaRPr lang="zh-CN" altLang="en-US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315" name="直接箭头连接符 314"/>
          <p:cNvCxnSpPr>
            <a:endCxn id="321" idx="0"/>
          </p:cNvCxnSpPr>
          <p:nvPr/>
        </p:nvCxnSpPr>
        <p:spPr bwMode="auto">
          <a:xfrm>
            <a:off x="5422048" y="6116721"/>
            <a:ext cx="33993" cy="21331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316" name="直接箭头连接符 315"/>
          <p:cNvCxnSpPr>
            <a:endCxn id="318" idx="0"/>
          </p:cNvCxnSpPr>
          <p:nvPr/>
        </p:nvCxnSpPr>
        <p:spPr bwMode="auto">
          <a:xfrm flipH="1">
            <a:off x="4985740" y="6103173"/>
            <a:ext cx="15780" cy="22685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grpSp>
        <p:nvGrpSpPr>
          <p:cNvPr id="317" name="组合 316"/>
          <p:cNvGrpSpPr/>
          <p:nvPr/>
        </p:nvGrpSpPr>
        <p:grpSpPr>
          <a:xfrm>
            <a:off x="4780666" y="6330031"/>
            <a:ext cx="410148" cy="369267"/>
            <a:chOff x="242525" y="5842321"/>
            <a:chExt cx="410148" cy="369267"/>
          </a:xfrm>
        </p:grpSpPr>
        <p:sp>
          <p:nvSpPr>
            <p:cNvPr id="318" name="圆角矩形 317"/>
            <p:cNvSpPr/>
            <p:nvPr/>
          </p:nvSpPr>
          <p:spPr bwMode="auto">
            <a:xfrm>
              <a:off x="242525" y="5842321"/>
              <a:ext cx="410148" cy="369267"/>
            </a:xfrm>
            <a:prstGeom prst="roundRect">
              <a:avLst/>
            </a:prstGeom>
            <a:solidFill>
              <a:schemeClr val="accent5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319" name="椭圆 318"/>
            <p:cNvSpPr/>
            <p:nvPr/>
          </p:nvSpPr>
          <p:spPr bwMode="auto">
            <a:xfrm>
              <a:off x="285084" y="5870257"/>
              <a:ext cx="325030" cy="313394"/>
            </a:xfrm>
            <a:prstGeom prst="ellipse">
              <a:avLst/>
            </a:prstGeom>
            <a:solidFill>
              <a:schemeClr val="tx1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0" tIns="36000" rIns="0" bIns="91446" rtlCol="0" anchor="ctr"/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T</a:t>
              </a:r>
              <a:r>
                <a:rPr lang="en-US" altLang="zh-CN" b="1" baseline="-25000" dirty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3</a:t>
              </a:r>
              <a:endParaRPr lang="zh-CN" altLang="en-US" b="1" baseline="-25000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20" name="组合 319"/>
          <p:cNvGrpSpPr/>
          <p:nvPr/>
        </p:nvGrpSpPr>
        <p:grpSpPr>
          <a:xfrm>
            <a:off x="5250967" y="6330031"/>
            <a:ext cx="410148" cy="369267"/>
            <a:chOff x="242525" y="5842321"/>
            <a:chExt cx="410148" cy="369267"/>
          </a:xfrm>
        </p:grpSpPr>
        <p:sp>
          <p:nvSpPr>
            <p:cNvPr id="321" name="圆角矩形 320"/>
            <p:cNvSpPr/>
            <p:nvPr/>
          </p:nvSpPr>
          <p:spPr bwMode="auto">
            <a:xfrm>
              <a:off x="242525" y="5842321"/>
              <a:ext cx="410148" cy="369267"/>
            </a:xfrm>
            <a:prstGeom prst="roundRect">
              <a:avLst/>
            </a:prstGeom>
            <a:solidFill>
              <a:schemeClr val="accent5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322" name="椭圆 321"/>
            <p:cNvSpPr/>
            <p:nvPr/>
          </p:nvSpPr>
          <p:spPr bwMode="auto">
            <a:xfrm>
              <a:off x="285084" y="5870257"/>
              <a:ext cx="325030" cy="313394"/>
            </a:xfrm>
            <a:prstGeom prst="ellipse">
              <a:avLst/>
            </a:prstGeom>
            <a:solidFill>
              <a:schemeClr val="tx1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0" tIns="36000" rIns="0" bIns="91446" rtlCol="0" anchor="ctr"/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T</a:t>
              </a:r>
              <a:r>
                <a:rPr lang="en-US" altLang="zh-CN" b="1" baseline="-25000" dirty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4</a:t>
              </a:r>
              <a:endParaRPr lang="zh-CN" altLang="en-US" b="1" baseline="-25000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</p:grpSp>
      <p:cxnSp>
        <p:nvCxnSpPr>
          <p:cNvPr id="19" name="直接连接符 18"/>
          <p:cNvCxnSpPr/>
          <p:nvPr/>
        </p:nvCxnSpPr>
        <p:spPr bwMode="auto">
          <a:xfrm>
            <a:off x="4773703" y="5348659"/>
            <a:ext cx="212037" cy="0"/>
          </a:xfrm>
          <a:prstGeom prst="line">
            <a:avLst/>
          </a:prstGeom>
          <a:solidFill>
            <a:schemeClr val="accent1"/>
          </a:solidFill>
          <a:ln w="41275" cap="flat" cmpd="sng" algn="ctr">
            <a:solidFill>
              <a:schemeClr val="tx1"/>
            </a:solidFill>
            <a:prstDash val="sysDot"/>
            <a:round/>
            <a:headEnd type="none"/>
            <a:tailEnd type="none"/>
          </a:ln>
          <a:effectLst/>
        </p:spPr>
      </p:cxnSp>
      <p:cxnSp>
        <p:nvCxnSpPr>
          <p:cNvPr id="323" name="直接连接符 322"/>
          <p:cNvCxnSpPr/>
          <p:nvPr/>
        </p:nvCxnSpPr>
        <p:spPr bwMode="auto">
          <a:xfrm>
            <a:off x="4127000" y="5348659"/>
            <a:ext cx="212037" cy="0"/>
          </a:xfrm>
          <a:prstGeom prst="line">
            <a:avLst/>
          </a:prstGeom>
          <a:solidFill>
            <a:schemeClr val="accent1"/>
          </a:solidFill>
          <a:ln w="41275" cap="flat" cmpd="sng" algn="ctr">
            <a:solidFill>
              <a:schemeClr val="tx1"/>
            </a:solidFill>
            <a:prstDash val="sysDot"/>
            <a:round/>
            <a:headEnd type="none"/>
            <a:tailEnd type="none"/>
          </a:ln>
          <a:effectLst/>
        </p:spPr>
      </p:cxnSp>
      <p:sp>
        <p:nvSpPr>
          <p:cNvPr id="324" name="圆角矩形 323"/>
          <p:cNvSpPr/>
          <p:nvPr/>
        </p:nvSpPr>
        <p:spPr bwMode="auto">
          <a:xfrm>
            <a:off x="3780912" y="4218660"/>
            <a:ext cx="330606" cy="76343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T</a:t>
            </a:r>
            <a:r>
              <a:rPr lang="en-US" altLang="zh-CN" sz="2000" b="1" baseline="-250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1</a:t>
            </a:r>
            <a:endParaRPr lang="zh-CN" altLang="en-US" sz="2000" b="1" baseline="-25000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328" name="组合 327"/>
          <p:cNvGrpSpPr/>
          <p:nvPr/>
        </p:nvGrpSpPr>
        <p:grpSpPr>
          <a:xfrm flipH="1">
            <a:off x="3912695" y="3500076"/>
            <a:ext cx="379124" cy="317008"/>
            <a:chOff x="3632014" y="4509120"/>
            <a:chExt cx="1269761" cy="216024"/>
          </a:xfrm>
        </p:grpSpPr>
        <p:cxnSp>
          <p:nvCxnSpPr>
            <p:cNvPr id="329" name="直接连接符 328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330" name="直接连接符 329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331" name="组合 330"/>
          <p:cNvGrpSpPr/>
          <p:nvPr/>
        </p:nvGrpSpPr>
        <p:grpSpPr>
          <a:xfrm>
            <a:off x="3959813" y="3955129"/>
            <a:ext cx="135060" cy="279852"/>
            <a:chOff x="3632014" y="4509120"/>
            <a:chExt cx="1269761" cy="216024"/>
          </a:xfrm>
        </p:grpSpPr>
        <p:cxnSp>
          <p:nvCxnSpPr>
            <p:cNvPr id="332" name="直接连接符 331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333" name="直接连接符 332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334" name="组合 333"/>
          <p:cNvGrpSpPr/>
          <p:nvPr/>
        </p:nvGrpSpPr>
        <p:grpSpPr>
          <a:xfrm flipH="1">
            <a:off x="4404716" y="3955129"/>
            <a:ext cx="154041" cy="279851"/>
            <a:chOff x="3632014" y="4509120"/>
            <a:chExt cx="1269761" cy="216024"/>
          </a:xfrm>
        </p:grpSpPr>
        <p:cxnSp>
          <p:nvCxnSpPr>
            <p:cNvPr id="335" name="直接连接符 334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336" name="直接连接符 335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sp>
        <p:nvSpPr>
          <p:cNvPr id="337" name="圆角矩形 336"/>
          <p:cNvSpPr/>
          <p:nvPr/>
        </p:nvSpPr>
        <p:spPr bwMode="auto">
          <a:xfrm>
            <a:off x="4396747" y="4230190"/>
            <a:ext cx="330062" cy="75190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T</a:t>
            </a:r>
            <a:r>
              <a:rPr lang="en-US" altLang="zh-CN" sz="2000" b="1" baseline="-250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2</a:t>
            </a:r>
            <a:endParaRPr lang="zh-CN" altLang="en-US" sz="2000" b="1" baseline="-25000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339" name="圆角矩形 338"/>
          <p:cNvSpPr/>
          <p:nvPr/>
        </p:nvSpPr>
        <p:spPr bwMode="auto">
          <a:xfrm>
            <a:off x="3630232" y="3335151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0" tIns="0" rIns="0" bIns="91446" rtlCol="0" anchor="ctr"/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p</a:t>
            </a:r>
            <a:endParaRPr lang="zh-CN" altLang="en-US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340" name="组合 339"/>
          <p:cNvGrpSpPr/>
          <p:nvPr/>
        </p:nvGrpSpPr>
        <p:grpSpPr>
          <a:xfrm>
            <a:off x="3817206" y="3129461"/>
            <a:ext cx="754508" cy="243645"/>
            <a:chOff x="3632014" y="4509120"/>
            <a:chExt cx="1269761" cy="216024"/>
          </a:xfrm>
        </p:grpSpPr>
        <p:cxnSp>
          <p:nvCxnSpPr>
            <p:cNvPr id="341" name="直接连接符 340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342" name="直接连接符 341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343" name="组合 342"/>
          <p:cNvGrpSpPr/>
          <p:nvPr/>
        </p:nvGrpSpPr>
        <p:grpSpPr>
          <a:xfrm flipH="1">
            <a:off x="4914512" y="3125634"/>
            <a:ext cx="346329" cy="252489"/>
            <a:chOff x="3632014" y="4509120"/>
            <a:chExt cx="1269761" cy="216024"/>
          </a:xfrm>
        </p:grpSpPr>
        <p:cxnSp>
          <p:nvCxnSpPr>
            <p:cNvPr id="344" name="直接连接符 343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345" name="直接连接符 344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cxnSp>
        <p:nvCxnSpPr>
          <p:cNvPr id="346" name="直接连接符 345"/>
          <p:cNvCxnSpPr/>
          <p:nvPr/>
        </p:nvCxnSpPr>
        <p:spPr bwMode="auto">
          <a:xfrm flipH="1" flipV="1">
            <a:off x="4753358" y="2680806"/>
            <a:ext cx="0" cy="255965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stealth" w="lg" len="lg"/>
            <a:tailEnd type="none"/>
          </a:ln>
          <a:effectLst/>
        </p:spPr>
      </p:cxnSp>
      <p:sp>
        <p:nvSpPr>
          <p:cNvPr id="347" name="圆角矩形 346"/>
          <p:cNvSpPr/>
          <p:nvPr/>
        </p:nvSpPr>
        <p:spPr bwMode="auto">
          <a:xfrm>
            <a:off x="4573338" y="2929316"/>
            <a:ext cx="360040" cy="360040"/>
          </a:xfrm>
          <a:prstGeom prst="roundRect">
            <a:avLst>
              <a:gd name="adj" fmla="val 50000"/>
            </a:avLst>
          </a:prstGeom>
          <a:solidFill>
            <a:srgbClr val="C00000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0" tIns="0" rIns="0" bIns="91446" rtlCol="0" anchor="ctr"/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g</a:t>
            </a:r>
            <a:endParaRPr lang="zh-CN" altLang="en-US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348" name="圆角矩形 347"/>
          <p:cNvSpPr/>
          <p:nvPr/>
        </p:nvSpPr>
        <p:spPr bwMode="auto">
          <a:xfrm>
            <a:off x="4431922" y="4240991"/>
            <a:ext cx="250808" cy="210146"/>
          </a:xfrm>
          <a:prstGeom prst="roundRect">
            <a:avLst/>
          </a:prstGeom>
          <a:solidFill>
            <a:schemeClr val="tx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349" name="圆角矩形 348"/>
          <p:cNvSpPr/>
          <p:nvPr/>
        </p:nvSpPr>
        <p:spPr bwMode="auto">
          <a:xfrm>
            <a:off x="3821819" y="4222550"/>
            <a:ext cx="250808" cy="210146"/>
          </a:xfrm>
          <a:prstGeom prst="roundRect">
            <a:avLst/>
          </a:prstGeom>
          <a:solidFill>
            <a:schemeClr val="tx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351" name="圆角矩形 350"/>
          <p:cNvSpPr/>
          <p:nvPr/>
        </p:nvSpPr>
        <p:spPr bwMode="auto">
          <a:xfrm>
            <a:off x="4900803" y="3797626"/>
            <a:ext cx="296245" cy="755419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T</a:t>
            </a:r>
            <a:r>
              <a:rPr lang="en-US" altLang="zh-CN" sz="2000" b="1" baseline="-250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3</a:t>
            </a:r>
            <a:endParaRPr lang="zh-CN" altLang="en-US" sz="2000" b="1" baseline="-25000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352" name="组合 351"/>
          <p:cNvGrpSpPr/>
          <p:nvPr/>
        </p:nvGrpSpPr>
        <p:grpSpPr>
          <a:xfrm>
            <a:off x="5012545" y="3541205"/>
            <a:ext cx="135060" cy="279852"/>
            <a:chOff x="3632014" y="4509120"/>
            <a:chExt cx="1269761" cy="216024"/>
          </a:xfrm>
        </p:grpSpPr>
        <p:cxnSp>
          <p:nvCxnSpPr>
            <p:cNvPr id="353" name="直接连接符 352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354" name="直接连接符 353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355" name="组合 354"/>
          <p:cNvGrpSpPr/>
          <p:nvPr/>
        </p:nvGrpSpPr>
        <p:grpSpPr>
          <a:xfrm flipH="1">
            <a:off x="5409841" y="3527835"/>
            <a:ext cx="154041" cy="279851"/>
            <a:chOff x="3632014" y="4509120"/>
            <a:chExt cx="1269761" cy="216024"/>
          </a:xfrm>
        </p:grpSpPr>
        <p:cxnSp>
          <p:nvCxnSpPr>
            <p:cNvPr id="356" name="直接连接符 355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357" name="直接连接符 356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sp>
        <p:nvSpPr>
          <p:cNvPr id="358" name="圆角矩形 357"/>
          <p:cNvSpPr/>
          <p:nvPr/>
        </p:nvSpPr>
        <p:spPr bwMode="auto">
          <a:xfrm>
            <a:off x="5366338" y="3813947"/>
            <a:ext cx="294777" cy="743888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T</a:t>
            </a:r>
            <a:r>
              <a:rPr lang="en-US" altLang="zh-CN" sz="2000" b="1" baseline="-250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4</a:t>
            </a:r>
            <a:endParaRPr lang="zh-CN" altLang="en-US" sz="2000" b="1" baseline="-25000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359" name="圆角矩形 358"/>
          <p:cNvSpPr/>
          <p:nvPr/>
        </p:nvSpPr>
        <p:spPr bwMode="auto">
          <a:xfrm>
            <a:off x="5390973" y="3834022"/>
            <a:ext cx="250808" cy="210146"/>
          </a:xfrm>
          <a:prstGeom prst="roundRect">
            <a:avLst/>
          </a:prstGeom>
          <a:solidFill>
            <a:schemeClr val="tx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360" name="圆角矩形 359"/>
          <p:cNvSpPr/>
          <p:nvPr/>
        </p:nvSpPr>
        <p:spPr bwMode="auto">
          <a:xfrm>
            <a:off x="4931184" y="3828883"/>
            <a:ext cx="250808" cy="210146"/>
          </a:xfrm>
          <a:prstGeom prst="roundRect">
            <a:avLst/>
          </a:prstGeom>
          <a:solidFill>
            <a:schemeClr val="tx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361" name="圆角矩形 360"/>
          <p:cNvSpPr/>
          <p:nvPr/>
        </p:nvSpPr>
        <p:spPr bwMode="auto">
          <a:xfrm>
            <a:off x="5087536" y="3352187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0" tIns="36000" rIns="0" bIns="91446" rtlCol="0" anchor="ctr"/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u</a:t>
            </a:r>
            <a:endParaRPr lang="zh-CN" altLang="en-US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362" name="圆角矩形 361"/>
          <p:cNvSpPr/>
          <p:nvPr/>
        </p:nvSpPr>
        <p:spPr bwMode="auto">
          <a:xfrm>
            <a:off x="4104229" y="3782926"/>
            <a:ext cx="360040" cy="360040"/>
          </a:xfrm>
          <a:prstGeom prst="roundRect">
            <a:avLst>
              <a:gd name="adj" fmla="val 50000"/>
            </a:avLst>
          </a:prstGeom>
          <a:solidFill>
            <a:srgbClr val="C00000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0" tIns="36000" rIns="0" bIns="91446" rtlCol="0" anchor="ctr"/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x</a:t>
            </a:r>
            <a:endParaRPr lang="zh-CN" altLang="en-US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363" name="矩形 362"/>
          <p:cNvSpPr/>
          <p:nvPr/>
        </p:nvSpPr>
        <p:spPr>
          <a:xfrm>
            <a:off x="5635551" y="5669273"/>
            <a:ext cx="85493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4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</a:t>
            </a:r>
            <a:r>
              <a:rPr lang="zh-CN" altLang="en-US" sz="14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转红并上溢</a:t>
            </a:r>
            <a:endParaRPr lang="zh-CN" altLang="en-US" sz="14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65" name="TextBox 20"/>
          <p:cNvSpPr txBox="1">
            <a:spLocks noChangeArrowheads="1"/>
          </p:cNvSpPr>
          <p:nvPr/>
        </p:nvSpPr>
        <p:spPr bwMode="auto">
          <a:xfrm>
            <a:off x="5422048" y="2117171"/>
            <a:ext cx="2311722" cy="830997"/>
          </a:xfrm>
          <a:prstGeom prst="rect">
            <a:avLst/>
          </a:prstGeom>
          <a:solidFill>
            <a:srgbClr val="C00000"/>
          </a:solidFill>
          <a:ln w="31750">
            <a:noFill/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kumimoji="1" sz="28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marL="0" lvl="2" algn="ctr">
              <a:spcAft>
                <a:spcPts val="600"/>
              </a:spcAft>
              <a:buClr>
                <a:srgbClr val="C00000"/>
              </a:buClr>
              <a:defRPr/>
            </a:pP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局部调整仅需进行颜色更改</a:t>
            </a:r>
            <a:endParaRPr lang="en-US" altLang="zh-CN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38" name="组合 137"/>
          <p:cNvGrpSpPr/>
          <p:nvPr/>
        </p:nvGrpSpPr>
        <p:grpSpPr>
          <a:xfrm>
            <a:off x="3435707" y="3501008"/>
            <a:ext cx="200189" cy="328011"/>
            <a:chOff x="3632014" y="4509120"/>
            <a:chExt cx="1269761" cy="216024"/>
          </a:xfrm>
        </p:grpSpPr>
        <p:cxnSp>
          <p:nvCxnSpPr>
            <p:cNvPr id="139" name="直接连接符 138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40" name="直接连接符 139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sp>
        <p:nvSpPr>
          <p:cNvPr id="141" name="圆角矩形 140"/>
          <p:cNvSpPr/>
          <p:nvPr/>
        </p:nvSpPr>
        <p:spPr bwMode="auto">
          <a:xfrm>
            <a:off x="3241825" y="3825173"/>
            <a:ext cx="341979" cy="865468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T</a:t>
            </a:r>
            <a:r>
              <a:rPr lang="en-US" altLang="zh-CN" sz="2000" b="1" baseline="-250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0</a:t>
            </a:r>
            <a:endParaRPr lang="zh-CN" altLang="en-US" sz="2000" b="1" baseline="-25000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42" name="圆角矩形 141"/>
          <p:cNvSpPr/>
          <p:nvPr/>
        </p:nvSpPr>
        <p:spPr bwMode="auto">
          <a:xfrm>
            <a:off x="3293400" y="3845708"/>
            <a:ext cx="250808" cy="210146"/>
          </a:xfrm>
          <a:prstGeom prst="roundRect">
            <a:avLst/>
          </a:prstGeom>
          <a:solidFill>
            <a:schemeClr val="tx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26100807"/>
      </p:ext>
    </p:extLst>
  </p:cSld>
  <p:clrMapOvr>
    <a:masterClrMapping/>
  </p:clrMapOvr>
  <p:transition advTm="157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088" y="85725"/>
            <a:ext cx="7599362" cy="914400"/>
          </a:xfrm>
        </p:spPr>
        <p:txBody>
          <a:bodyPr/>
          <a:lstStyle/>
          <a:p>
            <a:pPr>
              <a:defRPr/>
            </a:pPr>
            <a:r>
              <a:rPr lang="zh-CN" altLang="en-US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红黑树：节点插入</a:t>
            </a:r>
          </a:p>
        </p:txBody>
      </p:sp>
      <p:sp>
        <p:nvSpPr>
          <p:cNvPr id="48" name="TextBox 20"/>
          <p:cNvSpPr txBox="1">
            <a:spLocks noChangeArrowheads="1"/>
          </p:cNvSpPr>
          <p:nvPr/>
        </p:nvSpPr>
        <p:spPr bwMode="auto">
          <a:xfrm>
            <a:off x="85905" y="1173813"/>
            <a:ext cx="8950591" cy="10310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lvl="1" indent="-3429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节点插入验证</a:t>
            </a:r>
            <a:endParaRPr lang="en-US" altLang="zh-CN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按顺序插入节点 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70,80,90,10,100,60,120,130,140,150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480" y="2276683"/>
            <a:ext cx="718254" cy="57772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6332" y="2316947"/>
            <a:ext cx="831457" cy="82365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2114" y="2320851"/>
            <a:ext cx="1256945" cy="81584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1118" y="2329942"/>
            <a:ext cx="1584843" cy="1171066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9547" y="2316947"/>
            <a:ext cx="1986909" cy="1182777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210" y="3604689"/>
            <a:ext cx="2404590" cy="120229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5361" y="3620728"/>
            <a:ext cx="2802753" cy="1167163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5227" y="3620728"/>
            <a:ext cx="3173591" cy="156532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644" y="5110191"/>
            <a:ext cx="3548332" cy="1577036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9328" y="5110191"/>
            <a:ext cx="4001144" cy="1569229"/>
          </a:xfrm>
          <a:prstGeom prst="rect">
            <a:avLst/>
          </a:prstGeom>
        </p:spPr>
      </p:pic>
      <p:sp>
        <p:nvSpPr>
          <p:cNvPr id="35" name="下箭头 34"/>
          <p:cNvSpPr/>
          <p:nvPr/>
        </p:nvSpPr>
        <p:spPr bwMode="auto">
          <a:xfrm rot="16200000">
            <a:off x="1084793" y="2716592"/>
            <a:ext cx="288755" cy="397764"/>
          </a:xfrm>
          <a:prstGeom prst="downArrow">
            <a:avLst/>
          </a:prstGeom>
          <a:solidFill>
            <a:schemeClr val="accent2">
              <a:lumMod val="50000"/>
            </a:schemeClr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4196580" y="2401764"/>
            <a:ext cx="7521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RR-2</a:t>
            </a:r>
            <a:endParaRPr lang="zh-CN" alt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7" name="下箭头 36"/>
          <p:cNvSpPr/>
          <p:nvPr/>
        </p:nvSpPr>
        <p:spPr bwMode="auto">
          <a:xfrm rot="16200000">
            <a:off x="2485323" y="2703502"/>
            <a:ext cx="288755" cy="397764"/>
          </a:xfrm>
          <a:prstGeom prst="downArrow">
            <a:avLst/>
          </a:prstGeom>
          <a:solidFill>
            <a:schemeClr val="accent2">
              <a:lumMod val="50000"/>
            </a:schemeClr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38" name="下箭头 37"/>
          <p:cNvSpPr/>
          <p:nvPr/>
        </p:nvSpPr>
        <p:spPr bwMode="auto">
          <a:xfrm rot="16200000">
            <a:off x="4411773" y="2699350"/>
            <a:ext cx="288755" cy="397764"/>
          </a:xfrm>
          <a:prstGeom prst="downArrow">
            <a:avLst/>
          </a:prstGeom>
          <a:solidFill>
            <a:schemeClr val="accent2">
              <a:lumMod val="50000"/>
            </a:schemeClr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39" name="下箭头 38"/>
          <p:cNvSpPr/>
          <p:nvPr/>
        </p:nvSpPr>
        <p:spPr bwMode="auto">
          <a:xfrm rot="16200000">
            <a:off x="6491130" y="2703336"/>
            <a:ext cx="288755" cy="397764"/>
          </a:xfrm>
          <a:prstGeom prst="downArrow">
            <a:avLst/>
          </a:prstGeom>
          <a:solidFill>
            <a:schemeClr val="accent2">
              <a:lumMod val="50000"/>
            </a:schemeClr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40" name="下箭头 39"/>
          <p:cNvSpPr/>
          <p:nvPr/>
        </p:nvSpPr>
        <p:spPr bwMode="auto">
          <a:xfrm rot="16200000">
            <a:off x="257394" y="3858448"/>
            <a:ext cx="288755" cy="397764"/>
          </a:xfrm>
          <a:prstGeom prst="downArrow">
            <a:avLst/>
          </a:prstGeom>
          <a:solidFill>
            <a:schemeClr val="accent2">
              <a:lumMod val="50000"/>
            </a:schemeClr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41" name="下箭头 40"/>
          <p:cNvSpPr/>
          <p:nvPr/>
        </p:nvSpPr>
        <p:spPr bwMode="auto">
          <a:xfrm rot="16200000">
            <a:off x="2609139" y="3877828"/>
            <a:ext cx="288755" cy="397764"/>
          </a:xfrm>
          <a:prstGeom prst="downArrow">
            <a:avLst/>
          </a:prstGeom>
          <a:solidFill>
            <a:schemeClr val="accent2">
              <a:lumMod val="50000"/>
            </a:schemeClr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42" name="下箭头 41"/>
          <p:cNvSpPr/>
          <p:nvPr/>
        </p:nvSpPr>
        <p:spPr bwMode="auto">
          <a:xfrm rot="16200000">
            <a:off x="331334" y="5462727"/>
            <a:ext cx="288755" cy="397764"/>
          </a:xfrm>
          <a:prstGeom prst="downArrow">
            <a:avLst/>
          </a:prstGeom>
          <a:solidFill>
            <a:schemeClr val="accent2">
              <a:lumMod val="50000"/>
            </a:schemeClr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43" name="下箭头 42"/>
          <p:cNvSpPr/>
          <p:nvPr/>
        </p:nvSpPr>
        <p:spPr bwMode="auto">
          <a:xfrm rot="16200000">
            <a:off x="5652828" y="3877828"/>
            <a:ext cx="288755" cy="397764"/>
          </a:xfrm>
          <a:prstGeom prst="downArrow">
            <a:avLst/>
          </a:prstGeom>
          <a:solidFill>
            <a:schemeClr val="accent2">
              <a:lumMod val="50000"/>
            </a:schemeClr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44" name="下箭头 43"/>
          <p:cNvSpPr/>
          <p:nvPr/>
        </p:nvSpPr>
        <p:spPr bwMode="auto">
          <a:xfrm rot="16200000">
            <a:off x="4513469" y="5622038"/>
            <a:ext cx="288755" cy="397764"/>
          </a:xfrm>
          <a:prstGeom prst="downArrow">
            <a:avLst/>
          </a:prstGeom>
          <a:solidFill>
            <a:schemeClr val="accent2">
              <a:lumMod val="50000"/>
            </a:schemeClr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75455" y="3539774"/>
            <a:ext cx="7521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RR-1</a:t>
            </a:r>
            <a:endParaRPr lang="zh-CN" alt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2339752" y="3572927"/>
            <a:ext cx="7521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RR-1</a:t>
            </a:r>
            <a:endParaRPr lang="zh-CN" alt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5390606" y="3586516"/>
            <a:ext cx="7521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RR-2</a:t>
            </a:r>
            <a:endParaRPr lang="zh-CN" alt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147463" y="5182046"/>
            <a:ext cx="7521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RR-1</a:t>
            </a:r>
            <a:endParaRPr lang="zh-CN" alt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3874323" y="5278938"/>
            <a:ext cx="16337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RR-2 + RR-1</a:t>
            </a:r>
            <a:endParaRPr lang="zh-CN" alt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106000"/>
      </p:ext>
    </p:extLst>
  </p:cSld>
  <p:clrMapOvr>
    <a:masterClrMapping/>
  </p:clrMapOvr>
  <p:transition advTm="157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/>
      <p:bldP spid="46" grpId="0"/>
      <p:bldP spid="47" grpId="0"/>
      <p:bldP spid="49" grpId="0"/>
      <p:bldP spid="5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088" y="85725"/>
            <a:ext cx="7599362" cy="914400"/>
          </a:xfrm>
        </p:spPr>
        <p:txBody>
          <a:bodyPr/>
          <a:lstStyle/>
          <a:p>
            <a:pPr>
              <a:defRPr/>
            </a:pPr>
            <a:r>
              <a:rPr lang="zh-CN" altLang="en-US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红黑树：节点插入</a:t>
            </a:r>
          </a:p>
        </p:txBody>
      </p:sp>
      <p:sp>
        <p:nvSpPr>
          <p:cNvPr id="48" name="TextBox 20"/>
          <p:cNvSpPr txBox="1">
            <a:spLocks noChangeArrowheads="1"/>
          </p:cNvSpPr>
          <p:nvPr/>
        </p:nvSpPr>
        <p:spPr bwMode="auto">
          <a:xfrm>
            <a:off x="85905" y="1187210"/>
            <a:ext cx="3641907" cy="41395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lvl="1" indent="-3429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双红修正复杂度</a:t>
            </a:r>
            <a:endParaRPr lang="en-US" altLang="zh-CN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虽然情况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会上升而迭代调整，但调整仅涉及颜色转变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一旦进入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RR-1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，则只需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1~2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次旋转调整，即可终止整个调整过程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需要的拓扑调整次数为常数复杂度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3733263" y="1650580"/>
            <a:ext cx="5203381" cy="3087810"/>
            <a:chOff x="111467" y="2789462"/>
            <a:chExt cx="5203381" cy="3087810"/>
          </a:xfrm>
        </p:grpSpPr>
        <p:sp>
          <p:nvSpPr>
            <p:cNvPr id="4" name="流程图: 决策 3"/>
            <p:cNvSpPr/>
            <p:nvPr/>
          </p:nvSpPr>
          <p:spPr bwMode="auto">
            <a:xfrm>
              <a:off x="1020840" y="3291378"/>
              <a:ext cx="2952328" cy="912880"/>
            </a:xfrm>
            <a:prstGeom prst="flowChartDecision">
              <a:avLst/>
            </a:prstGeom>
            <a:noFill/>
            <a:ln w="158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r>
                <a:rPr lang="en-US" altLang="zh-CN" b="1" dirty="0"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u-&gt;color==B?</a:t>
              </a:r>
              <a:endParaRPr lang="zh-CN" altLang="en-US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213" name="直接连接符 212"/>
            <p:cNvCxnSpPr/>
            <p:nvPr/>
          </p:nvCxnSpPr>
          <p:spPr bwMode="auto">
            <a:xfrm>
              <a:off x="705533" y="3747818"/>
              <a:ext cx="316759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214" name="直接连接符 213"/>
            <p:cNvCxnSpPr/>
            <p:nvPr/>
          </p:nvCxnSpPr>
          <p:spPr bwMode="auto">
            <a:xfrm flipV="1">
              <a:off x="705533" y="3747818"/>
              <a:ext cx="0" cy="648072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  <p:sp>
          <p:nvSpPr>
            <p:cNvPr id="6" name="矩形 5"/>
            <p:cNvSpPr/>
            <p:nvPr/>
          </p:nvSpPr>
          <p:spPr bwMode="auto">
            <a:xfrm>
              <a:off x="237481" y="4396058"/>
              <a:ext cx="936104" cy="360040"/>
            </a:xfrm>
            <a:prstGeom prst="rect">
              <a:avLst/>
            </a:prstGeom>
            <a:noFill/>
            <a:ln w="158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r>
                <a:rPr lang="en-US" altLang="zh-CN" b="1" dirty="0" err="1"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zag+zig</a:t>
              </a:r>
              <a:endParaRPr lang="zh-CN" altLang="en-US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217" name="直接连接符 216"/>
            <p:cNvCxnSpPr/>
            <p:nvPr/>
          </p:nvCxnSpPr>
          <p:spPr bwMode="auto">
            <a:xfrm flipV="1">
              <a:off x="705533" y="4755930"/>
              <a:ext cx="0" cy="648072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  <p:sp>
          <p:nvSpPr>
            <p:cNvPr id="218" name="矩形 217"/>
            <p:cNvSpPr/>
            <p:nvPr/>
          </p:nvSpPr>
          <p:spPr bwMode="auto">
            <a:xfrm>
              <a:off x="111467" y="5404002"/>
              <a:ext cx="1188132" cy="360040"/>
            </a:xfrm>
            <a:prstGeom prst="rect">
              <a:avLst/>
            </a:prstGeom>
            <a:noFill/>
            <a:ln w="158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r>
                <a:rPr lang="en-US" altLang="zh-CN" b="1" dirty="0"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recoloring</a:t>
              </a:r>
              <a:endParaRPr lang="zh-CN" altLang="en-US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219" name="直接连接符 218"/>
            <p:cNvCxnSpPr/>
            <p:nvPr/>
          </p:nvCxnSpPr>
          <p:spPr bwMode="auto">
            <a:xfrm flipH="1">
              <a:off x="1299599" y="5625244"/>
              <a:ext cx="648072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  <p:sp>
          <p:nvSpPr>
            <p:cNvPr id="9" name="椭圆 8"/>
            <p:cNvSpPr/>
            <p:nvPr/>
          </p:nvSpPr>
          <p:spPr bwMode="auto">
            <a:xfrm>
              <a:off x="1947671" y="5373216"/>
              <a:ext cx="968145" cy="504056"/>
            </a:xfrm>
            <a:prstGeom prst="ellipse">
              <a:avLst/>
            </a:prstGeom>
            <a:noFill/>
            <a:ln w="158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r>
                <a:rPr lang="en-US" altLang="zh-CN" b="1" dirty="0"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done</a:t>
              </a:r>
              <a:endParaRPr lang="zh-CN" altLang="en-US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23" name="矩形 222"/>
            <p:cNvSpPr/>
            <p:nvPr/>
          </p:nvSpPr>
          <p:spPr bwMode="auto">
            <a:xfrm>
              <a:off x="3743908" y="5445224"/>
              <a:ext cx="1188132" cy="360040"/>
            </a:xfrm>
            <a:prstGeom prst="rect">
              <a:avLst/>
            </a:prstGeom>
            <a:noFill/>
            <a:ln w="158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r>
                <a:rPr lang="en-US" altLang="zh-CN" b="1" dirty="0"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recoloring</a:t>
              </a:r>
              <a:endParaRPr lang="zh-CN" altLang="en-US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224" name="直接连接符 223"/>
            <p:cNvCxnSpPr>
              <a:stCxn id="9" idx="6"/>
              <a:endCxn id="223" idx="1"/>
            </p:cNvCxnSpPr>
            <p:nvPr/>
          </p:nvCxnSpPr>
          <p:spPr bwMode="auto">
            <a:xfrm>
              <a:off x="2915816" y="5625244"/>
              <a:ext cx="828092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  <p:cxnSp>
          <p:nvCxnSpPr>
            <p:cNvPr id="227" name="直接连接符 226"/>
            <p:cNvCxnSpPr/>
            <p:nvPr/>
          </p:nvCxnSpPr>
          <p:spPr bwMode="auto">
            <a:xfrm>
              <a:off x="3973168" y="3747818"/>
              <a:ext cx="382808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229" name="直接连接符 228"/>
            <p:cNvCxnSpPr>
              <a:stCxn id="223" idx="0"/>
            </p:cNvCxnSpPr>
            <p:nvPr/>
          </p:nvCxnSpPr>
          <p:spPr bwMode="auto">
            <a:xfrm flipV="1">
              <a:off x="4337974" y="3747818"/>
              <a:ext cx="18002" cy="1697406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  <p:sp>
          <p:nvSpPr>
            <p:cNvPr id="20" name="矩形 19"/>
            <p:cNvSpPr/>
            <p:nvPr/>
          </p:nvSpPr>
          <p:spPr>
            <a:xfrm>
              <a:off x="3909822" y="3837574"/>
              <a:ext cx="35137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b="1" dirty="0"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N</a:t>
              </a:r>
              <a:endParaRPr lang="zh-CN" altLang="en-US" dirty="0"/>
            </a:p>
          </p:txBody>
        </p:sp>
        <p:sp>
          <p:nvSpPr>
            <p:cNvPr id="242" name="矩形 241"/>
            <p:cNvSpPr/>
            <p:nvPr/>
          </p:nvSpPr>
          <p:spPr>
            <a:xfrm>
              <a:off x="782308" y="3811339"/>
              <a:ext cx="35137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b="1" dirty="0"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Y</a:t>
              </a:r>
              <a:endParaRPr lang="zh-CN" altLang="en-US" dirty="0"/>
            </a:p>
          </p:txBody>
        </p:sp>
        <p:cxnSp>
          <p:nvCxnSpPr>
            <p:cNvPr id="244" name="直接连接符 243"/>
            <p:cNvCxnSpPr/>
            <p:nvPr/>
          </p:nvCxnSpPr>
          <p:spPr bwMode="auto">
            <a:xfrm>
              <a:off x="4932040" y="5625244"/>
              <a:ext cx="382808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245" name="直接连接符 244"/>
            <p:cNvCxnSpPr/>
            <p:nvPr/>
          </p:nvCxnSpPr>
          <p:spPr bwMode="auto">
            <a:xfrm flipH="1">
              <a:off x="5299920" y="2948168"/>
              <a:ext cx="14928" cy="2677076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lg" len="lg"/>
              <a:tailEnd type="none"/>
            </a:ln>
            <a:effectLst/>
          </p:spPr>
        </p:cxnSp>
        <p:cxnSp>
          <p:nvCxnSpPr>
            <p:cNvPr id="246" name="直接连接符 245"/>
            <p:cNvCxnSpPr/>
            <p:nvPr/>
          </p:nvCxnSpPr>
          <p:spPr bwMode="auto">
            <a:xfrm flipV="1">
              <a:off x="2494548" y="2789462"/>
              <a:ext cx="2456" cy="499268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  <p:cxnSp>
          <p:nvCxnSpPr>
            <p:cNvPr id="247" name="直接连接符 246"/>
            <p:cNvCxnSpPr/>
            <p:nvPr/>
          </p:nvCxnSpPr>
          <p:spPr bwMode="auto">
            <a:xfrm flipV="1">
              <a:off x="2494548" y="2948168"/>
              <a:ext cx="2820300" cy="1698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sp>
          <p:nvSpPr>
            <p:cNvPr id="248" name="椭圆 247"/>
            <p:cNvSpPr/>
            <p:nvPr/>
          </p:nvSpPr>
          <p:spPr bwMode="auto">
            <a:xfrm>
              <a:off x="2431743" y="2876333"/>
              <a:ext cx="142035" cy="143670"/>
            </a:xfrm>
            <a:prstGeom prst="ellipse">
              <a:avLst/>
            </a:prstGeom>
            <a:solidFill>
              <a:schemeClr val="tx1"/>
            </a:solidFill>
            <a:ln w="158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</p:grpSp>
      <p:graphicFrame>
        <p:nvGraphicFramePr>
          <p:cNvPr id="28" name="表格 27"/>
          <p:cNvGraphicFramePr>
            <a:graphicFrameLocks noGrp="1"/>
          </p:cNvGraphicFramePr>
          <p:nvPr/>
        </p:nvGraphicFramePr>
        <p:xfrm>
          <a:off x="757150" y="5450027"/>
          <a:ext cx="7996664" cy="110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3539">
                  <a:extLst>
                    <a:ext uri="{9D8B030D-6E8A-4147-A177-3AD203B41FA5}">
                      <a16:colId xmlns:a16="http://schemas.microsoft.com/office/drawing/2014/main" val="1896792470"/>
                    </a:ext>
                  </a:extLst>
                </a:gridCol>
                <a:gridCol w="1486943">
                  <a:extLst>
                    <a:ext uri="{9D8B030D-6E8A-4147-A177-3AD203B41FA5}">
                      <a16:colId xmlns:a16="http://schemas.microsoft.com/office/drawing/2014/main" val="2571747627"/>
                    </a:ext>
                  </a:extLst>
                </a:gridCol>
                <a:gridCol w="1157411">
                  <a:extLst>
                    <a:ext uri="{9D8B030D-6E8A-4147-A177-3AD203B41FA5}">
                      <a16:colId xmlns:a16="http://schemas.microsoft.com/office/drawing/2014/main" val="2495701585"/>
                    </a:ext>
                  </a:extLst>
                </a:gridCol>
                <a:gridCol w="1262631">
                  <a:extLst>
                    <a:ext uri="{9D8B030D-6E8A-4147-A177-3AD203B41FA5}">
                      <a16:colId xmlns:a16="http://schemas.microsoft.com/office/drawing/2014/main" val="2097887585"/>
                    </a:ext>
                  </a:extLst>
                </a:gridCol>
                <a:gridCol w="2946140">
                  <a:extLst>
                    <a:ext uri="{9D8B030D-6E8A-4147-A177-3AD203B41FA5}">
                      <a16:colId xmlns:a16="http://schemas.microsoft.com/office/drawing/2014/main" val="3053342763"/>
                    </a:ext>
                  </a:extLst>
                </a:gridCol>
              </a:tblGrid>
              <a:tr h="262418"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情况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#</a:t>
                      </a:r>
                      <a:r>
                        <a:rPr lang="zh-CN" altLang="en-US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旋转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#</a:t>
                      </a:r>
                      <a:r>
                        <a:rPr lang="zh-CN" altLang="en-US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染色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单轮修正之后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42910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RR-1</a:t>
                      </a:r>
                      <a:endParaRPr lang="zh-CN" altLang="en-US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u</a:t>
                      </a:r>
                      <a:r>
                        <a:rPr lang="zh-CN" altLang="en-US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为黑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1~2</a:t>
                      </a:r>
                      <a:endParaRPr lang="zh-CN" altLang="en-US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endParaRPr lang="zh-CN" altLang="en-US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调整随即完成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7635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RR-2</a:t>
                      </a:r>
                      <a:endParaRPr lang="zh-CN" altLang="en-US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u</a:t>
                      </a:r>
                      <a:r>
                        <a:rPr lang="zh-CN" altLang="en-US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为红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  <a:endParaRPr lang="zh-CN" altLang="en-US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  <a:endParaRPr lang="zh-CN" altLang="en-US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或再次双红但必上升两层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01304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27947399"/>
      </p:ext>
    </p:extLst>
  </p:cSld>
  <p:clrMapOvr>
    <a:masterClrMapping/>
  </p:clrMapOvr>
  <p:transition advTm="157">
    <p:zoom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088" y="85725"/>
            <a:ext cx="7599362" cy="914400"/>
          </a:xfrm>
        </p:spPr>
        <p:txBody>
          <a:bodyPr/>
          <a:lstStyle/>
          <a:p>
            <a:pPr>
              <a:defRPr/>
            </a:pPr>
            <a:r>
              <a:rPr lang="zh-CN" altLang="en-US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红黑树：节点删除</a:t>
            </a:r>
          </a:p>
        </p:txBody>
      </p:sp>
      <p:sp>
        <p:nvSpPr>
          <p:cNvPr id="48" name="TextBox 20"/>
          <p:cNvSpPr txBox="1">
            <a:spLocks noChangeArrowheads="1"/>
          </p:cNvSpPr>
          <p:nvPr/>
        </p:nvSpPr>
        <p:spPr bwMode="auto">
          <a:xfrm>
            <a:off x="115237" y="1083810"/>
            <a:ext cx="8993268" cy="14003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lvl="1" indent="-3429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节点删除</a:t>
            </a:r>
          </a:p>
          <a:p>
            <a:pPr lvl="2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类似节点插入，需解决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双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黑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缺陷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，分四种情况，参考教材对应章节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6" name="表格 5"/>
          <p:cNvGraphicFramePr>
            <a:graphicFrameLocks noGrp="1"/>
          </p:cNvGraphicFramePr>
          <p:nvPr/>
        </p:nvGraphicFramePr>
        <p:xfrm>
          <a:off x="395536" y="2587130"/>
          <a:ext cx="8356703" cy="1833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5025">
                  <a:extLst>
                    <a:ext uri="{9D8B030D-6E8A-4147-A177-3AD203B41FA5}">
                      <a16:colId xmlns:a16="http://schemas.microsoft.com/office/drawing/2014/main" val="1896792470"/>
                    </a:ext>
                  </a:extLst>
                </a:gridCol>
                <a:gridCol w="1829310">
                  <a:extLst>
                    <a:ext uri="{9D8B030D-6E8A-4147-A177-3AD203B41FA5}">
                      <a16:colId xmlns:a16="http://schemas.microsoft.com/office/drawing/2014/main" val="2571747627"/>
                    </a:ext>
                  </a:extLst>
                </a:gridCol>
                <a:gridCol w="934103">
                  <a:extLst>
                    <a:ext uri="{9D8B030D-6E8A-4147-A177-3AD203B41FA5}">
                      <a16:colId xmlns:a16="http://schemas.microsoft.com/office/drawing/2014/main" val="2495701585"/>
                    </a:ext>
                  </a:extLst>
                </a:gridCol>
                <a:gridCol w="1154129">
                  <a:extLst>
                    <a:ext uri="{9D8B030D-6E8A-4147-A177-3AD203B41FA5}">
                      <a16:colId xmlns:a16="http://schemas.microsoft.com/office/drawing/2014/main" val="2097887585"/>
                    </a:ext>
                  </a:extLst>
                </a:gridCol>
                <a:gridCol w="3244136">
                  <a:extLst>
                    <a:ext uri="{9D8B030D-6E8A-4147-A177-3AD203B41FA5}">
                      <a16:colId xmlns:a16="http://schemas.microsoft.com/office/drawing/2014/main" val="3053342763"/>
                    </a:ext>
                  </a:extLst>
                </a:gridCol>
              </a:tblGrid>
              <a:tr h="262418"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情况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#</a:t>
                      </a:r>
                      <a:r>
                        <a:rPr lang="zh-CN" altLang="en-US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旋转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#</a:t>
                      </a:r>
                      <a:r>
                        <a:rPr lang="zh-CN" altLang="en-US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染色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单轮修正之后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42910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BB-1</a:t>
                      </a:r>
                      <a:endParaRPr lang="zh-CN" altLang="en-US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黑</a:t>
                      </a:r>
                      <a:r>
                        <a:rPr lang="en-US" altLang="zh-CN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</a:t>
                      </a:r>
                      <a:r>
                        <a:rPr lang="zh-CN" altLang="en-US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有红子</a:t>
                      </a:r>
                      <a:r>
                        <a:rPr lang="en-US" altLang="zh-CN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</a:t>
                      </a:r>
                      <a:endParaRPr lang="zh-CN" altLang="en-US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1~2</a:t>
                      </a:r>
                      <a:endParaRPr lang="zh-CN" altLang="en-US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  <a:endParaRPr lang="zh-CN" altLang="en-US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调整随即完成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763509"/>
                  </a:ext>
                </a:extLst>
              </a:tr>
              <a:tr h="123613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BB-2-R</a:t>
                      </a:r>
                      <a:endParaRPr lang="zh-CN" altLang="en-US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黑</a:t>
                      </a:r>
                      <a:r>
                        <a:rPr lang="en-US" altLang="zh-CN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</a:t>
                      </a:r>
                      <a:r>
                        <a:rPr lang="zh-CN" altLang="en-US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无红子</a:t>
                      </a:r>
                      <a:r>
                        <a:rPr lang="en-US" altLang="zh-CN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t, p</a:t>
                      </a:r>
                      <a:r>
                        <a:rPr lang="zh-CN" altLang="en-US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红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  <a:endParaRPr lang="zh-CN" altLang="en-US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endParaRPr lang="zh-CN" altLang="en-US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调整随即完成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0130411"/>
                  </a:ext>
                </a:extLst>
              </a:tr>
              <a:tr h="242147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BB-2-B</a:t>
                      </a:r>
                      <a:endParaRPr lang="zh-CN" altLang="en-US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黑</a:t>
                      </a:r>
                      <a:r>
                        <a:rPr lang="en-US" altLang="zh-CN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</a:t>
                      </a:r>
                      <a:r>
                        <a:rPr lang="zh-CN" altLang="en-US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无红子</a:t>
                      </a:r>
                      <a:r>
                        <a:rPr lang="en-US" altLang="zh-CN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t, p</a:t>
                      </a:r>
                      <a:r>
                        <a:rPr lang="zh-CN" altLang="en-US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  <a:endParaRPr lang="zh-CN" altLang="en-US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zh-CN" altLang="en-US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必然再次双黑，但将上升一层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5876873"/>
                  </a:ext>
                </a:extLst>
              </a:tr>
              <a:tr h="123613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BB-3</a:t>
                      </a:r>
                      <a:endParaRPr lang="zh-CN" altLang="en-US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红</a:t>
                      </a:r>
                      <a:r>
                        <a:rPr lang="en-US" altLang="zh-CN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</a:t>
                      </a:r>
                      <a:endParaRPr lang="zh-CN" altLang="en-US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zh-CN" altLang="en-US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endParaRPr lang="zh-CN" altLang="en-US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转为</a:t>
                      </a:r>
                      <a:r>
                        <a:rPr lang="en-US" altLang="zh-CN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BB-1</a:t>
                      </a:r>
                      <a:r>
                        <a:rPr lang="zh-CN" altLang="en-US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或</a:t>
                      </a:r>
                      <a:r>
                        <a:rPr lang="en-US" altLang="zh-CN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BB-2-R</a:t>
                      </a:r>
                      <a:endParaRPr lang="zh-CN" altLang="en-US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6984607"/>
                  </a:ext>
                </a:extLst>
              </a:tr>
            </a:tbl>
          </a:graphicData>
        </a:graphic>
      </p:graphicFrame>
      <p:sp>
        <p:nvSpPr>
          <p:cNvPr id="5" name="TextBox 20"/>
          <p:cNvSpPr txBox="1">
            <a:spLocks noChangeArrowheads="1"/>
          </p:cNvSpPr>
          <p:nvPr/>
        </p:nvSpPr>
        <p:spPr bwMode="auto">
          <a:xfrm>
            <a:off x="253407" y="4941168"/>
            <a:ext cx="8640959" cy="1277273"/>
          </a:xfrm>
          <a:prstGeom prst="rect">
            <a:avLst/>
          </a:prstGeom>
          <a:solidFill>
            <a:srgbClr val="C00000"/>
          </a:solidFill>
          <a:ln w="31750">
            <a:noFill/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kumimoji="1" sz="28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marL="0" lvl="2" algn="ctr">
              <a:spcAft>
                <a:spcPts val="600"/>
              </a:spcAft>
              <a:buClr>
                <a:srgbClr val="C00000"/>
              </a:buClr>
              <a:defRPr/>
            </a:pP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一旦某步迭代中做过节点的旋转调整，整个修复过程便会随即完成，因此与双红修正一样，</a:t>
            </a:r>
            <a:endParaRPr lang="en-US" altLang="zh-CN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2" algn="ctr">
              <a:spcAft>
                <a:spcPts val="600"/>
              </a:spcAft>
              <a:buClr>
                <a:srgbClr val="C00000"/>
              </a:buClr>
              <a:defRPr/>
            </a:pP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双黑修正的整个过程也仅涉及常数次的拓扑结构调整</a:t>
            </a:r>
            <a:endParaRPr lang="en-US" altLang="zh-CN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06939539"/>
      </p:ext>
    </p:extLst>
  </p:cSld>
  <p:clrMapOvr>
    <a:masterClrMapping/>
  </p:clrMapOvr>
  <p:transition advTm="157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0"/>
          <p:cNvSpPr txBox="1">
            <a:spLocks noChangeArrowheads="1"/>
          </p:cNvSpPr>
          <p:nvPr/>
        </p:nvSpPr>
        <p:spPr bwMode="auto">
          <a:xfrm>
            <a:off x="827088" y="1196752"/>
            <a:ext cx="7057280" cy="25545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二叉搜索树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平衡二叉搜索树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AVL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树、伸展树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树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红黑树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088" y="85725"/>
            <a:ext cx="7599362" cy="914400"/>
          </a:xfrm>
        </p:spPr>
        <p:txBody>
          <a:bodyPr/>
          <a:lstStyle/>
          <a:p>
            <a:pPr>
              <a:defRPr/>
            </a:pPr>
            <a:r>
              <a:rPr lang="zh-CN" altLang="en-US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总结</a:t>
            </a:r>
          </a:p>
        </p:txBody>
      </p:sp>
    </p:spTree>
    <p:extLst>
      <p:ext uri="{BB962C8B-B14F-4D97-AF65-F5344CB8AC3E}">
        <p14:creationId xmlns:p14="http://schemas.microsoft.com/office/powerpoint/2010/main" val="2418003677"/>
      </p:ext>
    </p:extLst>
  </p:cSld>
  <p:clrMapOvr>
    <a:masterClrMapping/>
  </p:clrMapOvr>
  <p:transition advTm="157">
    <p:zoom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088" y="85725"/>
            <a:ext cx="7599362" cy="914400"/>
          </a:xfrm>
        </p:spPr>
        <p:txBody>
          <a:bodyPr/>
          <a:lstStyle/>
          <a:p>
            <a:pPr>
              <a:defRPr/>
            </a:pPr>
            <a:r>
              <a:rPr lang="en-US" altLang="zh-CN" sz="3600" dirty="0" err="1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kd</a:t>
            </a:r>
            <a:r>
              <a:rPr lang="en-US" altLang="zh-CN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-tree</a:t>
            </a:r>
            <a:endParaRPr lang="zh-CN" altLang="en-US" sz="3600" dirty="0">
              <a:solidFill>
                <a:srgbClr val="00336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TextBox 20"/>
          <p:cNvSpPr txBox="1">
            <a:spLocks noChangeArrowheads="1"/>
          </p:cNvSpPr>
          <p:nvPr/>
        </p:nvSpPr>
        <p:spPr bwMode="auto">
          <a:xfrm>
            <a:off x="323528" y="1196752"/>
            <a:ext cx="8640960" cy="12772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lang="en-US" altLang="zh-CN" sz="24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kd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-tree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：一种平衡二叉树、一种二叉空间分割树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(BSP)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  一种高维几何搜索的数据结构（</a:t>
            </a:r>
            <a:r>
              <a:rPr lang="en-US" altLang="zh-CN" sz="24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J.L.Bentley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1975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年发明）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目的：范围查询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4" name="组合 63"/>
          <p:cNvGrpSpPr/>
          <p:nvPr/>
        </p:nvGrpSpPr>
        <p:grpSpPr>
          <a:xfrm>
            <a:off x="5080652" y="2123202"/>
            <a:ext cx="3965966" cy="3706026"/>
            <a:chOff x="4729471" y="2083930"/>
            <a:chExt cx="4193650" cy="3964470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29471" y="2083930"/>
              <a:ext cx="3566418" cy="3964470"/>
            </a:xfrm>
            <a:prstGeom prst="rect">
              <a:avLst/>
            </a:prstGeom>
          </p:spPr>
        </p:pic>
        <p:sp>
          <p:nvSpPr>
            <p:cNvPr id="4" name="椭圆 3"/>
            <p:cNvSpPr/>
            <p:nvPr/>
          </p:nvSpPr>
          <p:spPr bwMode="auto">
            <a:xfrm>
              <a:off x="6228184" y="3063210"/>
              <a:ext cx="936104" cy="902364"/>
            </a:xfrm>
            <a:prstGeom prst="ellipse">
              <a:avLst/>
            </a:prstGeom>
            <a:noFill/>
            <a:ln w="38100" algn="ctr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8138986" y="2773436"/>
              <a:ext cx="784135" cy="31442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600"/>
                </a:spcAft>
                <a:buClr>
                  <a:srgbClr val="C00000"/>
                </a:buClr>
                <a:defRPr/>
              </a:pPr>
              <a:r>
                <a:rPr lang="zh-CN" altLang="en-US" sz="2000" b="1" dirty="0">
                  <a:solidFill>
                    <a:schemeClr val="accent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距离</a:t>
              </a:r>
              <a:r>
                <a:rPr lang="en-US" altLang="zh-CN" sz="2000" b="1" dirty="0">
                  <a:solidFill>
                    <a:schemeClr val="accent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15</a:t>
              </a:r>
              <a:r>
                <a:rPr lang="zh-CN" altLang="en-US" sz="2000" b="1" dirty="0">
                  <a:solidFill>
                    <a:schemeClr val="accent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号楼</a:t>
              </a:r>
              <a:r>
                <a:rPr lang="en-US" altLang="zh-CN" sz="2000" b="1" dirty="0">
                  <a:solidFill>
                    <a:schemeClr val="accent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150</a:t>
              </a:r>
              <a:r>
                <a:rPr lang="zh-CN" altLang="en-US" sz="2000" b="1" dirty="0">
                  <a:solidFill>
                    <a:schemeClr val="accent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米以内有哪些食堂</a:t>
              </a:r>
              <a:endParaRPr lang="en-US" altLang="zh-CN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spcAft>
                  <a:spcPts val="600"/>
                </a:spcAft>
                <a:buClr>
                  <a:srgbClr val="C00000"/>
                </a:buClr>
                <a:defRPr/>
              </a:pPr>
              <a:r>
                <a:rPr lang="zh-CN" altLang="en-US" sz="2000" b="1" dirty="0">
                  <a:solidFill>
                    <a:schemeClr val="accent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？</a:t>
              </a: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4860032" y="4417184"/>
              <a:ext cx="1012158" cy="163121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>
                <a:spcAft>
                  <a:spcPts val="600"/>
                </a:spcAft>
                <a:buClr>
                  <a:srgbClr val="C00000"/>
                </a:buClr>
                <a:defRPr/>
              </a:pPr>
              <a:r>
                <a:rPr lang="zh-CN" altLang="en-US" sz="2000" b="1" dirty="0">
                  <a:solidFill>
                    <a:schemeClr val="accent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距离中央主楼最近的食堂是哪个？</a:t>
              </a:r>
            </a:p>
          </p:txBody>
        </p:sp>
        <p:sp>
          <p:nvSpPr>
            <p:cNvPr id="11" name="乘号 10"/>
            <p:cNvSpPr/>
            <p:nvPr/>
          </p:nvSpPr>
          <p:spPr bwMode="auto">
            <a:xfrm rot="2606340">
              <a:off x="7168729" y="4310932"/>
              <a:ext cx="360040" cy="365790"/>
            </a:xfrm>
            <a:prstGeom prst="mathMultiply">
              <a:avLst>
                <a:gd name="adj1" fmla="val 11054"/>
              </a:avLst>
            </a:prstGeom>
            <a:solidFill>
              <a:srgbClr val="FF0000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</p:grpSp>
      <p:sp>
        <p:nvSpPr>
          <p:cNvPr id="75" name="文本框 74"/>
          <p:cNvSpPr txBox="1"/>
          <p:nvPr/>
        </p:nvSpPr>
        <p:spPr>
          <a:xfrm>
            <a:off x="294098" y="2699966"/>
            <a:ext cx="91163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buClr>
                <a:srgbClr val="C00000"/>
              </a:buClr>
              <a:defRPr/>
            </a:pPr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找出身高在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</a:t>
            </a:r>
            <a:r>
              <a:rPr lang="en-US" altLang="zh-CN" b="1" dirty="0" err="1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a,b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]</a:t>
            </a:r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区间，年龄在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</a:t>
            </a:r>
            <a:r>
              <a:rPr lang="en-US" altLang="zh-CN" b="1" dirty="0" err="1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c,d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]</a:t>
            </a:r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区间，工资在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</a:t>
            </a:r>
            <a:r>
              <a:rPr lang="en-US" altLang="zh-CN" b="1" dirty="0" err="1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e,f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]</a:t>
            </a:r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区间的员工</a:t>
            </a:r>
          </a:p>
        </p:txBody>
      </p:sp>
      <p:sp>
        <p:nvSpPr>
          <p:cNvPr id="77" name="文本框 76"/>
          <p:cNvSpPr txBox="1"/>
          <p:nvPr/>
        </p:nvSpPr>
        <p:spPr>
          <a:xfrm>
            <a:off x="323528" y="6025763"/>
            <a:ext cx="8417532" cy="707886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高维数据的两类查找问题：</a:t>
            </a:r>
            <a:endParaRPr lang="en-US" altLang="zh-CN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）与某个点最近的</a:t>
            </a: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个点；</a:t>
            </a: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）在某个范围区间内的所有点</a:t>
            </a:r>
            <a:endParaRPr lang="en-US" altLang="zh-CN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95" name="组合 94"/>
          <p:cNvGrpSpPr/>
          <p:nvPr/>
        </p:nvGrpSpPr>
        <p:grpSpPr>
          <a:xfrm>
            <a:off x="1176629" y="2605484"/>
            <a:ext cx="3544704" cy="3307390"/>
            <a:chOff x="1176629" y="2605484"/>
            <a:chExt cx="3544704" cy="3307390"/>
          </a:xfrm>
        </p:grpSpPr>
        <p:grpSp>
          <p:nvGrpSpPr>
            <p:cNvPr id="76" name="组合 75"/>
            <p:cNvGrpSpPr/>
            <p:nvPr/>
          </p:nvGrpSpPr>
          <p:grpSpPr>
            <a:xfrm>
              <a:off x="1176629" y="2605484"/>
              <a:ext cx="3544704" cy="3307390"/>
              <a:chOff x="476842" y="2602647"/>
              <a:chExt cx="3832247" cy="3634665"/>
            </a:xfrm>
          </p:grpSpPr>
          <p:grpSp>
            <p:nvGrpSpPr>
              <p:cNvPr id="63" name="组合 62"/>
              <p:cNvGrpSpPr/>
              <p:nvPr/>
            </p:nvGrpSpPr>
            <p:grpSpPr>
              <a:xfrm>
                <a:off x="549195" y="2698252"/>
                <a:ext cx="3759894" cy="3356315"/>
                <a:chOff x="388949" y="2713604"/>
                <a:chExt cx="3759894" cy="3356315"/>
              </a:xfrm>
            </p:grpSpPr>
            <p:cxnSp>
              <p:nvCxnSpPr>
                <p:cNvPr id="8" name="直接箭头连接符 7"/>
                <p:cNvCxnSpPr/>
                <p:nvPr/>
              </p:nvCxnSpPr>
              <p:spPr bwMode="auto">
                <a:xfrm>
                  <a:off x="388949" y="5853895"/>
                  <a:ext cx="3456384" cy="0"/>
                </a:xfrm>
                <a:prstGeom prst="straightConnector1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chemeClr val="tx1"/>
                  </a:solidFill>
                  <a:prstDash val="solid"/>
                  <a:round/>
                  <a:headEnd type="none"/>
                  <a:tailEnd type="stealth" w="lg" len="lg"/>
                </a:ln>
                <a:effectLst/>
              </p:spPr>
            </p:cxnSp>
            <p:cxnSp>
              <p:nvCxnSpPr>
                <p:cNvPr id="9" name="直接箭头连接符 8"/>
                <p:cNvCxnSpPr/>
                <p:nvPr/>
              </p:nvCxnSpPr>
              <p:spPr bwMode="auto">
                <a:xfrm flipV="1">
                  <a:off x="604973" y="3034589"/>
                  <a:ext cx="0" cy="3035330"/>
                </a:xfrm>
                <a:prstGeom prst="straightConnector1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chemeClr val="tx1"/>
                  </a:solidFill>
                  <a:prstDash val="solid"/>
                  <a:round/>
                  <a:headEnd type="none"/>
                  <a:tailEnd type="stealth" w="lg" len="lg"/>
                </a:ln>
                <a:effectLst/>
              </p:spPr>
            </p:cxnSp>
            <p:cxnSp>
              <p:nvCxnSpPr>
                <p:cNvPr id="16" name="直接箭头连接符 15"/>
                <p:cNvCxnSpPr/>
                <p:nvPr/>
              </p:nvCxnSpPr>
              <p:spPr bwMode="auto">
                <a:xfrm flipV="1">
                  <a:off x="604973" y="3514392"/>
                  <a:ext cx="1873080" cy="2344164"/>
                </a:xfrm>
                <a:prstGeom prst="straightConnector1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chemeClr val="tx1"/>
                  </a:solidFill>
                  <a:prstDash val="solid"/>
                  <a:round/>
                  <a:headEnd type="none"/>
                  <a:tailEnd type="stealth" w="lg" len="lg"/>
                </a:ln>
                <a:effectLst/>
              </p:spPr>
            </p:cxnSp>
            <p:cxnSp>
              <p:nvCxnSpPr>
                <p:cNvPr id="20" name="直接箭头连接符 19"/>
                <p:cNvCxnSpPr/>
                <p:nvPr/>
              </p:nvCxnSpPr>
              <p:spPr bwMode="auto">
                <a:xfrm flipV="1">
                  <a:off x="1870969" y="4223744"/>
                  <a:ext cx="1288265" cy="1625492"/>
                </a:xfrm>
                <a:prstGeom prst="straightConnector1">
                  <a:avLst/>
                </a:prstGeom>
                <a:solidFill>
                  <a:schemeClr val="accent1"/>
                </a:solidFill>
                <a:ln w="15875" cap="flat" cmpd="sng" algn="ctr">
                  <a:solidFill>
                    <a:schemeClr val="tx1"/>
                  </a:solidFill>
                  <a:prstDash val="dash"/>
                  <a:round/>
                  <a:headEnd type="none"/>
                  <a:tailEnd type="none" w="lg" len="lg"/>
                </a:ln>
                <a:effectLst/>
              </p:spPr>
            </p:cxnSp>
            <p:cxnSp>
              <p:nvCxnSpPr>
                <p:cNvPr id="22" name="直接箭头连接符 21"/>
                <p:cNvCxnSpPr/>
                <p:nvPr/>
              </p:nvCxnSpPr>
              <p:spPr bwMode="auto">
                <a:xfrm flipH="1" flipV="1">
                  <a:off x="1309290" y="3477731"/>
                  <a:ext cx="15765" cy="1483150"/>
                </a:xfrm>
                <a:prstGeom prst="straightConnector1">
                  <a:avLst/>
                </a:prstGeom>
                <a:solidFill>
                  <a:schemeClr val="accent1"/>
                </a:solidFill>
                <a:ln w="15875" cap="flat" cmpd="sng" algn="ctr">
                  <a:solidFill>
                    <a:schemeClr val="tx1"/>
                  </a:solidFill>
                  <a:prstDash val="dash"/>
                  <a:round/>
                  <a:headEnd type="none"/>
                  <a:tailEnd type="none" w="lg" len="lg"/>
                </a:ln>
                <a:effectLst/>
              </p:spPr>
            </p:cxnSp>
            <p:cxnSp>
              <p:nvCxnSpPr>
                <p:cNvPr id="25" name="直接箭头连接符 24"/>
                <p:cNvCxnSpPr/>
                <p:nvPr/>
              </p:nvCxnSpPr>
              <p:spPr bwMode="auto">
                <a:xfrm flipH="1" flipV="1">
                  <a:off x="1890851" y="2713604"/>
                  <a:ext cx="2" cy="1528254"/>
                </a:xfrm>
                <a:prstGeom prst="straightConnector1">
                  <a:avLst/>
                </a:prstGeom>
                <a:solidFill>
                  <a:schemeClr val="accent1"/>
                </a:solidFill>
                <a:ln w="15875" cap="flat" cmpd="sng" algn="ctr">
                  <a:solidFill>
                    <a:schemeClr val="tx1"/>
                  </a:solidFill>
                  <a:prstDash val="dash"/>
                  <a:round/>
                  <a:headEnd type="none"/>
                  <a:tailEnd type="none" w="lg" len="lg"/>
                </a:ln>
                <a:effectLst/>
              </p:spPr>
            </p:cxnSp>
            <p:cxnSp>
              <p:nvCxnSpPr>
                <p:cNvPr id="27" name="直接箭头连接符 26"/>
                <p:cNvCxnSpPr/>
                <p:nvPr/>
              </p:nvCxnSpPr>
              <p:spPr bwMode="auto">
                <a:xfrm flipV="1">
                  <a:off x="1325053" y="4917791"/>
                  <a:ext cx="2249750" cy="18114"/>
                </a:xfrm>
                <a:prstGeom prst="straightConnector1">
                  <a:avLst/>
                </a:prstGeom>
                <a:solidFill>
                  <a:schemeClr val="accent1"/>
                </a:solidFill>
                <a:ln w="15875" cap="flat" cmpd="sng" algn="ctr">
                  <a:solidFill>
                    <a:schemeClr val="tx1"/>
                  </a:solidFill>
                  <a:prstDash val="dash"/>
                  <a:round/>
                  <a:headEnd type="none"/>
                  <a:tailEnd type="none" w="lg" len="lg"/>
                </a:ln>
                <a:effectLst/>
              </p:spPr>
            </p:cxnSp>
            <p:cxnSp>
              <p:nvCxnSpPr>
                <p:cNvPr id="33" name="直接箭头连接符 32"/>
                <p:cNvCxnSpPr/>
                <p:nvPr/>
              </p:nvCxnSpPr>
              <p:spPr bwMode="auto">
                <a:xfrm flipV="1">
                  <a:off x="1899093" y="4223744"/>
                  <a:ext cx="2249750" cy="18114"/>
                </a:xfrm>
                <a:prstGeom prst="straightConnector1">
                  <a:avLst/>
                </a:prstGeom>
                <a:solidFill>
                  <a:schemeClr val="accent1"/>
                </a:solidFill>
                <a:ln w="15875" cap="flat" cmpd="sng" algn="ctr">
                  <a:solidFill>
                    <a:schemeClr val="tx1"/>
                  </a:solidFill>
                  <a:prstDash val="dash"/>
                  <a:round/>
                  <a:headEnd type="none"/>
                  <a:tailEnd type="none" w="lg" len="lg"/>
                </a:ln>
                <a:effectLst/>
              </p:spPr>
            </p:cxnSp>
            <p:cxnSp>
              <p:nvCxnSpPr>
                <p:cNvPr id="36" name="直接箭头连接符 35"/>
                <p:cNvCxnSpPr/>
                <p:nvPr/>
              </p:nvCxnSpPr>
              <p:spPr bwMode="auto">
                <a:xfrm flipV="1">
                  <a:off x="2825446" y="4233064"/>
                  <a:ext cx="1288265" cy="1625492"/>
                </a:xfrm>
                <a:prstGeom prst="straightConnector1">
                  <a:avLst/>
                </a:prstGeom>
                <a:solidFill>
                  <a:schemeClr val="accent1"/>
                </a:solidFill>
                <a:ln w="15875" cap="flat" cmpd="sng" algn="ctr">
                  <a:solidFill>
                    <a:schemeClr val="tx1"/>
                  </a:solidFill>
                  <a:prstDash val="dash"/>
                  <a:round/>
                  <a:headEnd type="none"/>
                  <a:tailEnd type="none" w="lg" len="lg"/>
                </a:ln>
                <a:effectLst/>
              </p:spPr>
            </p:cxnSp>
            <p:cxnSp>
              <p:nvCxnSpPr>
                <p:cNvPr id="37" name="直接箭头连接符 36"/>
                <p:cNvCxnSpPr/>
                <p:nvPr/>
              </p:nvCxnSpPr>
              <p:spPr bwMode="auto">
                <a:xfrm flipV="1">
                  <a:off x="607775" y="3278375"/>
                  <a:ext cx="1288265" cy="1625492"/>
                </a:xfrm>
                <a:prstGeom prst="straightConnector1">
                  <a:avLst/>
                </a:prstGeom>
                <a:solidFill>
                  <a:schemeClr val="accent1"/>
                </a:solidFill>
                <a:ln w="15875" cap="flat" cmpd="sng" algn="ctr">
                  <a:solidFill>
                    <a:schemeClr val="tx1"/>
                  </a:solidFill>
                  <a:prstDash val="dash"/>
                  <a:round/>
                  <a:headEnd type="none"/>
                  <a:tailEnd type="none" w="lg" len="lg"/>
                </a:ln>
                <a:effectLst/>
              </p:spPr>
            </p:cxnSp>
            <p:cxnSp>
              <p:nvCxnSpPr>
                <p:cNvPr id="38" name="直接箭头连接符 37"/>
                <p:cNvCxnSpPr/>
                <p:nvPr/>
              </p:nvCxnSpPr>
              <p:spPr bwMode="auto">
                <a:xfrm flipV="1">
                  <a:off x="597839" y="2784755"/>
                  <a:ext cx="1288265" cy="1625492"/>
                </a:xfrm>
                <a:prstGeom prst="straightConnector1">
                  <a:avLst/>
                </a:prstGeom>
                <a:solidFill>
                  <a:schemeClr val="accent1"/>
                </a:solidFill>
                <a:ln w="15875" cap="flat" cmpd="sng" algn="ctr">
                  <a:solidFill>
                    <a:schemeClr val="tx1"/>
                  </a:solidFill>
                  <a:prstDash val="dash"/>
                  <a:round/>
                  <a:headEnd type="none"/>
                  <a:tailEnd type="none" w="lg" len="lg"/>
                </a:ln>
                <a:effectLst/>
              </p:spPr>
            </p:cxnSp>
            <p:cxnSp>
              <p:nvCxnSpPr>
                <p:cNvPr id="40" name="直接箭头连接符 39"/>
                <p:cNvCxnSpPr/>
                <p:nvPr/>
              </p:nvCxnSpPr>
              <p:spPr bwMode="auto">
                <a:xfrm flipV="1">
                  <a:off x="1325809" y="3986208"/>
                  <a:ext cx="1278211" cy="16012"/>
                </a:xfrm>
                <a:prstGeom prst="straightConnector1">
                  <a:avLst/>
                </a:prstGeom>
                <a:solidFill>
                  <a:schemeClr val="accent1"/>
                </a:solidFill>
                <a:ln w="15875" cap="flat" cmpd="sng" algn="ctr">
                  <a:solidFill>
                    <a:schemeClr val="tx1"/>
                  </a:solidFill>
                  <a:prstDash val="dash"/>
                  <a:round/>
                  <a:headEnd type="none"/>
                  <a:tailEnd type="none" w="lg" len="lg"/>
                </a:ln>
                <a:effectLst/>
              </p:spPr>
            </p:cxnSp>
            <p:cxnSp>
              <p:nvCxnSpPr>
                <p:cNvPr id="41" name="直接箭头连接符 40"/>
                <p:cNvCxnSpPr/>
                <p:nvPr/>
              </p:nvCxnSpPr>
              <p:spPr bwMode="auto">
                <a:xfrm flipV="1">
                  <a:off x="1289566" y="3487005"/>
                  <a:ext cx="1314454" cy="6996"/>
                </a:xfrm>
                <a:prstGeom prst="straightConnector1">
                  <a:avLst/>
                </a:prstGeom>
                <a:solidFill>
                  <a:schemeClr val="accent1"/>
                </a:solidFill>
                <a:ln w="15875" cap="flat" cmpd="sng" algn="ctr">
                  <a:solidFill>
                    <a:schemeClr val="tx1"/>
                  </a:solidFill>
                  <a:prstDash val="dash"/>
                  <a:round/>
                  <a:headEnd type="none"/>
                  <a:tailEnd type="none" w="lg" len="lg"/>
                </a:ln>
                <a:effectLst/>
              </p:spPr>
            </p:cxnSp>
            <p:cxnSp>
              <p:nvCxnSpPr>
                <p:cNvPr id="42" name="直接箭头连接符 41"/>
                <p:cNvCxnSpPr/>
                <p:nvPr/>
              </p:nvCxnSpPr>
              <p:spPr bwMode="auto">
                <a:xfrm flipV="1">
                  <a:off x="3159234" y="3310413"/>
                  <a:ext cx="4284" cy="926834"/>
                </a:xfrm>
                <a:prstGeom prst="straightConnector1">
                  <a:avLst/>
                </a:prstGeom>
                <a:solidFill>
                  <a:schemeClr val="accent1"/>
                </a:solidFill>
                <a:ln w="15875" cap="flat" cmpd="sng" algn="ctr">
                  <a:solidFill>
                    <a:schemeClr val="tx1"/>
                  </a:solidFill>
                  <a:prstDash val="dash"/>
                  <a:round/>
                  <a:headEnd type="none"/>
                  <a:tailEnd type="none" w="lg" len="lg"/>
                </a:ln>
                <a:effectLst/>
              </p:spPr>
            </p:cxnSp>
            <p:cxnSp>
              <p:nvCxnSpPr>
                <p:cNvPr id="43" name="直接箭头连接符 42"/>
                <p:cNvCxnSpPr/>
                <p:nvPr/>
              </p:nvCxnSpPr>
              <p:spPr bwMode="auto">
                <a:xfrm flipH="1" flipV="1">
                  <a:off x="4111448" y="3278375"/>
                  <a:ext cx="3419" cy="931356"/>
                </a:xfrm>
                <a:prstGeom prst="straightConnector1">
                  <a:avLst/>
                </a:prstGeom>
                <a:solidFill>
                  <a:schemeClr val="accent1"/>
                </a:solidFill>
                <a:ln w="15875" cap="flat" cmpd="sng" algn="ctr">
                  <a:solidFill>
                    <a:schemeClr val="tx1"/>
                  </a:solidFill>
                  <a:prstDash val="dash"/>
                  <a:round/>
                  <a:headEnd type="none"/>
                  <a:tailEnd type="none" w="lg" len="lg"/>
                </a:ln>
                <a:effectLst/>
              </p:spPr>
            </p:cxnSp>
            <p:cxnSp>
              <p:nvCxnSpPr>
                <p:cNvPr id="44" name="直接箭头连接符 43"/>
                <p:cNvCxnSpPr/>
                <p:nvPr/>
              </p:nvCxnSpPr>
              <p:spPr bwMode="auto">
                <a:xfrm flipH="1" flipV="1">
                  <a:off x="2609207" y="3974248"/>
                  <a:ext cx="6776" cy="975581"/>
                </a:xfrm>
                <a:prstGeom prst="straightConnector1">
                  <a:avLst/>
                </a:prstGeom>
                <a:solidFill>
                  <a:schemeClr val="accent1"/>
                </a:solidFill>
                <a:ln w="15875" cap="flat" cmpd="sng" algn="ctr">
                  <a:solidFill>
                    <a:schemeClr val="tx1"/>
                  </a:solidFill>
                  <a:prstDash val="dash"/>
                  <a:round/>
                  <a:headEnd type="none"/>
                  <a:tailEnd type="none" w="lg" len="lg"/>
                </a:ln>
                <a:effectLst/>
              </p:spPr>
            </p:cxnSp>
            <p:cxnSp>
              <p:nvCxnSpPr>
                <p:cNvPr id="45" name="直接箭头连接符 44"/>
                <p:cNvCxnSpPr/>
                <p:nvPr/>
              </p:nvCxnSpPr>
              <p:spPr bwMode="auto">
                <a:xfrm flipH="1" flipV="1">
                  <a:off x="3559651" y="3965574"/>
                  <a:ext cx="4809" cy="942726"/>
                </a:xfrm>
                <a:prstGeom prst="straightConnector1">
                  <a:avLst/>
                </a:prstGeom>
                <a:solidFill>
                  <a:schemeClr val="accent1"/>
                </a:solidFill>
                <a:ln w="15875" cap="flat" cmpd="sng" algn="ctr">
                  <a:solidFill>
                    <a:schemeClr val="tx1"/>
                  </a:solidFill>
                  <a:prstDash val="dash"/>
                  <a:round/>
                  <a:headEnd type="none"/>
                  <a:tailEnd type="none" w="lg" len="lg"/>
                </a:ln>
                <a:effectLst/>
              </p:spPr>
            </p:cxnSp>
            <p:sp>
              <p:nvSpPr>
                <p:cNvPr id="47" name="平行四边形 46"/>
                <p:cNvSpPr/>
                <p:nvPr/>
              </p:nvSpPr>
              <p:spPr bwMode="auto">
                <a:xfrm rot="5400000" flipV="1">
                  <a:off x="3212870" y="3118226"/>
                  <a:ext cx="1242755" cy="547578"/>
                </a:xfrm>
                <a:prstGeom prst="parallelogram">
                  <a:avLst>
                    <a:gd name="adj" fmla="val 125974"/>
                  </a:avLst>
                </a:prstGeom>
                <a:solidFill>
                  <a:schemeClr val="bg1">
                    <a:lumMod val="65000"/>
                    <a:alpha val="40000"/>
                  </a:schemeClr>
                </a:solidFill>
                <a:ln w="15875" algn="ctr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lIns="91446" tIns="91446" rIns="91446" bIns="91446" rtlCol="0" anchor="ctr"/>
                <a:lstStyle/>
                <a:p>
                  <a:pPr algn="ctr"/>
                  <a:endParaRPr lang="zh-CN" altLang="en-US" sz="280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黑体" pitchFamily="2" charset="-122"/>
                    <a:ea typeface="黑体" pitchFamily="2" charset="-122"/>
                  </a:endParaRPr>
                </a:p>
              </p:txBody>
            </p:sp>
            <p:sp>
              <p:nvSpPr>
                <p:cNvPr id="49" name="平行四边形 48"/>
                <p:cNvSpPr/>
                <p:nvPr/>
              </p:nvSpPr>
              <p:spPr bwMode="auto">
                <a:xfrm rot="5400000" flipV="1">
                  <a:off x="2269930" y="3088595"/>
                  <a:ext cx="1215758" cy="547578"/>
                </a:xfrm>
                <a:prstGeom prst="parallelogram">
                  <a:avLst>
                    <a:gd name="adj" fmla="val 125974"/>
                  </a:avLst>
                </a:prstGeom>
                <a:solidFill>
                  <a:schemeClr val="bg1">
                    <a:lumMod val="65000"/>
                    <a:alpha val="40000"/>
                  </a:schemeClr>
                </a:solidFill>
                <a:ln w="15875" algn="ctr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lIns="91446" tIns="91446" rIns="91446" bIns="91446" rtlCol="0" anchor="ctr"/>
                <a:lstStyle/>
                <a:p>
                  <a:pPr algn="ctr"/>
                  <a:endParaRPr lang="zh-CN" altLang="en-US" sz="280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黑体" pitchFamily="2" charset="-122"/>
                    <a:ea typeface="黑体" pitchFamily="2" charset="-122"/>
                  </a:endParaRPr>
                </a:p>
              </p:txBody>
            </p:sp>
            <p:sp>
              <p:nvSpPr>
                <p:cNvPr id="50" name="平行四边形 49"/>
                <p:cNvSpPr/>
                <p:nvPr/>
              </p:nvSpPr>
              <p:spPr bwMode="auto">
                <a:xfrm flipH="1" flipV="1">
                  <a:off x="2577830" y="2765977"/>
                  <a:ext cx="1530205" cy="711754"/>
                </a:xfrm>
                <a:prstGeom prst="parallelogram">
                  <a:avLst>
                    <a:gd name="adj" fmla="val 79353"/>
                  </a:avLst>
                </a:prstGeom>
                <a:solidFill>
                  <a:schemeClr val="bg1">
                    <a:lumMod val="65000"/>
                    <a:alpha val="40000"/>
                  </a:schemeClr>
                </a:solidFill>
                <a:ln w="15875" algn="ctr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lIns="91446" tIns="91446" rIns="91446" bIns="91446" rtlCol="0" anchor="ctr"/>
                <a:lstStyle/>
                <a:p>
                  <a:pPr algn="ctr"/>
                  <a:endParaRPr lang="zh-CN" altLang="en-US" sz="280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黑体" pitchFamily="2" charset="-122"/>
                    <a:ea typeface="黑体" pitchFamily="2" charset="-122"/>
                  </a:endParaRPr>
                </a:p>
              </p:txBody>
            </p:sp>
            <p:sp>
              <p:nvSpPr>
                <p:cNvPr id="51" name="平行四边形 50"/>
                <p:cNvSpPr/>
                <p:nvPr/>
              </p:nvSpPr>
              <p:spPr bwMode="auto">
                <a:xfrm flipH="1" flipV="1">
                  <a:off x="2586781" y="3305754"/>
                  <a:ext cx="1528084" cy="679316"/>
                </a:xfrm>
                <a:prstGeom prst="parallelogram">
                  <a:avLst>
                    <a:gd name="adj" fmla="val 79353"/>
                  </a:avLst>
                </a:prstGeom>
                <a:solidFill>
                  <a:schemeClr val="bg1">
                    <a:lumMod val="65000"/>
                    <a:alpha val="40000"/>
                  </a:schemeClr>
                </a:solidFill>
                <a:ln w="15875" algn="ctr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lIns="91446" tIns="91446" rIns="91446" bIns="91446" rtlCol="0" anchor="ctr"/>
                <a:lstStyle/>
                <a:p>
                  <a:pPr algn="ctr"/>
                  <a:endParaRPr lang="zh-CN" altLang="en-US" sz="280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黑体" pitchFamily="2" charset="-122"/>
                    <a:ea typeface="黑体" pitchFamily="2" charset="-122"/>
                  </a:endParaRPr>
                </a:p>
              </p:txBody>
            </p:sp>
            <p:cxnSp>
              <p:nvCxnSpPr>
                <p:cNvPr id="52" name="直接箭头连接符 51"/>
                <p:cNvCxnSpPr/>
                <p:nvPr/>
              </p:nvCxnSpPr>
              <p:spPr bwMode="auto">
                <a:xfrm flipV="1">
                  <a:off x="1883772" y="2769962"/>
                  <a:ext cx="1267826" cy="9602"/>
                </a:xfrm>
                <a:prstGeom prst="straightConnector1">
                  <a:avLst/>
                </a:prstGeom>
                <a:solidFill>
                  <a:schemeClr val="accent1"/>
                </a:solidFill>
                <a:ln w="15875" cap="flat" cmpd="sng" algn="ctr">
                  <a:solidFill>
                    <a:schemeClr val="tx1"/>
                  </a:solidFill>
                  <a:prstDash val="dash"/>
                  <a:round/>
                  <a:headEnd type="none"/>
                  <a:tailEnd type="none" w="lg" len="lg"/>
                </a:ln>
                <a:effectLst/>
              </p:spPr>
            </p:cxnSp>
            <p:cxnSp>
              <p:nvCxnSpPr>
                <p:cNvPr id="54" name="直接箭头连接符 53"/>
                <p:cNvCxnSpPr/>
                <p:nvPr/>
              </p:nvCxnSpPr>
              <p:spPr bwMode="auto">
                <a:xfrm flipV="1">
                  <a:off x="1885189" y="3301726"/>
                  <a:ext cx="1267826" cy="9602"/>
                </a:xfrm>
                <a:prstGeom prst="straightConnector1">
                  <a:avLst/>
                </a:prstGeom>
                <a:solidFill>
                  <a:schemeClr val="accent1"/>
                </a:solidFill>
                <a:ln w="15875" cap="flat" cmpd="sng" algn="ctr">
                  <a:solidFill>
                    <a:schemeClr val="tx1"/>
                  </a:solidFill>
                  <a:prstDash val="dash"/>
                  <a:round/>
                  <a:headEnd type="none"/>
                  <a:tailEnd type="none" w="lg" len="lg"/>
                </a:ln>
                <a:effectLst/>
              </p:spPr>
            </p:cxnSp>
          </p:grpSp>
          <p:sp>
            <p:nvSpPr>
              <p:cNvPr id="66" name="矩形 65"/>
              <p:cNvSpPr/>
              <p:nvPr/>
            </p:nvSpPr>
            <p:spPr>
              <a:xfrm>
                <a:off x="3557684" y="5378920"/>
                <a:ext cx="64633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身高</a:t>
                </a:r>
                <a:endParaRPr lang="zh-CN" altLang="en-US" dirty="0"/>
              </a:p>
            </p:txBody>
          </p:sp>
          <p:sp>
            <p:nvSpPr>
              <p:cNvPr id="67" name="矩形 66"/>
              <p:cNvSpPr/>
              <p:nvPr/>
            </p:nvSpPr>
            <p:spPr>
              <a:xfrm>
                <a:off x="810873" y="2602647"/>
                <a:ext cx="421559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工资</a:t>
                </a:r>
                <a:endParaRPr lang="zh-CN" altLang="en-US" dirty="0"/>
              </a:p>
            </p:txBody>
          </p:sp>
          <p:sp>
            <p:nvSpPr>
              <p:cNvPr id="68" name="矩形 67"/>
              <p:cNvSpPr/>
              <p:nvPr/>
            </p:nvSpPr>
            <p:spPr>
              <a:xfrm>
                <a:off x="2136983" y="2928605"/>
                <a:ext cx="64633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年龄</a:t>
                </a:r>
                <a:endParaRPr lang="zh-CN" altLang="en-US" dirty="0"/>
              </a:p>
            </p:txBody>
          </p:sp>
          <p:sp>
            <p:nvSpPr>
              <p:cNvPr id="69" name="矩形 68"/>
              <p:cNvSpPr/>
              <p:nvPr/>
            </p:nvSpPr>
            <p:spPr>
              <a:xfrm>
                <a:off x="1878020" y="5852695"/>
                <a:ext cx="31771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</a:t>
                </a:r>
                <a:endParaRPr lang="zh-CN" altLang="en-US" dirty="0"/>
              </a:p>
            </p:txBody>
          </p:sp>
          <p:sp>
            <p:nvSpPr>
              <p:cNvPr id="70" name="矩形 69"/>
              <p:cNvSpPr/>
              <p:nvPr/>
            </p:nvSpPr>
            <p:spPr>
              <a:xfrm>
                <a:off x="2793286" y="5867980"/>
                <a:ext cx="33855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</a:t>
                </a:r>
                <a:endParaRPr lang="zh-CN" altLang="en-US" dirty="0"/>
              </a:p>
            </p:txBody>
          </p:sp>
          <p:sp>
            <p:nvSpPr>
              <p:cNvPr id="71" name="矩形 70"/>
              <p:cNvSpPr/>
              <p:nvPr/>
            </p:nvSpPr>
            <p:spPr>
              <a:xfrm>
                <a:off x="1115616" y="4725144"/>
                <a:ext cx="30328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c</a:t>
                </a:r>
                <a:endParaRPr lang="zh-CN" altLang="en-US" dirty="0"/>
              </a:p>
            </p:txBody>
          </p:sp>
          <p:sp>
            <p:nvSpPr>
              <p:cNvPr id="72" name="矩形 71"/>
              <p:cNvSpPr/>
              <p:nvPr/>
            </p:nvSpPr>
            <p:spPr>
              <a:xfrm>
                <a:off x="1661996" y="3995772"/>
                <a:ext cx="33855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d</a:t>
                </a:r>
                <a:endParaRPr lang="zh-CN" altLang="en-US" dirty="0"/>
              </a:p>
            </p:txBody>
          </p:sp>
          <p:sp>
            <p:nvSpPr>
              <p:cNvPr id="73" name="矩形 72"/>
              <p:cNvSpPr/>
              <p:nvPr/>
            </p:nvSpPr>
            <p:spPr>
              <a:xfrm>
                <a:off x="476842" y="4671122"/>
                <a:ext cx="31771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e</a:t>
                </a:r>
                <a:endParaRPr lang="zh-CN" altLang="en-US" dirty="0"/>
              </a:p>
            </p:txBody>
          </p:sp>
          <p:sp>
            <p:nvSpPr>
              <p:cNvPr id="74" name="矩形 73"/>
              <p:cNvSpPr/>
              <p:nvPr/>
            </p:nvSpPr>
            <p:spPr>
              <a:xfrm>
                <a:off x="493298" y="4201627"/>
                <a:ext cx="27764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f</a:t>
                </a:r>
                <a:endParaRPr lang="zh-CN" altLang="en-US" dirty="0"/>
              </a:p>
            </p:txBody>
          </p:sp>
        </p:grpSp>
        <p:cxnSp>
          <p:nvCxnSpPr>
            <p:cNvPr id="79" name="直接连接符 78"/>
            <p:cNvCxnSpPr/>
            <p:nvPr/>
          </p:nvCxnSpPr>
          <p:spPr bwMode="auto">
            <a:xfrm>
              <a:off x="2643377" y="5536687"/>
              <a:ext cx="858068" cy="6003"/>
            </a:xfrm>
            <a:prstGeom prst="line">
              <a:avLst/>
            </a:prstGeom>
            <a:solidFill>
              <a:schemeClr val="accent1"/>
            </a:solidFill>
            <a:ln w="47625" cap="flat" cmpd="sng" algn="ctr">
              <a:solidFill>
                <a:srgbClr val="C00000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88" name="直接连接符 87"/>
            <p:cNvCxnSpPr/>
            <p:nvPr/>
          </p:nvCxnSpPr>
          <p:spPr bwMode="auto">
            <a:xfrm>
              <a:off x="1450340" y="4213941"/>
              <a:ext cx="9935" cy="437892"/>
            </a:xfrm>
            <a:prstGeom prst="line">
              <a:avLst/>
            </a:prstGeom>
            <a:solidFill>
              <a:schemeClr val="accent1"/>
            </a:solidFill>
            <a:ln w="47625" cap="flat" cmpd="sng" algn="ctr">
              <a:solidFill>
                <a:srgbClr val="C00000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92" name="直接连接符 91"/>
            <p:cNvCxnSpPr/>
            <p:nvPr/>
          </p:nvCxnSpPr>
          <p:spPr bwMode="auto">
            <a:xfrm flipH="1">
              <a:off x="2125812" y="4086752"/>
              <a:ext cx="505152" cy="618152"/>
            </a:xfrm>
            <a:prstGeom prst="line">
              <a:avLst/>
            </a:prstGeom>
            <a:solidFill>
              <a:schemeClr val="accent1"/>
            </a:solidFill>
            <a:ln w="47625" cap="flat" cmpd="sng" algn="ctr">
              <a:solidFill>
                <a:srgbClr val="C00000"/>
              </a:solidFill>
              <a:prstDash val="solid"/>
              <a:round/>
              <a:headEnd type="none"/>
              <a:tailEnd type="non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896492337"/>
      </p:ext>
    </p:extLst>
  </p:cSld>
  <p:clrMapOvr>
    <a:masterClrMapping/>
  </p:clrMapOvr>
  <p:transition advTm="157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/>
      <p:bldP spid="7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 bwMode="auto">
          <a:xfrm>
            <a:off x="2987824" y="1556792"/>
            <a:ext cx="3456384" cy="792088"/>
          </a:xfrm>
          <a:prstGeom prst="rect">
            <a:avLst/>
          </a:prstGeom>
          <a:solidFill>
            <a:schemeClr val="accent1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20"/>
              <p:cNvSpPr txBox="1">
                <a:spLocks noChangeArrowheads="1"/>
              </p:cNvSpPr>
              <p:nvPr/>
            </p:nvSpPr>
            <p:spPr bwMode="auto">
              <a:xfrm>
                <a:off x="179512" y="2492896"/>
                <a:ext cx="9145016" cy="141577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marL="342900" indent="-342900">
                  <a:spcAft>
                    <a:spcPts val="600"/>
                  </a:spcAft>
                  <a:buClr>
                    <a:srgbClr val="C00000"/>
                  </a:buClr>
                  <a:buFont typeface="Wingdings" panose="05000000000000000000" pitchFamily="2" charset="2"/>
                  <a:buChar char="n"/>
                  <a:defRPr/>
                </a:pPr>
                <a:r>
                  <a:rPr lang="zh-CN" altLang="en-US" sz="28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无序搜索（蛮力搜索）</a:t>
                </a:r>
                <a:endParaRPr lang="en-US" altLang="zh-CN" sz="28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914400" lvl="1" indent="-457200">
                  <a:spcAft>
                    <a:spcPts val="600"/>
                  </a:spcAft>
                  <a:buClr>
                    <a:srgbClr val="C00000"/>
                  </a:buClr>
                  <a:buFont typeface="Wingdings" panose="05000000000000000000" pitchFamily="2" charset="2"/>
                  <a:buChar char="ü"/>
                  <a:defRPr/>
                </a:pP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复杂度：查询最坏情况</a:t>
                </a:r>
                <a14:m>
                  <m:oMath xmlns:m="http://schemas.openxmlformats.org/officeDocument/2006/math">
                    <m:r>
                      <a:rPr lang="zh-CN" altLang="en-US" sz="2400" b="1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𝛀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𝒏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en-US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，输出结果最坏</a:t>
                </a:r>
                <a14:m>
                  <m:oMath xmlns:m="http://schemas.openxmlformats.org/officeDocument/2006/math">
                    <m:r>
                      <a:rPr lang="zh-CN" altLang="en-US" sz="2400" b="1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𝛀</m:t>
                    </m:r>
                    <m:r>
                      <a:rPr lang="en-US" altLang="zh-CN" sz="2400" b="1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2400" b="1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𝒏</m:t>
                    </m:r>
                    <m:r>
                      <a:rPr lang="en-US" altLang="zh-CN" sz="2400" b="1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endParaRPr lang="en-US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914400" lvl="1" indent="-457200">
                  <a:spcAft>
                    <a:spcPts val="600"/>
                  </a:spcAft>
                  <a:buClr>
                    <a:srgbClr val="C00000"/>
                  </a:buClr>
                  <a:buFont typeface="Wingdings" panose="05000000000000000000" pitchFamily="2" charset="2"/>
                  <a:buChar char="ü"/>
                  <a:defRPr/>
                </a:pP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在命中点规模占比小时，效率低</a:t>
                </a:r>
                <a:endParaRPr lang="en-US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88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9512" y="2492896"/>
                <a:ext cx="9145016" cy="1415772"/>
              </a:xfrm>
              <a:prstGeom prst="rect">
                <a:avLst/>
              </a:prstGeom>
              <a:blipFill>
                <a:blip r:embed="rId3"/>
                <a:stretch>
                  <a:fillRect l="-1133" t="-4741" b="-9052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088" y="85725"/>
            <a:ext cx="7599362" cy="914400"/>
          </a:xfrm>
        </p:spPr>
        <p:txBody>
          <a:bodyPr/>
          <a:lstStyle/>
          <a:p>
            <a:pPr>
              <a:defRPr/>
            </a:pPr>
            <a:r>
              <a:rPr lang="zh-CN" altLang="en-US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一维范围查询</a:t>
            </a:r>
          </a:p>
        </p:txBody>
      </p:sp>
      <p:cxnSp>
        <p:nvCxnSpPr>
          <p:cNvPr id="4" name="直接箭头连接符 3"/>
          <p:cNvCxnSpPr/>
          <p:nvPr/>
        </p:nvCxnSpPr>
        <p:spPr bwMode="auto">
          <a:xfrm>
            <a:off x="615706" y="1957619"/>
            <a:ext cx="7848872" cy="8622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/>
            <a:tailEnd type="stealth" w="lg" len="lg"/>
          </a:ln>
          <a:effectLst/>
        </p:spPr>
      </p:cxnSp>
      <p:sp>
        <p:nvSpPr>
          <p:cNvPr id="81" name="椭圆 80"/>
          <p:cNvSpPr/>
          <p:nvPr/>
        </p:nvSpPr>
        <p:spPr bwMode="auto">
          <a:xfrm>
            <a:off x="810026" y="1713253"/>
            <a:ext cx="504056" cy="505976"/>
          </a:xfrm>
          <a:prstGeom prst="ellipse">
            <a:avLst/>
          </a:prstGeom>
          <a:solidFill>
            <a:schemeClr val="accent2">
              <a:lumMod val="50000"/>
            </a:schemeClr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0</a:t>
            </a:r>
            <a:endParaRPr lang="zh-CN" altLang="en-US" sz="20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82" name="椭圆 81"/>
          <p:cNvSpPr/>
          <p:nvPr/>
        </p:nvSpPr>
        <p:spPr bwMode="auto">
          <a:xfrm>
            <a:off x="1508402" y="1704631"/>
            <a:ext cx="504056" cy="505976"/>
          </a:xfrm>
          <a:prstGeom prst="ellipse">
            <a:avLst/>
          </a:prstGeom>
          <a:solidFill>
            <a:schemeClr val="accent2">
              <a:lumMod val="50000"/>
            </a:schemeClr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1</a:t>
            </a:r>
            <a:endParaRPr lang="zh-CN" altLang="en-US" sz="20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83" name="椭圆 82"/>
          <p:cNvSpPr/>
          <p:nvPr/>
        </p:nvSpPr>
        <p:spPr bwMode="auto">
          <a:xfrm>
            <a:off x="2206778" y="1713253"/>
            <a:ext cx="504056" cy="505976"/>
          </a:xfrm>
          <a:prstGeom prst="ellipse">
            <a:avLst/>
          </a:prstGeom>
          <a:solidFill>
            <a:schemeClr val="accent2">
              <a:lumMod val="50000"/>
            </a:schemeClr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…</a:t>
            </a:r>
            <a:endParaRPr lang="zh-CN" altLang="en-US" sz="20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84" name="椭圆 83"/>
          <p:cNvSpPr/>
          <p:nvPr/>
        </p:nvSpPr>
        <p:spPr bwMode="auto">
          <a:xfrm>
            <a:off x="3207994" y="1689556"/>
            <a:ext cx="504056" cy="505976"/>
          </a:xfrm>
          <a:prstGeom prst="ellipse">
            <a:avLst/>
          </a:prstGeom>
          <a:solidFill>
            <a:srgbClr val="C00000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85" name="椭圆 84"/>
          <p:cNvSpPr/>
          <p:nvPr/>
        </p:nvSpPr>
        <p:spPr bwMode="auto">
          <a:xfrm>
            <a:off x="5163252" y="1704631"/>
            <a:ext cx="504056" cy="505976"/>
          </a:xfrm>
          <a:prstGeom prst="ellipse">
            <a:avLst/>
          </a:prstGeom>
          <a:solidFill>
            <a:srgbClr val="C00000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86" name="椭圆 85"/>
          <p:cNvSpPr/>
          <p:nvPr/>
        </p:nvSpPr>
        <p:spPr bwMode="auto">
          <a:xfrm>
            <a:off x="4273027" y="1704631"/>
            <a:ext cx="504056" cy="505976"/>
          </a:xfrm>
          <a:prstGeom prst="ellipse">
            <a:avLst/>
          </a:prstGeom>
          <a:solidFill>
            <a:srgbClr val="C00000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87" name="椭圆 86"/>
          <p:cNvSpPr/>
          <p:nvPr/>
        </p:nvSpPr>
        <p:spPr bwMode="auto">
          <a:xfrm>
            <a:off x="5725165" y="1713253"/>
            <a:ext cx="504056" cy="505976"/>
          </a:xfrm>
          <a:prstGeom prst="ellipse">
            <a:avLst/>
          </a:prstGeom>
          <a:solidFill>
            <a:srgbClr val="C00000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89" name="椭圆 88"/>
          <p:cNvSpPr/>
          <p:nvPr/>
        </p:nvSpPr>
        <p:spPr bwMode="auto">
          <a:xfrm>
            <a:off x="6570387" y="1713333"/>
            <a:ext cx="504056" cy="505976"/>
          </a:xfrm>
          <a:prstGeom prst="ellipse">
            <a:avLst/>
          </a:prstGeom>
          <a:solidFill>
            <a:schemeClr val="accent2">
              <a:lumMod val="50000"/>
            </a:schemeClr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…</a:t>
            </a:r>
            <a:endParaRPr lang="zh-CN" altLang="en-US" sz="20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90" name="椭圆 89"/>
          <p:cNvSpPr/>
          <p:nvPr/>
        </p:nvSpPr>
        <p:spPr bwMode="auto">
          <a:xfrm>
            <a:off x="7672490" y="1699848"/>
            <a:ext cx="504056" cy="505976"/>
          </a:xfrm>
          <a:prstGeom prst="ellipse">
            <a:avLst/>
          </a:prstGeom>
          <a:solidFill>
            <a:schemeClr val="accent2">
              <a:lumMod val="50000"/>
            </a:schemeClr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n-1</a:t>
            </a:r>
            <a:endParaRPr lang="zh-CN" altLang="en-US" sz="20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91" name="椭圆 90"/>
          <p:cNvSpPr/>
          <p:nvPr/>
        </p:nvSpPr>
        <p:spPr bwMode="auto">
          <a:xfrm>
            <a:off x="2703938" y="1052736"/>
            <a:ext cx="504056" cy="505976"/>
          </a:xfrm>
          <a:prstGeom prst="ellipse">
            <a:avLst/>
          </a:prstGeom>
          <a:noFill/>
          <a:ln w="12700" algn="ctr">
            <a:noFill/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8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x</a:t>
            </a:r>
            <a:r>
              <a:rPr lang="en-US" altLang="zh-CN" sz="2800" b="1" baseline="-25000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1</a:t>
            </a:r>
            <a:endParaRPr lang="zh-CN" altLang="en-US" sz="2800" b="1" baseline="-25000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92" name="椭圆 91"/>
          <p:cNvSpPr/>
          <p:nvPr/>
        </p:nvSpPr>
        <p:spPr bwMode="auto">
          <a:xfrm>
            <a:off x="6192180" y="1069960"/>
            <a:ext cx="504056" cy="505976"/>
          </a:xfrm>
          <a:prstGeom prst="ellipse">
            <a:avLst/>
          </a:prstGeom>
          <a:noFill/>
          <a:ln w="12700" algn="ctr">
            <a:noFill/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8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x</a:t>
            </a:r>
            <a:r>
              <a:rPr lang="en-US" altLang="zh-CN" sz="2800" b="1" baseline="-25000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2</a:t>
            </a:r>
            <a:endParaRPr lang="zh-CN" altLang="en-US" sz="2800" b="1" baseline="-25000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93" name="TextBox 20"/>
          <p:cNvSpPr txBox="1">
            <a:spLocks noChangeArrowheads="1"/>
          </p:cNvSpPr>
          <p:nvPr/>
        </p:nvSpPr>
        <p:spPr bwMode="auto">
          <a:xfrm>
            <a:off x="179512" y="3933056"/>
            <a:ext cx="8784976" cy="2231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有序向量搜索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花费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O(</a:t>
            </a:r>
            <a:r>
              <a:rPr lang="en-US" altLang="zh-CN" sz="24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nlogn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组织有序向量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先花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O(</a:t>
            </a:r>
            <a:r>
              <a:rPr lang="en-US" altLang="zh-CN" sz="24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logn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时间找到不大于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en-US" altLang="zh-CN" sz="2400" b="1" baseline="-2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的最大点，然后依次向左遍历，整体复杂度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O(</a:t>
            </a:r>
            <a:r>
              <a:rPr lang="en-US" altLang="zh-CN" sz="24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r+logn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r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为命中点数目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多次查询、命中占比小时效率高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810159" y="1113541"/>
            <a:ext cx="18117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查询范围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[x</a:t>
            </a:r>
            <a:r>
              <a:rPr lang="en-US" altLang="zh-CN" b="1" baseline="-25000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,x</a:t>
            </a:r>
            <a:r>
              <a:rPr lang="en-US" altLang="zh-CN" b="1" baseline="-25000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]</a:t>
            </a:r>
            <a:endParaRPr lang="zh-CN" alt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3420909" y="6237312"/>
            <a:ext cx="5616624" cy="400110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复杂度与目标规模有关，为输出敏感算法</a:t>
            </a:r>
            <a:endParaRPr lang="en-US" altLang="zh-CN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83079661"/>
      </p:ext>
    </p:extLst>
  </p:cSld>
  <p:clrMapOvr>
    <a:masterClrMapping/>
  </p:clrMapOvr>
  <p:transition advTm="157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" grpId="0"/>
      <p:bldP spid="19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088" y="85725"/>
            <a:ext cx="7599362" cy="914400"/>
          </a:xfrm>
        </p:spPr>
        <p:txBody>
          <a:bodyPr/>
          <a:lstStyle/>
          <a:p>
            <a:pPr>
              <a:defRPr/>
            </a:pPr>
            <a:r>
              <a:rPr lang="zh-CN" altLang="en-US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二维范围查询</a:t>
            </a:r>
          </a:p>
        </p:txBody>
      </p:sp>
      <p:cxnSp>
        <p:nvCxnSpPr>
          <p:cNvPr id="34" name="直接箭头连接符 33"/>
          <p:cNvCxnSpPr/>
          <p:nvPr/>
        </p:nvCxnSpPr>
        <p:spPr bwMode="auto">
          <a:xfrm>
            <a:off x="2985901" y="4573683"/>
            <a:ext cx="3197043" cy="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/>
            <a:tailEnd type="stealth" w="lg" len="lg"/>
          </a:ln>
          <a:effectLst/>
        </p:spPr>
      </p:cxnSp>
      <p:cxnSp>
        <p:nvCxnSpPr>
          <p:cNvPr id="35" name="直接箭头连接符 34"/>
          <p:cNvCxnSpPr/>
          <p:nvPr/>
        </p:nvCxnSpPr>
        <p:spPr bwMode="auto">
          <a:xfrm flipV="1">
            <a:off x="3185716" y="2008236"/>
            <a:ext cx="0" cy="276202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/>
            <a:tailEnd type="stealth" w="lg" len="lg"/>
          </a:ln>
          <a:effectLst/>
        </p:spPr>
      </p:cxnSp>
      <p:sp>
        <p:nvSpPr>
          <p:cNvPr id="25" name="矩形 24"/>
          <p:cNvSpPr/>
          <p:nvPr/>
        </p:nvSpPr>
        <p:spPr>
          <a:xfrm>
            <a:off x="5879816" y="4592808"/>
            <a:ext cx="6062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age</a:t>
            </a:r>
            <a:endParaRPr lang="zh-CN" altLang="en-US" dirty="0"/>
          </a:p>
        </p:txBody>
      </p:sp>
      <p:sp>
        <p:nvSpPr>
          <p:cNvPr id="26" name="矩形 25"/>
          <p:cNvSpPr/>
          <p:nvPr/>
        </p:nvSpPr>
        <p:spPr>
          <a:xfrm>
            <a:off x="2253415" y="1902977"/>
            <a:ext cx="103204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salary</a:t>
            </a:r>
            <a:endParaRPr lang="zh-CN" altLang="en-US" dirty="0"/>
          </a:p>
        </p:txBody>
      </p:sp>
      <p:sp>
        <p:nvSpPr>
          <p:cNvPr id="3" name="矩形 2"/>
          <p:cNvSpPr/>
          <p:nvPr/>
        </p:nvSpPr>
        <p:spPr bwMode="auto">
          <a:xfrm>
            <a:off x="3857328" y="2728526"/>
            <a:ext cx="1840522" cy="1171524"/>
          </a:xfrm>
          <a:prstGeom prst="rect">
            <a:avLst/>
          </a:prstGeom>
          <a:solidFill>
            <a:schemeClr val="accent5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58" name="椭圆 57"/>
          <p:cNvSpPr/>
          <p:nvPr/>
        </p:nvSpPr>
        <p:spPr bwMode="auto">
          <a:xfrm>
            <a:off x="3959752" y="3384123"/>
            <a:ext cx="360000" cy="360000"/>
          </a:xfrm>
          <a:prstGeom prst="ellipse">
            <a:avLst/>
          </a:prstGeom>
          <a:solidFill>
            <a:srgbClr val="C00000"/>
          </a:solidFill>
          <a:ln w="12700" algn="ctr">
            <a:noFill/>
            <a:miter lim="800000"/>
            <a:headEnd/>
            <a:tailEnd/>
          </a:ln>
          <a:effectLst/>
        </p:spPr>
        <p:txBody>
          <a:bodyPr lIns="0" tIns="36000" rIns="0" bIns="91446" rtlCol="0" anchor="ctr"/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a</a:t>
            </a:r>
            <a:endParaRPr lang="zh-CN" altLang="en-US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59" name="椭圆 58"/>
          <p:cNvSpPr/>
          <p:nvPr/>
        </p:nvSpPr>
        <p:spPr bwMode="auto">
          <a:xfrm>
            <a:off x="4446769" y="2799422"/>
            <a:ext cx="360000" cy="360000"/>
          </a:xfrm>
          <a:prstGeom prst="ellipse">
            <a:avLst/>
          </a:prstGeom>
          <a:solidFill>
            <a:srgbClr val="C00000"/>
          </a:solidFill>
          <a:ln w="12700" algn="ctr">
            <a:noFill/>
            <a:miter lim="800000"/>
            <a:headEnd/>
            <a:tailEnd/>
          </a:ln>
          <a:effectLst/>
        </p:spPr>
        <p:txBody>
          <a:bodyPr lIns="0" tIns="72000" rIns="0" bIns="91446" rtlCol="0" anchor="ctr"/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b</a:t>
            </a:r>
            <a:endParaRPr lang="zh-CN" altLang="en-US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60" name="椭圆 59"/>
          <p:cNvSpPr/>
          <p:nvPr/>
        </p:nvSpPr>
        <p:spPr bwMode="auto">
          <a:xfrm>
            <a:off x="5249976" y="3470653"/>
            <a:ext cx="360000" cy="360000"/>
          </a:xfrm>
          <a:prstGeom prst="ellipse">
            <a:avLst/>
          </a:prstGeom>
          <a:solidFill>
            <a:srgbClr val="C00000"/>
          </a:solidFill>
          <a:ln w="12700" algn="ctr">
            <a:noFill/>
            <a:miter lim="800000"/>
            <a:headEnd/>
            <a:tailEnd/>
          </a:ln>
          <a:effectLst/>
        </p:spPr>
        <p:txBody>
          <a:bodyPr lIns="0" tIns="72000" rIns="0" bIns="91446" rtlCol="0" anchor="ctr"/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e</a:t>
            </a:r>
            <a:endParaRPr lang="zh-CN" altLang="en-US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61" name="椭圆 60"/>
          <p:cNvSpPr/>
          <p:nvPr/>
        </p:nvSpPr>
        <p:spPr bwMode="auto">
          <a:xfrm>
            <a:off x="5111693" y="2909787"/>
            <a:ext cx="360000" cy="360000"/>
          </a:xfrm>
          <a:prstGeom prst="ellipse">
            <a:avLst/>
          </a:prstGeom>
          <a:solidFill>
            <a:srgbClr val="C00000"/>
          </a:solidFill>
          <a:ln w="12700" algn="ctr">
            <a:noFill/>
            <a:miter lim="800000"/>
            <a:headEnd/>
            <a:tailEnd/>
          </a:ln>
          <a:effectLst/>
        </p:spPr>
        <p:txBody>
          <a:bodyPr lIns="0" tIns="72000" rIns="0" bIns="91446" rtlCol="0" anchor="ctr"/>
          <a:lstStyle/>
          <a:p>
            <a:pPr algn="ctr"/>
            <a:r>
              <a:rPr lang="en-US" altLang="zh-CN" b="1" dirty="0" err="1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i</a:t>
            </a:r>
            <a:endParaRPr lang="zh-CN" altLang="en-US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62" name="椭圆 61"/>
          <p:cNvSpPr/>
          <p:nvPr/>
        </p:nvSpPr>
        <p:spPr bwMode="auto">
          <a:xfrm>
            <a:off x="4052036" y="2276250"/>
            <a:ext cx="360000" cy="360000"/>
          </a:xfrm>
          <a:prstGeom prst="ellipse">
            <a:avLst/>
          </a:prstGeom>
          <a:solidFill>
            <a:schemeClr val="accent2">
              <a:lumMod val="50000"/>
            </a:schemeClr>
          </a:solidFill>
          <a:ln w="12700" algn="ctr">
            <a:noFill/>
            <a:miter lim="800000"/>
            <a:headEnd/>
            <a:tailEnd/>
          </a:ln>
          <a:effectLst/>
        </p:spPr>
        <p:txBody>
          <a:bodyPr lIns="0" tIns="72000" rIns="0" bIns="91446" rtlCol="0" anchor="ctr"/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c</a:t>
            </a:r>
            <a:endParaRPr lang="zh-CN" altLang="en-US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63" name="椭圆 62"/>
          <p:cNvSpPr/>
          <p:nvPr/>
        </p:nvSpPr>
        <p:spPr bwMode="auto">
          <a:xfrm>
            <a:off x="3633144" y="4012452"/>
            <a:ext cx="360000" cy="360000"/>
          </a:xfrm>
          <a:prstGeom prst="ellipse">
            <a:avLst/>
          </a:prstGeom>
          <a:solidFill>
            <a:schemeClr val="accent2">
              <a:lumMod val="50000"/>
            </a:schemeClr>
          </a:solidFill>
          <a:ln w="12700" algn="ctr">
            <a:noFill/>
            <a:miter lim="800000"/>
            <a:headEnd/>
            <a:tailEnd/>
          </a:ln>
          <a:effectLst/>
        </p:spPr>
        <p:txBody>
          <a:bodyPr lIns="0" tIns="72000" rIns="0" bIns="91446" rtlCol="0" anchor="ctr"/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d</a:t>
            </a:r>
            <a:endParaRPr lang="zh-CN" altLang="en-US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64" name="椭圆 63"/>
          <p:cNvSpPr/>
          <p:nvPr/>
        </p:nvSpPr>
        <p:spPr bwMode="auto">
          <a:xfrm>
            <a:off x="3340803" y="3237065"/>
            <a:ext cx="360000" cy="360000"/>
          </a:xfrm>
          <a:prstGeom prst="ellipse">
            <a:avLst/>
          </a:prstGeom>
          <a:solidFill>
            <a:schemeClr val="accent2">
              <a:lumMod val="50000"/>
            </a:schemeClr>
          </a:solidFill>
          <a:ln w="12700" algn="ctr">
            <a:noFill/>
            <a:miter lim="800000"/>
            <a:headEnd/>
            <a:tailEnd/>
          </a:ln>
          <a:effectLst/>
        </p:spPr>
        <p:txBody>
          <a:bodyPr lIns="0" tIns="72000" rIns="0" bIns="91446" rtlCol="0" anchor="ctr"/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f</a:t>
            </a:r>
            <a:endParaRPr lang="zh-CN" altLang="en-US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65" name="椭圆 64"/>
          <p:cNvSpPr/>
          <p:nvPr/>
        </p:nvSpPr>
        <p:spPr bwMode="auto">
          <a:xfrm>
            <a:off x="5453788" y="2302817"/>
            <a:ext cx="360000" cy="360000"/>
          </a:xfrm>
          <a:prstGeom prst="ellipse">
            <a:avLst/>
          </a:prstGeom>
          <a:solidFill>
            <a:schemeClr val="accent2">
              <a:lumMod val="50000"/>
            </a:schemeClr>
          </a:solidFill>
          <a:ln w="12700" algn="ctr">
            <a:noFill/>
            <a:miter lim="800000"/>
            <a:headEnd/>
            <a:tailEnd/>
          </a:ln>
          <a:effectLst/>
        </p:spPr>
        <p:txBody>
          <a:bodyPr lIns="0" tIns="36000" rIns="0" bIns="91446" rtlCol="0" anchor="ctr"/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g</a:t>
            </a:r>
            <a:endParaRPr lang="zh-CN" altLang="en-US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66" name="椭圆 65"/>
          <p:cNvSpPr/>
          <p:nvPr/>
        </p:nvSpPr>
        <p:spPr bwMode="auto">
          <a:xfrm>
            <a:off x="4928909" y="4046536"/>
            <a:ext cx="360000" cy="360000"/>
          </a:xfrm>
          <a:prstGeom prst="ellipse">
            <a:avLst/>
          </a:prstGeom>
          <a:solidFill>
            <a:schemeClr val="accent2">
              <a:lumMod val="50000"/>
            </a:schemeClr>
          </a:solidFill>
          <a:ln w="12700" algn="ctr">
            <a:noFill/>
            <a:miter lim="800000"/>
            <a:headEnd/>
            <a:tailEnd/>
          </a:ln>
          <a:effectLst/>
        </p:spPr>
        <p:txBody>
          <a:bodyPr lIns="0" tIns="72000" rIns="0" bIns="91446" rtlCol="0" anchor="ctr"/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h</a:t>
            </a:r>
            <a:endParaRPr lang="zh-CN" altLang="en-US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67" name="椭圆 66"/>
          <p:cNvSpPr/>
          <p:nvPr/>
        </p:nvSpPr>
        <p:spPr bwMode="auto">
          <a:xfrm>
            <a:off x="3737421" y="4456164"/>
            <a:ext cx="504056" cy="505976"/>
          </a:xfrm>
          <a:prstGeom prst="ellipse">
            <a:avLst/>
          </a:prstGeom>
          <a:noFill/>
          <a:ln w="12700" algn="ctr">
            <a:noFill/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8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x</a:t>
            </a:r>
            <a:r>
              <a:rPr lang="en-US" altLang="zh-CN" sz="2800" b="1" baseline="-25000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1</a:t>
            </a:r>
            <a:endParaRPr lang="zh-CN" altLang="en-US" sz="2800" b="1" baseline="-25000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68" name="椭圆 67"/>
          <p:cNvSpPr/>
          <p:nvPr/>
        </p:nvSpPr>
        <p:spPr bwMode="auto">
          <a:xfrm>
            <a:off x="5375760" y="4456164"/>
            <a:ext cx="504056" cy="505976"/>
          </a:xfrm>
          <a:prstGeom prst="ellipse">
            <a:avLst/>
          </a:prstGeom>
          <a:noFill/>
          <a:ln w="12700" algn="ctr">
            <a:noFill/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8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x</a:t>
            </a:r>
            <a:r>
              <a:rPr lang="en-US" altLang="zh-CN" sz="2800" b="1" baseline="-25000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2</a:t>
            </a:r>
            <a:endParaRPr lang="zh-CN" altLang="en-US" sz="2800" b="1" baseline="-25000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69" name="椭圆 68"/>
          <p:cNvSpPr/>
          <p:nvPr/>
        </p:nvSpPr>
        <p:spPr bwMode="auto">
          <a:xfrm>
            <a:off x="2647396" y="2408762"/>
            <a:ext cx="504056" cy="505976"/>
          </a:xfrm>
          <a:prstGeom prst="ellipse">
            <a:avLst/>
          </a:prstGeom>
          <a:noFill/>
          <a:ln w="12700" algn="ctr">
            <a:noFill/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8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y</a:t>
            </a:r>
            <a:r>
              <a:rPr lang="en-US" altLang="zh-CN" sz="2800" b="1" baseline="-25000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2</a:t>
            </a:r>
            <a:endParaRPr lang="zh-CN" altLang="en-US" sz="2800" b="1" baseline="-25000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70" name="椭圆 69"/>
          <p:cNvSpPr/>
          <p:nvPr/>
        </p:nvSpPr>
        <p:spPr bwMode="auto">
          <a:xfrm>
            <a:off x="2685724" y="3523714"/>
            <a:ext cx="504056" cy="505976"/>
          </a:xfrm>
          <a:prstGeom prst="ellipse">
            <a:avLst/>
          </a:prstGeom>
          <a:noFill/>
          <a:ln w="12700" algn="ctr">
            <a:noFill/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8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y</a:t>
            </a:r>
            <a:r>
              <a:rPr lang="en-US" altLang="zh-CN" sz="2800" b="1" baseline="-25000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1</a:t>
            </a:r>
            <a:endParaRPr lang="zh-CN" altLang="en-US" sz="2800" b="1" baseline="-25000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71" name="TextBox 20"/>
          <p:cNvSpPr txBox="1">
            <a:spLocks noChangeArrowheads="1"/>
          </p:cNvSpPr>
          <p:nvPr/>
        </p:nvSpPr>
        <p:spPr bwMode="auto">
          <a:xfrm>
            <a:off x="195398" y="5266923"/>
            <a:ext cx="754495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有序向量的二分查找对该问题无能为力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20"/>
              <p:cNvSpPr txBox="1">
                <a:spLocks noChangeArrowheads="1"/>
              </p:cNvSpPr>
              <p:nvPr/>
            </p:nvSpPr>
            <p:spPr bwMode="auto">
              <a:xfrm>
                <a:off x="235738" y="1221942"/>
                <a:ext cx="7648630" cy="52322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marL="342900" indent="-342900">
                  <a:spcAft>
                    <a:spcPts val="600"/>
                  </a:spcAft>
                  <a:buClr>
                    <a:srgbClr val="C00000"/>
                  </a:buClr>
                  <a:buFont typeface="Wingdings" panose="05000000000000000000" pitchFamily="2" charset="2"/>
                  <a:buChar char="n"/>
                  <a:defRPr/>
                </a:pPr>
                <a:r>
                  <a:rPr lang="zh-CN" altLang="en-US" sz="28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二维查找范围描述为</a:t>
                </a:r>
                <a14:m>
                  <m:oMath xmlns:m="http://schemas.openxmlformats.org/officeDocument/2006/math">
                    <m:r>
                      <a:rPr lang="en-US" altLang="zh-CN" sz="28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𝐑</m:t>
                    </m:r>
                    <m:r>
                      <a:rPr lang="en-US" altLang="zh-CN" sz="28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sz="28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en-US" altLang="zh-CN" sz="2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28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sz="28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×[</m:t>
                    </m:r>
                    <m:sSub>
                      <m:sSubPr>
                        <m:ctrlPr>
                          <a:rPr lang="en-US" altLang="zh-CN" sz="2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altLang="zh-CN" sz="2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2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altLang="zh-CN" sz="2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sz="2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endParaRPr lang="en-US" altLang="zh-CN" sz="28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72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35738" y="1221942"/>
                <a:ext cx="7648630" cy="523220"/>
              </a:xfrm>
              <a:prstGeom prst="rect">
                <a:avLst/>
              </a:prstGeom>
              <a:blipFill>
                <a:blip r:embed="rId3"/>
                <a:stretch>
                  <a:fillRect l="-1435" t="-11628" b="-31395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52263788"/>
      </p:ext>
    </p:extLst>
  </p:cSld>
  <p:clrMapOvr>
    <a:masterClrMapping/>
  </p:clrMapOvr>
  <p:transition advTm="157">
    <p:zoom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088" y="85725"/>
            <a:ext cx="7599362" cy="914400"/>
          </a:xfrm>
        </p:spPr>
        <p:txBody>
          <a:bodyPr/>
          <a:lstStyle/>
          <a:p>
            <a:pPr>
              <a:defRPr/>
            </a:pPr>
            <a:r>
              <a:rPr lang="zh-CN" altLang="en-US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一维范围查询</a:t>
            </a:r>
          </a:p>
        </p:txBody>
      </p:sp>
      <p:sp>
        <p:nvSpPr>
          <p:cNvPr id="93" name="TextBox 20"/>
          <p:cNvSpPr txBox="1">
            <a:spLocks noChangeArrowheads="1"/>
          </p:cNvSpPr>
          <p:nvPr/>
        </p:nvSpPr>
        <p:spPr bwMode="auto">
          <a:xfrm>
            <a:off x="196706" y="1179329"/>
            <a:ext cx="8662853" cy="2308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平衡二叉搜索树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O(</a:t>
            </a:r>
            <a:r>
              <a:rPr lang="en-US" altLang="zh-CN" sz="24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nlogn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时间组织以下平衡二叉搜索树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内部节点为其左子树的最大值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关键码可重复，要求查找终止于叶子节点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每个节点处只需做一次比较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163964" y="3935032"/>
            <a:ext cx="8859842" cy="2431455"/>
            <a:chOff x="175314" y="1618678"/>
            <a:chExt cx="8859842" cy="2431455"/>
          </a:xfrm>
        </p:grpSpPr>
        <p:sp>
          <p:nvSpPr>
            <p:cNvPr id="19" name="圆角矩形 18"/>
            <p:cNvSpPr/>
            <p:nvPr/>
          </p:nvSpPr>
          <p:spPr bwMode="auto">
            <a:xfrm>
              <a:off x="467048" y="3212976"/>
              <a:ext cx="360040" cy="36004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000" b="1" dirty="0">
                  <a:solidFill>
                    <a:srgbClr val="FF0000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0</a:t>
              </a:r>
              <a:endPara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0" name="圆角矩形 19"/>
            <p:cNvSpPr/>
            <p:nvPr/>
          </p:nvSpPr>
          <p:spPr bwMode="auto">
            <a:xfrm>
              <a:off x="1070759" y="2708920"/>
              <a:ext cx="360040" cy="36004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000" b="1" dirty="0">
                  <a:solidFill>
                    <a:srgbClr val="FF0000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3</a:t>
              </a:r>
              <a:endPara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1" name="圆角矩形 20"/>
            <p:cNvSpPr/>
            <p:nvPr/>
          </p:nvSpPr>
          <p:spPr bwMode="auto">
            <a:xfrm>
              <a:off x="1643963" y="3212976"/>
              <a:ext cx="360040" cy="36004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000" b="1" dirty="0">
                  <a:solidFill>
                    <a:srgbClr val="FF0000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4</a:t>
              </a:r>
              <a:endPara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2" name="圆角矩形 21"/>
            <p:cNvSpPr/>
            <p:nvPr/>
          </p:nvSpPr>
          <p:spPr bwMode="auto">
            <a:xfrm>
              <a:off x="2153475" y="2276872"/>
              <a:ext cx="360040" cy="36004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000" b="1" dirty="0">
                  <a:solidFill>
                    <a:srgbClr val="FF0000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7</a:t>
              </a:r>
              <a:endPara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3" name="圆角矩形 22"/>
            <p:cNvSpPr/>
            <p:nvPr/>
          </p:nvSpPr>
          <p:spPr bwMode="auto">
            <a:xfrm>
              <a:off x="2642577" y="3209131"/>
              <a:ext cx="360040" cy="36004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000" b="1" dirty="0">
                  <a:solidFill>
                    <a:srgbClr val="FF0000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9</a:t>
              </a:r>
              <a:endPara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4" name="圆角矩形 23"/>
            <p:cNvSpPr/>
            <p:nvPr/>
          </p:nvSpPr>
          <p:spPr bwMode="auto">
            <a:xfrm>
              <a:off x="3180954" y="2708920"/>
              <a:ext cx="360040" cy="36004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000" b="1" dirty="0">
                  <a:solidFill>
                    <a:srgbClr val="FF0000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12</a:t>
              </a:r>
              <a:endPara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5" name="圆角矩形 24"/>
            <p:cNvSpPr/>
            <p:nvPr/>
          </p:nvSpPr>
          <p:spPr bwMode="auto">
            <a:xfrm>
              <a:off x="3753994" y="3207010"/>
              <a:ext cx="360040" cy="36004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000" b="1" dirty="0">
                  <a:solidFill>
                    <a:srgbClr val="FF0000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14</a:t>
              </a:r>
              <a:endPara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6" name="圆角矩形 25"/>
            <p:cNvSpPr/>
            <p:nvPr/>
          </p:nvSpPr>
          <p:spPr bwMode="auto">
            <a:xfrm>
              <a:off x="4838314" y="3187207"/>
              <a:ext cx="360040" cy="36004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000" b="1" dirty="0">
                  <a:solidFill>
                    <a:srgbClr val="FF0000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17</a:t>
              </a:r>
              <a:endPara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7" name="圆角矩形 26"/>
            <p:cNvSpPr/>
            <p:nvPr/>
          </p:nvSpPr>
          <p:spPr bwMode="auto">
            <a:xfrm>
              <a:off x="5463964" y="2686430"/>
              <a:ext cx="360040" cy="36004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000" b="1" dirty="0">
                  <a:solidFill>
                    <a:srgbClr val="FF0000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20</a:t>
              </a:r>
              <a:endPara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8" name="圆角矩形 27"/>
            <p:cNvSpPr/>
            <p:nvPr/>
          </p:nvSpPr>
          <p:spPr bwMode="auto">
            <a:xfrm>
              <a:off x="6049121" y="3186895"/>
              <a:ext cx="360040" cy="36004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000" b="1" dirty="0">
                  <a:solidFill>
                    <a:srgbClr val="FF0000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22</a:t>
              </a:r>
              <a:endPara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9" name="圆角矩形 28"/>
            <p:cNvSpPr/>
            <p:nvPr/>
          </p:nvSpPr>
          <p:spPr bwMode="auto">
            <a:xfrm>
              <a:off x="6530691" y="2272147"/>
              <a:ext cx="360040" cy="36004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000" b="1" dirty="0">
                  <a:solidFill>
                    <a:srgbClr val="FF0000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24</a:t>
              </a:r>
              <a:endPara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30" name="圆角矩形 29"/>
            <p:cNvSpPr/>
            <p:nvPr/>
          </p:nvSpPr>
          <p:spPr bwMode="auto">
            <a:xfrm>
              <a:off x="7184263" y="3204537"/>
              <a:ext cx="360040" cy="36004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000" b="1" dirty="0">
                  <a:solidFill>
                    <a:srgbClr val="FF0000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25</a:t>
              </a:r>
              <a:endPara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31" name="圆角矩形 30"/>
            <p:cNvSpPr/>
            <p:nvPr/>
          </p:nvSpPr>
          <p:spPr bwMode="auto">
            <a:xfrm>
              <a:off x="7792472" y="2704195"/>
              <a:ext cx="360040" cy="36004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000" b="1" dirty="0">
                  <a:solidFill>
                    <a:srgbClr val="FF0000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27</a:t>
              </a:r>
              <a:endPara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32" name="圆角矩形 31"/>
            <p:cNvSpPr/>
            <p:nvPr/>
          </p:nvSpPr>
          <p:spPr bwMode="auto">
            <a:xfrm>
              <a:off x="8388071" y="3206114"/>
              <a:ext cx="360040" cy="36004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000" b="1" dirty="0">
                  <a:solidFill>
                    <a:srgbClr val="FF0000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29</a:t>
              </a:r>
              <a:endPara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grpSp>
          <p:nvGrpSpPr>
            <p:cNvPr id="8" name="组合 7"/>
            <p:cNvGrpSpPr/>
            <p:nvPr/>
          </p:nvGrpSpPr>
          <p:grpSpPr>
            <a:xfrm>
              <a:off x="2329844" y="2043359"/>
              <a:ext cx="2090599" cy="226056"/>
              <a:chOff x="3340664" y="3236395"/>
              <a:chExt cx="1269761" cy="216024"/>
            </a:xfrm>
          </p:grpSpPr>
          <p:cxnSp>
            <p:nvCxnSpPr>
              <p:cNvPr id="33" name="直接连接符 32"/>
              <p:cNvCxnSpPr/>
              <p:nvPr/>
            </p:nvCxnSpPr>
            <p:spPr bwMode="auto">
              <a:xfrm>
                <a:off x="3340664" y="3236395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34" name="直接连接符 33"/>
              <p:cNvCxnSpPr/>
              <p:nvPr/>
            </p:nvCxnSpPr>
            <p:spPr bwMode="auto">
              <a:xfrm flipV="1">
                <a:off x="3345977" y="3236395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cxnSp>
          <p:nvCxnSpPr>
            <p:cNvPr id="35" name="直接连接符 34"/>
            <p:cNvCxnSpPr>
              <a:endCxn id="22" idx="1"/>
            </p:cNvCxnSpPr>
            <p:nvPr/>
          </p:nvCxnSpPr>
          <p:spPr bwMode="auto">
            <a:xfrm>
              <a:off x="1245040" y="2452954"/>
              <a:ext cx="908435" cy="3938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36" name="直接连接符 35"/>
            <p:cNvCxnSpPr/>
            <p:nvPr/>
          </p:nvCxnSpPr>
          <p:spPr bwMode="auto">
            <a:xfrm flipV="1">
              <a:off x="1247324" y="2452954"/>
              <a:ext cx="0" cy="255965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  <p:grpSp>
          <p:nvGrpSpPr>
            <p:cNvPr id="37" name="组合 36"/>
            <p:cNvGrpSpPr/>
            <p:nvPr/>
          </p:nvGrpSpPr>
          <p:grpSpPr>
            <a:xfrm flipH="1">
              <a:off x="1430796" y="2885003"/>
              <a:ext cx="403471" cy="327973"/>
              <a:chOff x="3632014" y="4509120"/>
              <a:chExt cx="1269761" cy="216024"/>
            </a:xfrm>
          </p:grpSpPr>
          <p:cxnSp>
            <p:nvCxnSpPr>
              <p:cNvPr id="38" name="直接连接符 37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39" name="直接连接符 38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grpSp>
          <p:nvGrpSpPr>
            <p:cNvPr id="40" name="组合 39"/>
            <p:cNvGrpSpPr/>
            <p:nvPr/>
          </p:nvGrpSpPr>
          <p:grpSpPr>
            <a:xfrm flipH="1">
              <a:off x="4707401" y="2036515"/>
              <a:ext cx="2026702" cy="240357"/>
              <a:chOff x="3632014" y="4509120"/>
              <a:chExt cx="1269761" cy="216024"/>
            </a:xfrm>
          </p:grpSpPr>
          <p:cxnSp>
            <p:nvCxnSpPr>
              <p:cNvPr id="41" name="直接连接符 40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42" name="直接连接符 41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grpSp>
          <p:nvGrpSpPr>
            <p:cNvPr id="43" name="组合 42"/>
            <p:cNvGrpSpPr/>
            <p:nvPr/>
          </p:nvGrpSpPr>
          <p:grpSpPr>
            <a:xfrm>
              <a:off x="5630592" y="2452168"/>
              <a:ext cx="900100" cy="252028"/>
              <a:chOff x="3632014" y="4509120"/>
              <a:chExt cx="1269761" cy="216024"/>
            </a:xfrm>
          </p:grpSpPr>
          <p:cxnSp>
            <p:nvCxnSpPr>
              <p:cNvPr id="44" name="直接连接符 43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45" name="直接连接符 44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grpSp>
          <p:nvGrpSpPr>
            <p:cNvPr id="9" name="组合 8"/>
            <p:cNvGrpSpPr/>
            <p:nvPr/>
          </p:nvGrpSpPr>
          <p:grpSpPr>
            <a:xfrm>
              <a:off x="6894708" y="2448230"/>
              <a:ext cx="1111661" cy="269450"/>
              <a:chOff x="6986605" y="3644733"/>
              <a:chExt cx="896122" cy="259901"/>
            </a:xfrm>
          </p:grpSpPr>
          <p:cxnSp>
            <p:nvCxnSpPr>
              <p:cNvPr id="46" name="直接连接符 45"/>
              <p:cNvCxnSpPr/>
              <p:nvPr/>
            </p:nvCxnSpPr>
            <p:spPr bwMode="auto">
              <a:xfrm flipH="1" flipV="1">
                <a:off x="6986605" y="3644733"/>
                <a:ext cx="892667" cy="3936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47" name="直接连接符 46"/>
              <p:cNvCxnSpPr/>
              <p:nvPr/>
            </p:nvCxnSpPr>
            <p:spPr bwMode="auto">
              <a:xfrm flipH="1" flipV="1">
                <a:off x="7882727" y="3648669"/>
                <a:ext cx="0" cy="255965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grpSp>
          <p:nvGrpSpPr>
            <p:cNvPr id="48" name="组合 47"/>
            <p:cNvGrpSpPr/>
            <p:nvPr/>
          </p:nvGrpSpPr>
          <p:grpSpPr>
            <a:xfrm flipH="1">
              <a:off x="2515798" y="2449075"/>
              <a:ext cx="859216" cy="257708"/>
              <a:chOff x="3632014" y="4509120"/>
              <a:chExt cx="1269761" cy="216024"/>
            </a:xfrm>
          </p:grpSpPr>
          <p:cxnSp>
            <p:nvCxnSpPr>
              <p:cNvPr id="49" name="直接连接符 48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50" name="直接连接符 49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grpSp>
          <p:nvGrpSpPr>
            <p:cNvPr id="51" name="组合 50"/>
            <p:cNvGrpSpPr/>
            <p:nvPr/>
          </p:nvGrpSpPr>
          <p:grpSpPr>
            <a:xfrm flipH="1">
              <a:off x="3538884" y="2885002"/>
              <a:ext cx="393823" cy="327973"/>
              <a:chOff x="3632014" y="4509120"/>
              <a:chExt cx="1269761" cy="216024"/>
            </a:xfrm>
          </p:grpSpPr>
          <p:cxnSp>
            <p:nvCxnSpPr>
              <p:cNvPr id="52" name="直接连接符 51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53" name="直接连接符 52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grpSp>
          <p:nvGrpSpPr>
            <p:cNvPr id="54" name="组合 53"/>
            <p:cNvGrpSpPr/>
            <p:nvPr/>
          </p:nvGrpSpPr>
          <p:grpSpPr>
            <a:xfrm flipH="1">
              <a:off x="5825598" y="2860377"/>
              <a:ext cx="394145" cy="327973"/>
              <a:chOff x="3632014" y="4509120"/>
              <a:chExt cx="1269761" cy="216024"/>
            </a:xfrm>
          </p:grpSpPr>
          <p:cxnSp>
            <p:nvCxnSpPr>
              <p:cNvPr id="55" name="直接连接符 54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56" name="直接连接符 55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grpSp>
          <p:nvGrpSpPr>
            <p:cNvPr id="57" name="组合 56"/>
            <p:cNvGrpSpPr/>
            <p:nvPr/>
          </p:nvGrpSpPr>
          <p:grpSpPr>
            <a:xfrm flipH="1">
              <a:off x="8151612" y="2878141"/>
              <a:ext cx="415993" cy="327973"/>
              <a:chOff x="3632014" y="4509120"/>
              <a:chExt cx="1269761" cy="216024"/>
            </a:xfrm>
          </p:grpSpPr>
          <p:cxnSp>
            <p:nvCxnSpPr>
              <p:cNvPr id="58" name="直接连接符 57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59" name="直接连接符 58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cxnSp>
          <p:nvCxnSpPr>
            <p:cNvPr id="60" name="直接连接符 59"/>
            <p:cNvCxnSpPr/>
            <p:nvPr/>
          </p:nvCxnSpPr>
          <p:spPr bwMode="auto">
            <a:xfrm>
              <a:off x="7378444" y="2875066"/>
              <a:ext cx="415670" cy="1025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61" name="直接连接符 60"/>
            <p:cNvCxnSpPr/>
            <p:nvPr/>
          </p:nvCxnSpPr>
          <p:spPr bwMode="auto">
            <a:xfrm flipV="1">
              <a:off x="7394014" y="2868784"/>
              <a:ext cx="0" cy="327973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  <p:grpSp>
          <p:nvGrpSpPr>
            <p:cNvPr id="62" name="组合 61"/>
            <p:cNvGrpSpPr/>
            <p:nvPr/>
          </p:nvGrpSpPr>
          <p:grpSpPr>
            <a:xfrm>
              <a:off x="5021288" y="2873251"/>
              <a:ext cx="441506" cy="327973"/>
              <a:chOff x="3632014" y="4509120"/>
              <a:chExt cx="1269761" cy="216024"/>
            </a:xfrm>
          </p:grpSpPr>
          <p:cxnSp>
            <p:nvCxnSpPr>
              <p:cNvPr id="63" name="直接连接符 62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64" name="直接连接符 63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grpSp>
          <p:nvGrpSpPr>
            <p:cNvPr id="65" name="组合 64"/>
            <p:cNvGrpSpPr/>
            <p:nvPr/>
          </p:nvGrpSpPr>
          <p:grpSpPr>
            <a:xfrm>
              <a:off x="2837040" y="2882867"/>
              <a:ext cx="344851" cy="317360"/>
              <a:chOff x="3632014" y="4509120"/>
              <a:chExt cx="1269761" cy="216024"/>
            </a:xfrm>
          </p:grpSpPr>
          <p:cxnSp>
            <p:nvCxnSpPr>
              <p:cNvPr id="66" name="直接连接符 65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67" name="直接连接符 66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grpSp>
          <p:nvGrpSpPr>
            <p:cNvPr id="68" name="组合 67"/>
            <p:cNvGrpSpPr/>
            <p:nvPr/>
          </p:nvGrpSpPr>
          <p:grpSpPr>
            <a:xfrm>
              <a:off x="625084" y="2888940"/>
              <a:ext cx="448066" cy="327973"/>
              <a:chOff x="3632014" y="4509120"/>
              <a:chExt cx="1269761" cy="216024"/>
            </a:xfrm>
          </p:grpSpPr>
          <p:cxnSp>
            <p:nvCxnSpPr>
              <p:cNvPr id="69" name="直接连接符 68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70" name="直接连接符 69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cxnSp>
          <p:nvCxnSpPr>
            <p:cNvPr id="71" name="直接连接符 70"/>
            <p:cNvCxnSpPr/>
            <p:nvPr/>
          </p:nvCxnSpPr>
          <p:spPr bwMode="auto">
            <a:xfrm flipH="1" flipV="1">
              <a:off x="4539483" y="1618678"/>
              <a:ext cx="0" cy="255965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  <p:sp>
          <p:nvSpPr>
            <p:cNvPr id="72" name="圆角矩形 71"/>
            <p:cNvSpPr/>
            <p:nvPr/>
          </p:nvSpPr>
          <p:spPr bwMode="auto">
            <a:xfrm>
              <a:off x="4351954" y="1874643"/>
              <a:ext cx="360040" cy="36004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000" b="1" dirty="0">
                  <a:solidFill>
                    <a:srgbClr val="FF0000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15</a:t>
              </a:r>
              <a:endPara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73" name="圆角矩形 72"/>
            <p:cNvSpPr/>
            <p:nvPr/>
          </p:nvSpPr>
          <p:spPr bwMode="auto">
            <a:xfrm>
              <a:off x="1907208" y="3690093"/>
              <a:ext cx="360040" cy="360040"/>
            </a:xfrm>
            <a:prstGeom prst="roundRect">
              <a:avLst/>
            </a:prstGeom>
            <a:solidFill>
              <a:srgbClr val="7030A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7</a:t>
              </a:r>
              <a:endParaRPr lang="zh-CN" altLang="en-US" sz="20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grpSp>
          <p:nvGrpSpPr>
            <p:cNvPr id="74" name="组合 73"/>
            <p:cNvGrpSpPr/>
            <p:nvPr/>
          </p:nvGrpSpPr>
          <p:grpSpPr>
            <a:xfrm flipH="1">
              <a:off x="2006595" y="3387030"/>
              <a:ext cx="106319" cy="327973"/>
              <a:chOff x="3632014" y="4509120"/>
              <a:chExt cx="1269761" cy="216024"/>
            </a:xfrm>
          </p:grpSpPr>
          <p:cxnSp>
            <p:nvCxnSpPr>
              <p:cNvPr id="75" name="直接连接符 74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76" name="直接连接符 75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grpSp>
          <p:nvGrpSpPr>
            <p:cNvPr id="94" name="组合 93"/>
            <p:cNvGrpSpPr/>
            <p:nvPr/>
          </p:nvGrpSpPr>
          <p:grpSpPr>
            <a:xfrm>
              <a:off x="1524288" y="3397620"/>
              <a:ext cx="108459" cy="327973"/>
              <a:chOff x="3632014" y="4509120"/>
              <a:chExt cx="1269761" cy="216024"/>
            </a:xfrm>
          </p:grpSpPr>
          <p:cxnSp>
            <p:nvCxnSpPr>
              <p:cNvPr id="95" name="直接连接符 94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96" name="直接连接符 95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sp>
          <p:nvSpPr>
            <p:cNvPr id="97" name="圆角矩形 96"/>
            <p:cNvSpPr/>
            <p:nvPr/>
          </p:nvSpPr>
          <p:spPr bwMode="auto">
            <a:xfrm>
              <a:off x="1327442" y="3690093"/>
              <a:ext cx="360040" cy="360040"/>
            </a:xfrm>
            <a:prstGeom prst="roundRect">
              <a:avLst/>
            </a:prstGeom>
            <a:solidFill>
              <a:srgbClr val="7030A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4</a:t>
              </a:r>
              <a:endParaRPr lang="zh-CN" altLang="en-US" sz="20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98" name="圆角矩形 97"/>
            <p:cNvSpPr/>
            <p:nvPr/>
          </p:nvSpPr>
          <p:spPr bwMode="auto">
            <a:xfrm>
              <a:off x="751378" y="3690093"/>
              <a:ext cx="360040" cy="360040"/>
            </a:xfrm>
            <a:prstGeom prst="roundRect">
              <a:avLst/>
            </a:prstGeom>
            <a:solidFill>
              <a:srgbClr val="7030A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3</a:t>
              </a:r>
              <a:endParaRPr lang="zh-CN" altLang="en-US" sz="20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grpSp>
          <p:nvGrpSpPr>
            <p:cNvPr id="99" name="组合 98"/>
            <p:cNvGrpSpPr/>
            <p:nvPr/>
          </p:nvGrpSpPr>
          <p:grpSpPr>
            <a:xfrm flipH="1">
              <a:off x="850765" y="3386852"/>
              <a:ext cx="106319" cy="327973"/>
              <a:chOff x="3632014" y="4509120"/>
              <a:chExt cx="1269761" cy="216024"/>
            </a:xfrm>
          </p:grpSpPr>
          <p:cxnSp>
            <p:nvCxnSpPr>
              <p:cNvPr id="100" name="直接连接符 99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101" name="直接连接符 100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grpSp>
          <p:nvGrpSpPr>
            <p:cNvPr id="102" name="组合 101"/>
            <p:cNvGrpSpPr/>
            <p:nvPr/>
          </p:nvGrpSpPr>
          <p:grpSpPr>
            <a:xfrm>
              <a:off x="368458" y="3397442"/>
              <a:ext cx="108459" cy="327973"/>
              <a:chOff x="3632014" y="4509120"/>
              <a:chExt cx="1269761" cy="216024"/>
            </a:xfrm>
          </p:grpSpPr>
          <p:cxnSp>
            <p:nvCxnSpPr>
              <p:cNvPr id="103" name="直接连接符 102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104" name="直接连接符 103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sp>
          <p:nvSpPr>
            <p:cNvPr id="105" name="圆角矩形 104"/>
            <p:cNvSpPr/>
            <p:nvPr/>
          </p:nvSpPr>
          <p:spPr bwMode="auto">
            <a:xfrm>
              <a:off x="175314" y="3690093"/>
              <a:ext cx="360040" cy="360040"/>
            </a:xfrm>
            <a:prstGeom prst="roundRect">
              <a:avLst/>
            </a:prstGeom>
            <a:solidFill>
              <a:srgbClr val="7030A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0</a:t>
              </a:r>
              <a:endParaRPr lang="zh-CN" altLang="en-US" sz="20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06" name="圆角矩形 105"/>
            <p:cNvSpPr/>
            <p:nvPr/>
          </p:nvSpPr>
          <p:spPr bwMode="auto">
            <a:xfrm>
              <a:off x="2915320" y="3690093"/>
              <a:ext cx="360040" cy="360040"/>
            </a:xfrm>
            <a:prstGeom prst="roundRect">
              <a:avLst/>
            </a:prstGeom>
            <a:solidFill>
              <a:srgbClr val="7030A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12</a:t>
              </a:r>
              <a:endParaRPr lang="zh-CN" altLang="en-US" sz="20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grpSp>
          <p:nvGrpSpPr>
            <p:cNvPr id="107" name="组合 106"/>
            <p:cNvGrpSpPr/>
            <p:nvPr/>
          </p:nvGrpSpPr>
          <p:grpSpPr>
            <a:xfrm flipH="1">
              <a:off x="3014707" y="3372464"/>
              <a:ext cx="106319" cy="327973"/>
              <a:chOff x="3632014" y="4509120"/>
              <a:chExt cx="1269761" cy="216024"/>
            </a:xfrm>
          </p:grpSpPr>
          <p:cxnSp>
            <p:nvCxnSpPr>
              <p:cNvPr id="108" name="直接连接符 107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109" name="直接连接符 108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grpSp>
          <p:nvGrpSpPr>
            <p:cNvPr id="110" name="组合 109"/>
            <p:cNvGrpSpPr/>
            <p:nvPr/>
          </p:nvGrpSpPr>
          <p:grpSpPr>
            <a:xfrm>
              <a:off x="2532400" y="3383054"/>
              <a:ext cx="108459" cy="327973"/>
              <a:chOff x="3632014" y="4509120"/>
              <a:chExt cx="1269761" cy="216024"/>
            </a:xfrm>
          </p:grpSpPr>
          <p:cxnSp>
            <p:nvCxnSpPr>
              <p:cNvPr id="111" name="直接连接符 110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112" name="直接连接符 111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sp>
          <p:nvSpPr>
            <p:cNvPr id="113" name="圆角矩形 112"/>
            <p:cNvSpPr/>
            <p:nvPr/>
          </p:nvSpPr>
          <p:spPr bwMode="auto">
            <a:xfrm>
              <a:off x="2335554" y="3690093"/>
              <a:ext cx="360040" cy="360040"/>
            </a:xfrm>
            <a:prstGeom prst="roundRect">
              <a:avLst/>
            </a:prstGeom>
            <a:solidFill>
              <a:srgbClr val="7030A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9</a:t>
              </a:r>
              <a:endParaRPr lang="zh-CN" altLang="en-US" sz="20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14" name="圆角矩形 113"/>
            <p:cNvSpPr/>
            <p:nvPr/>
          </p:nvSpPr>
          <p:spPr bwMode="auto">
            <a:xfrm>
              <a:off x="4036307" y="3690093"/>
              <a:ext cx="360040" cy="360040"/>
            </a:xfrm>
            <a:prstGeom prst="roundRect">
              <a:avLst/>
            </a:prstGeom>
            <a:solidFill>
              <a:srgbClr val="7030A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15</a:t>
              </a:r>
              <a:endParaRPr lang="zh-CN" altLang="en-US" sz="20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grpSp>
          <p:nvGrpSpPr>
            <p:cNvPr id="115" name="组合 114"/>
            <p:cNvGrpSpPr/>
            <p:nvPr/>
          </p:nvGrpSpPr>
          <p:grpSpPr>
            <a:xfrm flipH="1">
              <a:off x="4110453" y="3370941"/>
              <a:ext cx="106319" cy="327973"/>
              <a:chOff x="3632014" y="4509120"/>
              <a:chExt cx="1269761" cy="216024"/>
            </a:xfrm>
          </p:grpSpPr>
          <p:cxnSp>
            <p:nvCxnSpPr>
              <p:cNvPr id="116" name="直接连接符 115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117" name="直接连接符 116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grpSp>
          <p:nvGrpSpPr>
            <p:cNvPr id="118" name="组合 117"/>
            <p:cNvGrpSpPr/>
            <p:nvPr/>
          </p:nvGrpSpPr>
          <p:grpSpPr>
            <a:xfrm>
              <a:off x="3628146" y="3381531"/>
              <a:ext cx="108459" cy="327973"/>
              <a:chOff x="3632014" y="4509120"/>
              <a:chExt cx="1269761" cy="216024"/>
            </a:xfrm>
          </p:grpSpPr>
          <p:cxnSp>
            <p:nvCxnSpPr>
              <p:cNvPr id="119" name="直接连接符 118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120" name="直接连接符 119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sp>
          <p:nvSpPr>
            <p:cNvPr id="121" name="圆角矩形 120"/>
            <p:cNvSpPr/>
            <p:nvPr/>
          </p:nvSpPr>
          <p:spPr bwMode="auto">
            <a:xfrm>
              <a:off x="3415674" y="3690093"/>
              <a:ext cx="360040" cy="360040"/>
            </a:xfrm>
            <a:prstGeom prst="roundRect">
              <a:avLst/>
            </a:prstGeom>
            <a:solidFill>
              <a:srgbClr val="7030A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14</a:t>
              </a:r>
              <a:endParaRPr lang="zh-CN" altLang="en-US" sz="20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22" name="圆角矩形 121"/>
            <p:cNvSpPr/>
            <p:nvPr/>
          </p:nvSpPr>
          <p:spPr bwMode="auto">
            <a:xfrm>
              <a:off x="5132609" y="3690093"/>
              <a:ext cx="360040" cy="360040"/>
            </a:xfrm>
            <a:prstGeom prst="roundRect">
              <a:avLst/>
            </a:prstGeom>
            <a:solidFill>
              <a:srgbClr val="7030A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20</a:t>
              </a:r>
              <a:endParaRPr lang="zh-CN" altLang="en-US" sz="20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grpSp>
          <p:nvGrpSpPr>
            <p:cNvPr id="123" name="组合 122"/>
            <p:cNvGrpSpPr/>
            <p:nvPr/>
          </p:nvGrpSpPr>
          <p:grpSpPr>
            <a:xfrm flipH="1">
              <a:off x="5206755" y="3364086"/>
              <a:ext cx="106319" cy="327973"/>
              <a:chOff x="3632014" y="4509120"/>
              <a:chExt cx="1269761" cy="216024"/>
            </a:xfrm>
          </p:grpSpPr>
          <p:cxnSp>
            <p:nvCxnSpPr>
              <p:cNvPr id="124" name="直接连接符 123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125" name="直接连接符 124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grpSp>
          <p:nvGrpSpPr>
            <p:cNvPr id="126" name="组合 125"/>
            <p:cNvGrpSpPr/>
            <p:nvPr/>
          </p:nvGrpSpPr>
          <p:grpSpPr>
            <a:xfrm>
              <a:off x="4724448" y="3374676"/>
              <a:ext cx="108459" cy="327973"/>
              <a:chOff x="3632014" y="4509120"/>
              <a:chExt cx="1269761" cy="216024"/>
            </a:xfrm>
          </p:grpSpPr>
          <p:cxnSp>
            <p:nvCxnSpPr>
              <p:cNvPr id="127" name="直接连接符 126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128" name="直接连接符 127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sp>
          <p:nvSpPr>
            <p:cNvPr id="129" name="圆角矩形 128"/>
            <p:cNvSpPr/>
            <p:nvPr/>
          </p:nvSpPr>
          <p:spPr bwMode="auto">
            <a:xfrm>
              <a:off x="4511976" y="3690093"/>
              <a:ext cx="360040" cy="360040"/>
            </a:xfrm>
            <a:prstGeom prst="roundRect">
              <a:avLst/>
            </a:prstGeom>
            <a:solidFill>
              <a:srgbClr val="7030A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17</a:t>
              </a:r>
              <a:endParaRPr lang="zh-CN" altLang="en-US" sz="20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30" name="圆角矩形 129"/>
            <p:cNvSpPr/>
            <p:nvPr/>
          </p:nvSpPr>
          <p:spPr bwMode="auto">
            <a:xfrm>
              <a:off x="6340563" y="3690093"/>
              <a:ext cx="360040" cy="360040"/>
            </a:xfrm>
            <a:prstGeom prst="roundRect">
              <a:avLst/>
            </a:prstGeom>
            <a:solidFill>
              <a:srgbClr val="7030A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24</a:t>
              </a:r>
              <a:endParaRPr lang="zh-CN" altLang="en-US" sz="20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grpSp>
          <p:nvGrpSpPr>
            <p:cNvPr id="131" name="组合 130"/>
            <p:cNvGrpSpPr/>
            <p:nvPr/>
          </p:nvGrpSpPr>
          <p:grpSpPr>
            <a:xfrm flipH="1">
              <a:off x="6414709" y="3367586"/>
              <a:ext cx="106319" cy="327973"/>
              <a:chOff x="3632014" y="4509120"/>
              <a:chExt cx="1269761" cy="216024"/>
            </a:xfrm>
          </p:grpSpPr>
          <p:cxnSp>
            <p:nvCxnSpPr>
              <p:cNvPr id="132" name="直接连接符 131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133" name="直接连接符 132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grpSp>
          <p:nvGrpSpPr>
            <p:cNvPr id="134" name="组合 133"/>
            <p:cNvGrpSpPr/>
            <p:nvPr/>
          </p:nvGrpSpPr>
          <p:grpSpPr>
            <a:xfrm>
              <a:off x="5932402" y="3378176"/>
              <a:ext cx="108459" cy="327973"/>
              <a:chOff x="3632014" y="4509120"/>
              <a:chExt cx="1269761" cy="216024"/>
            </a:xfrm>
          </p:grpSpPr>
          <p:cxnSp>
            <p:nvCxnSpPr>
              <p:cNvPr id="135" name="直接连接符 134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136" name="直接连接符 135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sp>
          <p:nvSpPr>
            <p:cNvPr id="137" name="圆角矩形 136"/>
            <p:cNvSpPr/>
            <p:nvPr/>
          </p:nvSpPr>
          <p:spPr bwMode="auto">
            <a:xfrm>
              <a:off x="5719930" y="3690093"/>
              <a:ext cx="360040" cy="360040"/>
            </a:xfrm>
            <a:prstGeom prst="roundRect">
              <a:avLst/>
            </a:prstGeom>
            <a:solidFill>
              <a:srgbClr val="7030A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22</a:t>
              </a:r>
              <a:endParaRPr lang="zh-CN" altLang="en-US" sz="20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38" name="圆角矩形 137"/>
            <p:cNvSpPr/>
            <p:nvPr/>
          </p:nvSpPr>
          <p:spPr bwMode="auto">
            <a:xfrm>
              <a:off x="7488673" y="3690093"/>
              <a:ext cx="360040" cy="360040"/>
            </a:xfrm>
            <a:prstGeom prst="roundRect">
              <a:avLst/>
            </a:prstGeom>
            <a:solidFill>
              <a:srgbClr val="7030A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27</a:t>
              </a:r>
              <a:endParaRPr lang="zh-CN" altLang="en-US" sz="20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grpSp>
          <p:nvGrpSpPr>
            <p:cNvPr id="139" name="组合 138"/>
            <p:cNvGrpSpPr/>
            <p:nvPr/>
          </p:nvGrpSpPr>
          <p:grpSpPr>
            <a:xfrm flipH="1">
              <a:off x="7562819" y="3367227"/>
              <a:ext cx="106319" cy="327973"/>
              <a:chOff x="3632014" y="4509120"/>
              <a:chExt cx="1269761" cy="216024"/>
            </a:xfrm>
          </p:grpSpPr>
          <p:cxnSp>
            <p:nvCxnSpPr>
              <p:cNvPr id="140" name="直接连接符 139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141" name="直接连接符 140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grpSp>
          <p:nvGrpSpPr>
            <p:cNvPr id="142" name="组合 141"/>
            <p:cNvGrpSpPr/>
            <p:nvPr/>
          </p:nvGrpSpPr>
          <p:grpSpPr>
            <a:xfrm>
              <a:off x="7080512" y="3377817"/>
              <a:ext cx="108459" cy="327973"/>
              <a:chOff x="3632014" y="4509120"/>
              <a:chExt cx="1269761" cy="216024"/>
            </a:xfrm>
          </p:grpSpPr>
          <p:cxnSp>
            <p:nvCxnSpPr>
              <p:cNvPr id="143" name="直接连接符 142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144" name="直接连接符 143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sp>
          <p:nvSpPr>
            <p:cNvPr id="145" name="圆角矩形 144"/>
            <p:cNvSpPr/>
            <p:nvPr/>
          </p:nvSpPr>
          <p:spPr bwMode="auto">
            <a:xfrm>
              <a:off x="6868040" y="3690093"/>
              <a:ext cx="360040" cy="360040"/>
            </a:xfrm>
            <a:prstGeom prst="roundRect">
              <a:avLst/>
            </a:prstGeom>
            <a:solidFill>
              <a:srgbClr val="7030A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25</a:t>
              </a:r>
              <a:endParaRPr lang="zh-CN" altLang="en-US" sz="20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46" name="圆角矩形 145"/>
            <p:cNvSpPr/>
            <p:nvPr/>
          </p:nvSpPr>
          <p:spPr bwMode="auto">
            <a:xfrm>
              <a:off x="8675116" y="3690093"/>
              <a:ext cx="360040" cy="360040"/>
            </a:xfrm>
            <a:prstGeom prst="roundRect">
              <a:avLst/>
            </a:prstGeom>
            <a:solidFill>
              <a:srgbClr val="7030A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31</a:t>
              </a:r>
              <a:endParaRPr lang="zh-CN" altLang="en-US" sz="20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grpSp>
          <p:nvGrpSpPr>
            <p:cNvPr id="147" name="组合 146"/>
            <p:cNvGrpSpPr/>
            <p:nvPr/>
          </p:nvGrpSpPr>
          <p:grpSpPr>
            <a:xfrm flipH="1">
              <a:off x="8749262" y="3339006"/>
              <a:ext cx="106319" cy="327973"/>
              <a:chOff x="3632014" y="4509120"/>
              <a:chExt cx="1269761" cy="216024"/>
            </a:xfrm>
          </p:grpSpPr>
          <p:cxnSp>
            <p:nvCxnSpPr>
              <p:cNvPr id="148" name="直接连接符 147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149" name="直接连接符 148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grpSp>
          <p:nvGrpSpPr>
            <p:cNvPr id="150" name="组合 149"/>
            <p:cNvGrpSpPr/>
            <p:nvPr/>
          </p:nvGrpSpPr>
          <p:grpSpPr>
            <a:xfrm>
              <a:off x="8266955" y="3349596"/>
              <a:ext cx="108459" cy="327973"/>
              <a:chOff x="3632014" y="4509120"/>
              <a:chExt cx="1269761" cy="216024"/>
            </a:xfrm>
          </p:grpSpPr>
          <p:cxnSp>
            <p:nvCxnSpPr>
              <p:cNvPr id="151" name="直接连接符 150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152" name="直接连接符 151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sp>
          <p:nvSpPr>
            <p:cNvPr id="153" name="圆角矩形 152"/>
            <p:cNvSpPr/>
            <p:nvPr/>
          </p:nvSpPr>
          <p:spPr bwMode="auto">
            <a:xfrm>
              <a:off x="8054483" y="3690093"/>
              <a:ext cx="360040" cy="360040"/>
            </a:xfrm>
            <a:prstGeom prst="roundRect">
              <a:avLst/>
            </a:prstGeom>
            <a:solidFill>
              <a:srgbClr val="7030A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29</a:t>
              </a:r>
              <a:endParaRPr lang="zh-CN" altLang="en-US" sz="20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154" name="椭圆 153"/>
          <p:cNvSpPr/>
          <p:nvPr/>
        </p:nvSpPr>
        <p:spPr bwMode="auto">
          <a:xfrm>
            <a:off x="4340604" y="3717032"/>
            <a:ext cx="360000" cy="360000"/>
          </a:xfrm>
          <a:prstGeom prst="ellipse">
            <a:avLst/>
          </a:prstGeom>
          <a:solidFill>
            <a:srgbClr val="C00000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36000" tIns="91446" rIns="36000" bIns="91446" rtlCol="0" anchor="ctr"/>
          <a:lstStyle/>
          <a:p>
            <a:pPr algn="ctr"/>
            <a:r>
              <a:rPr lang="en-US" altLang="zh-CN" sz="14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15</a:t>
            </a:r>
            <a:endParaRPr lang="zh-CN" altLang="en-US" sz="14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55" name="椭圆 154"/>
          <p:cNvSpPr/>
          <p:nvPr/>
        </p:nvSpPr>
        <p:spPr bwMode="auto">
          <a:xfrm>
            <a:off x="4353098" y="3717032"/>
            <a:ext cx="360000" cy="360000"/>
          </a:xfrm>
          <a:prstGeom prst="ellipse">
            <a:avLst/>
          </a:prstGeom>
          <a:solidFill>
            <a:srgbClr val="C00000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36000" tIns="91446" rIns="36000" bIns="91446" rtlCol="0" anchor="ctr"/>
          <a:lstStyle/>
          <a:p>
            <a:pPr algn="ctr"/>
            <a:r>
              <a:rPr lang="en-US" altLang="zh-CN" sz="14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31</a:t>
            </a:r>
            <a:endParaRPr lang="zh-CN" altLang="en-US" sz="14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2746328"/>
      </p:ext>
    </p:extLst>
  </p:cSld>
  <p:clrMapOvr>
    <a:masterClrMapping/>
  </p:clrMapOvr>
  <p:transition advTm="157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6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4.44444E-6 L -0.23976 0.0754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997" y="377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9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3976 0.07546 L -0.12812 0.13148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73" y="28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9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2812 0.13148 L -0.06684 0.20208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56" y="35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9" presetClass="path" presetSubtype="0" accel="50000" decel="5000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6684 0.20208 L -0.0342 0.33101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32" y="643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6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4.44444E-6 L 0.23594 0.06944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788" y="34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9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3594 0.06944 L 0.37448 0.12777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27" y="29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9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7448 0.12777 L 0.43976 0.20254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64" y="372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9" presetClass="path" presetSubtype="0" accel="50000" decel="5000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3976 0.20254 L 0.47153 0.33101 " pathEditMode="relative" rAng="0" ptsTypes="AA">
                                      <p:cBhvr>
                                        <p:cTn id="42" dur="20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80" y="6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4" grpId="0" animBg="1"/>
      <p:bldP spid="154" grpId="1" animBg="1"/>
      <p:bldP spid="154" grpId="2" animBg="1"/>
      <p:bldP spid="154" grpId="3" animBg="1"/>
      <p:bldP spid="154" grpId="4" animBg="1"/>
      <p:bldP spid="155" grpId="0" animBg="1"/>
      <p:bldP spid="155" grpId="1" animBg="1"/>
      <p:bldP spid="155" grpId="2" animBg="1"/>
      <p:bldP spid="155" grpId="3" animBg="1"/>
      <p:bldP spid="155" grpId="4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矩形 128"/>
          <p:cNvSpPr/>
          <p:nvPr/>
        </p:nvSpPr>
        <p:spPr bwMode="auto">
          <a:xfrm>
            <a:off x="6717477" y="1085361"/>
            <a:ext cx="2401208" cy="5758522"/>
          </a:xfrm>
          <a:prstGeom prst="rect">
            <a:avLst/>
          </a:prstGeom>
          <a:solidFill>
            <a:srgbClr val="99CC00">
              <a:alpha val="21000"/>
            </a:srgbClr>
          </a:solidFill>
          <a:ln w="3175" algn="ctr">
            <a:solidFill>
              <a:schemeClr val="accent6">
                <a:lumMod val="40000"/>
                <a:lumOff val="60000"/>
              </a:schemeClr>
            </a:solidFill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128" name="矩形 127"/>
          <p:cNvSpPr/>
          <p:nvPr/>
        </p:nvSpPr>
        <p:spPr bwMode="auto">
          <a:xfrm>
            <a:off x="4369292" y="1106086"/>
            <a:ext cx="2356938" cy="5758522"/>
          </a:xfrm>
          <a:prstGeom prst="rect">
            <a:avLst/>
          </a:prstGeom>
          <a:solidFill>
            <a:srgbClr val="FFCCCC">
              <a:alpha val="47000"/>
            </a:srgbClr>
          </a:solidFill>
          <a:ln w="3175" algn="ctr">
            <a:solidFill>
              <a:schemeClr val="accent2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127" name="矩形 126"/>
          <p:cNvSpPr/>
          <p:nvPr/>
        </p:nvSpPr>
        <p:spPr bwMode="auto">
          <a:xfrm>
            <a:off x="2258406" y="1102048"/>
            <a:ext cx="2105789" cy="5758522"/>
          </a:xfrm>
          <a:prstGeom prst="rect">
            <a:avLst/>
          </a:prstGeom>
          <a:solidFill>
            <a:schemeClr val="accent1">
              <a:alpha val="47000"/>
            </a:schemeClr>
          </a:solidFill>
          <a:ln w="3175" algn="ctr">
            <a:solidFill>
              <a:schemeClr val="accent2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126" name="矩形 125"/>
          <p:cNvSpPr/>
          <p:nvPr/>
        </p:nvSpPr>
        <p:spPr bwMode="auto">
          <a:xfrm>
            <a:off x="-12247" y="1099478"/>
            <a:ext cx="2267744" cy="5758522"/>
          </a:xfrm>
          <a:prstGeom prst="rect">
            <a:avLst/>
          </a:prstGeom>
          <a:solidFill>
            <a:schemeClr val="tx2">
              <a:lumMod val="85000"/>
            </a:schemeClr>
          </a:solidFill>
          <a:ln w="3175" algn="ctr">
            <a:solidFill>
              <a:schemeClr val="accent2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088" y="85725"/>
            <a:ext cx="7599362" cy="914400"/>
          </a:xfrm>
        </p:spPr>
        <p:txBody>
          <a:bodyPr/>
          <a:lstStyle/>
          <a:p>
            <a:pPr>
              <a:defRPr/>
            </a:pPr>
            <a:r>
              <a:rPr lang="zh-CN" altLang="en-US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回顾：</a:t>
            </a:r>
            <a:r>
              <a:rPr lang="en-US" altLang="zh-CN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AVL</a:t>
            </a:r>
            <a:r>
              <a:rPr lang="zh-CN" altLang="en-US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树平衡化旋转</a:t>
            </a:r>
          </a:p>
        </p:txBody>
      </p:sp>
      <p:grpSp>
        <p:nvGrpSpPr>
          <p:cNvPr id="97" name="组合 96"/>
          <p:cNvGrpSpPr/>
          <p:nvPr/>
        </p:nvGrpSpPr>
        <p:grpSpPr>
          <a:xfrm>
            <a:off x="145859" y="1223099"/>
            <a:ext cx="1905861" cy="2640399"/>
            <a:chOff x="188802" y="2690092"/>
            <a:chExt cx="1905861" cy="2640399"/>
          </a:xfrm>
        </p:grpSpPr>
        <p:sp>
          <p:nvSpPr>
            <p:cNvPr id="41" name="圆角矩形 40"/>
            <p:cNvSpPr/>
            <p:nvPr/>
          </p:nvSpPr>
          <p:spPr bwMode="auto">
            <a:xfrm>
              <a:off x="475825" y="3800223"/>
              <a:ext cx="360040" cy="360040"/>
            </a:xfrm>
            <a:prstGeom prst="roundRect">
              <a:avLst>
                <a:gd name="adj" fmla="val 50000"/>
              </a:avLst>
            </a:prstGeom>
            <a:solidFill>
              <a:srgbClr val="FFCC0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400" b="1" dirty="0"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v</a:t>
              </a:r>
              <a:endParaRPr lang="zh-CN" altLang="en-US" sz="24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42" name="圆角矩形 41"/>
            <p:cNvSpPr/>
            <p:nvPr/>
          </p:nvSpPr>
          <p:spPr bwMode="auto">
            <a:xfrm>
              <a:off x="188802" y="4235956"/>
              <a:ext cx="296245" cy="1083005"/>
            </a:xfrm>
            <a:prstGeom prst="roundRect">
              <a:avLst/>
            </a:prstGeom>
            <a:solidFill>
              <a:srgbClr val="7030A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000" b="1" dirty="0">
                  <a:solidFill>
                    <a:schemeClr val="tx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T</a:t>
              </a:r>
              <a:r>
                <a:rPr lang="en-US" altLang="zh-CN" sz="2000" b="1" baseline="-25000" dirty="0">
                  <a:solidFill>
                    <a:schemeClr val="tx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0</a:t>
              </a:r>
              <a:endParaRPr lang="zh-CN" altLang="en-US" sz="2000" b="1" baseline="-25000" dirty="0">
                <a:solidFill>
                  <a:schemeClr val="tx2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grpSp>
          <p:nvGrpSpPr>
            <p:cNvPr id="43" name="组合 42"/>
            <p:cNvGrpSpPr/>
            <p:nvPr/>
          </p:nvGrpSpPr>
          <p:grpSpPr>
            <a:xfrm>
              <a:off x="662139" y="3534403"/>
              <a:ext cx="261371" cy="264210"/>
              <a:chOff x="3632014" y="4509120"/>
              <a:chExt cx="1269761" cy="216024"/>
            </a:xfrm>
          </p:grpSpPr>
          <p:cxnSp>
            <p:nvCxnSpPr>
              <p:cNvPr id="44" name="直接连接符 43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45" name="直接连接符 44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grpSp>
          <p:nvGrpSpPr>
            <p:cNvPr id="46" name="组合 45"/>
            <p:cNvGrpSpPr/>
            <p:nvPr/>
          </p:nvGrpSpPr>
          <p:grpSpPr>
            <a:xfrm flipH="1">
              <a:off x="1237676" y="3532372"/>
              <a:ext cx="167873" cy="290861"/>
              <a:chOff x="3632014" y="4509120"/>
              <a:chExt cx="1269761" cy="216024"/>
            </a:xfrm>
          </p:grpSpPr>
          <p:cxnSp>
            <p:nvCxnSpPr>
              <p:cNvPr id="47" name="直接连接符 46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48" name="直接连接符 47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grpSp>
          <p:nvGrpSpPr>
            <p:cNvPr id="49" name="组合 48"/>
            <p:cNvGrpSpPr/>
            <p:nvPr/>
          </p:nvGrpSpPr>
          <p:grpSpPr>
            <a:xfrm>
              <a:off x="331409" y="3972426"/>
              <a:ext cx="135060" cy="279852"/>
              <a:chOff x="3632014" y="4509120"/>
              <a:chExt cx="1269761" cy="216024"/>
            </a:xfrm>
          </p:grpSpPr>
          <p:cxnSp>
            <p:nvCxnSpPr>
              <p:cNvPr id="50" name="直接连接符 49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51" name="直接连接符 50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grpSp>
          <p:nvGrpSpPr>
            <p:cNvPr id="52" name="组合 51"/>
            <p:cNvGrpSpPr/>
            <p:nvPr/>
          </p:nvGrpSpPr>
          <p:grpSpPr>
            <a:xfrm flipH="1">
              <a:off x="838146" y="3972426"/>
              <a:ext cx="154041" cy="279851"/>
              <a:chOff x="3632014" y="4509120"/>
              <a:chExt cx="1269761" cy="216024"/>
            </a:xfrm>
          </p:grpSpPr>
          <p:cxnSp>
            <p:nvCxnSpPr>
              <p:cNvPr id="53" name="直接连接符 52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54" name="直接连接符 53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sp>
          <p:nvSpPr>
            <p:cNvPr id="56" name="圆角矩形 55"/>
            <p:cNvSpPr/>
            <p:nvPr/>
          </p:nvSpPr>
          <p:spPr bwMode="auto">
            <a:xfrm>
              <a:off x="830177" y="4247486"/>
              <a:ext cx="294777" cy="1083005"/>
            </a:xfrm>
            <a:prstGeom prst="roundRect">
              <a:avLst/>
            </a:prstGeom>
            <a:solidFill>
              <a:srgbClr val="7030A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000" b="1" dirty="0">
                  <a:solidFill>
                    <a:schemeClr val="tx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T</a:t>
              </a:r>
              <a:r>
                <a:rPr lang="en-US" altLang="zh-CN" sz="2000" b="1" baseline="-25000" dirty="0">
                  <a:solidFill>
                    <a:schemeClr val="tx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1</a:t>
              </a:r>
              <a:endParaRPr lang="zh-CN" altLang="en-US" sz="2000" b="1" baseline="-25000" dirty="0">
                <a:solidFill>
                  <a:schemeClr val="tx2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57" name="圆角矩形 56"/>
            <p:cNvSpPr/>
            <p:nvPr/>
          </p:nvSpPr>
          <p:spPr bwMode="auto">
            <a:xfrm>
              <a:off x="1255394" y="3814840"/>
              <a:ext cx="294518" cy="1083005"/>
            </a:xfrm>
            <a:prstGeom prst="roundRect">
              <a:avLst/>
            </a:prstGeom>
            <a:solidFill>
              <a:srgbClr val="7030A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000" b="1" dirty="0">
                  <a:solidFill>
                    <a:schemeClr val="tx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T</a:t>
              </a:r>
              <a:r>
                <a:rPr lang="en-US" altLang="zh-CN" sz="2000" b="1" baseline="-25000" dirty="0">
                  <a:solidFill>
                    <a:schemeClr val="tx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2</a:t>
              </a:r>
              <a:endParaRPr lang="zh-CN" altLang="en-US" sz="2000" b="1" baseline="-25000" dirty="0">
                <a:solidFill>
                  <a:schemeClr val="tx2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58" name="圆角矩形 57"/>
            <p:cNvSpPr/>
            <p:nvPr/>
          </p:nvSpPr>
          <p:spPr bwMode="auto">
            <a:xfrm>
              <a:off x="875972" y="3351350"/>
              <a:ext cx="360040" cy="360040"/>
            </a:xfrm>
            <a:prstGeom prst="roundRect">
              <a:avLst>
                <a:gd name="adj" fmla="val 50000"/>
              </a:avLst>
            </a:prstGeom>
            <a:solidFill>
              <a:srgbClr val="FFCC0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400" b="1" dirty="0"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p</a:t>
              </a:r>
              <a:endParaRPr lang="zh-CN" altLang="en-US" sz="24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60" name="右弧形箭头 59"/>
            <p:cNvSpPr/>
            <p:nvPr/>
          </p:nvSpPr>
          <p:spPr bwMode="auto">
            <a:xfrm rot="16200000">
              <a:off x="1442359" y="2571201"/>
              <a:ext cx="331193" cy="652248"/>
            </a:xfrm>
            <a:prstGeom prst="curvedLeftArrow">
              <a:avLst>
                <a:gd name="adj1" fmla="val 16019"/>
                <a:gd name="adj2" fmla="val 50000"/>
                <a:gd name="adj3" fmla="val 63301"/>
              </a:avLst>
            </a:prstGeom>
            <a:solidFill>
              <a:srgbClr val="FF0000"/>
            </a:solidFill>
            <a:ln w="3175" algn="ctr">
              <a:noFill/>
              <a:miter lim="800000"/>
              <a:headEnd/>
              <a:tailEnd/>
            </a:ln>
            <a:effectLst>
              <a:outerShdw dist="57150" dir="2700000" algn="ctr" rotWithShape="0">
                <a:srgbClr val="888888">
                  <a:alpha val="50000"/>
                </a:srgbClr>
              </a:outerShdw>
            </a:effectLst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grpSp>
          <p:nvGrpSpPr>
            <p:cNvPr id="61" name="组合 60"/>
            <p:cNvGrpSpPr/>
            <p:nvPr/>
          </p:nvGrpSpPr>
          <p:grpSpPr>
            <a:xfrm>
              <a:off x="1088088" y="3138747"/>
              <a:ext cx="316759" cy="212601"/>
              <a:chOff x="3632014" y="4509120"/>
              <a:chExt cx="1269761" cy="216024"/>
            </a:xfrm>
          </p:grpSpPr>
          <p:cxnSp>
            <p:nvCxnSpPr>
              <p:cNvPr id="62" name="直接连接符 61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63" name="直接连接符 62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grpSp>
          <p:nvGrpSpPr>
            <p:cNvPr id="64" name="组合 63"/>
            <p:cNvGrpSpPr/>
            <p:nvPr/>
          </p:nvGrpSpPr>
          <p:grpSpPr>
            <a:xfrm flipH="1">
              <a:off x="1747648" y="3134920"/>
              <a:ext cx="213060" cy="290861"/>
              <a:chOff x="3632014" y="4509120"/>
              <a:chExt cx="1269761" cy="216024"/>
            </a:xfrm>
          </p:grpSpPr>
          <p:cxnSp>
            <p:nvCxnSpPr>
              <p:cNvPr id="65" name="直接连接符 64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66" name="直接连接符 65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cxnSp>
          <p:nvCxnSpPr>
            <p:cNvPr id="67" name="直接连接符 66"/>
            <p:cNvCxnSpPr/>
            <p:nvPr/>
          </p:nvCxnSpPr>
          <p:spPr bwMode="auto">
            <a:xfrm flipH="1" flipV="1">
              <a:off x="1586492" y="2690092"/>
              <a:ext cx="0" cy="255965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  <p:sp>
          <p:nvSpPr>
            <p:cNvPr id="68" name="圆角矩形 67"/>
            <p:cNvSpPr/>
            <p:nvPr/>
          </p:nvSpPr>
          <p:spPr bwMode="auto">
            <a:xfrm>
              <a:off x="1406472" y="2938602"/>
              <a:ext cx="360040" cy="360040"/>
            </a:xfrm>
            <a:prstGeom prst="roundRect">
              <a:avLst>
                <a:gd name="adj" fmla="val 50000"/>
              </a:avLst>
            </a:prstGeom>
            <a:solidFill>
              <a:srgbClr val="FFCC0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400" b="1" dirty="0"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g</a:t>
              </a:r>
              <a:endParaRPr lang="zh-CN" altLang="en-US" sz="24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69" name="圆角矩形 68"/>
            <p:cNvSpPr/>
            <p:nvPr/>
          </p:nvSpPr>
          <p:spPr bwMode="auto">
            <a:xfrm>
              <a:off x="1800145" y="3438637"/>
              <a:ext cx="294518" cy="1083005"/>
            </a:xfrm>
            <a:prstGeom prst="roundRect">
              <a:avLst/>
            </a:prstGeom>
            <a:solidFill>
              <a:srgbClr val="7030A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000" b="1" dirty="0">
                  <a:solidFill>
                    <a:schemeClr val="tx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T</a:t>
              </a:r>
              <a:r>
                <a:rPr lang="en-US" altLang="zh-CN" sz="2000" b="1" baseline="-25000" dirty="0">
                  <a:solidFill>
                    <a:schemeClr val="tx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3</a:t>
              </a:r>
              <a:endParaRPr lang="zh-CN" altLang="en-US" sz="2000" b="1" baseline="-25000" dirty="0">
                <a:solidFill>
                  <a:schemeClr val="tx2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2447474" y="1223099"/>
            <a:ext cx="1730924" cy="2621578"/>
            <a:chOff x="2459570" y="2690091"/>
            <a:chExt cx="1730924" cy="2621578"/>
          </a:xfrm>
        </p:grpSpPr>
        <p:grpSp>
          <p:nvGrpSpPr>
            <p:cNvPr id="70" name="组合 69"/>
            <p:cNvGrpSpPr/>
            <p:nvPr/>
          </p:nvGrpSpPr>
          <p:grpSpPr>
            <a:xfrm>
              <a:off x="2619362" y="3138745"/>
              <a:ext cx="224446" cy="299891"/>
              <a:chOff x="3632014" y="4509120"/>
              <a:chExt cx="1269761" cy="216024"/>
            </a:xfrm>
          </p:grpSpPr>
          <p:cxnSp>
            <p:nvCxnSpPr>
              <p:cNvPr id="71" name="直接连接符 70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72" name="直接连接符 71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grpSp>
          <p:nvGrpSpPr>
            <p:cNvPr id="73" name="组合 72"/>
            <p:cNvGrpSpPr/>
            <p:nvPr/>
          </p:nvGrpSpPr>
          <p:grpSpPr>
            <a:xfrm flipH="1">
              <a:off x="3154733" y="3134920"/>
              <a:ext cx="212253" cy="236796"/>
              <a:chOff x="3632014" y="4509120"/>
              <a:chExt cx="1269761" cy="216024"/>
            </a:xfrm>
          </p:grpSpPr>
          <p:cxnSp>
            <p:nvCxnSpPr>
              <p:cNvPr id="74" name="直接连接符 73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75" name="直接连接符 74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sp>
          <p:nvSpPr>
            <p:cNvPr id="76" name="圆角矩形 75"/>
            <p:cNvSpPr/>
            <p:nvPr/>
          </p:nvSpPr>
          <p:spPr bwMode="auto">
            <a:xfrm>
              <a:off x="2813558" y="2938601"/>
              <a:ext cx="360040" cy="360040"/>
            </a:xfrm>
            <a:prstGeom prst="roundRect">
              <a:avLst>
                <a:gd name="adj" fmla="val 50000"/>
              </a:avLst>
            </a:prstGeom>
            <a:solidFill>
              <a:srgbClr val="FFCC0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400" b="1" dirty="0"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g</a:t>
              </a:r>
              <a:endParaRPr lang="zh-CN" altLang="en-US" sz="24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grpSp>
          <p:nvGrpSpPr>
            <p:cNvPr id="77" name="组合 76"/>
            <p:cNvGrpSpPr/>
            <p:nvPr/>
          </p:nvGrpSpPr>
          <p:grpSpPr>
            <a:xfrm>
              <a:off x="2964494" y="3540045"/>
              <a:ext cx="261371" cy="264210"/>
              <a:chOff x="3632014" y="4509120"/>
              <a:chExt cx="1269761" cy="216024"/>
            </a:xfrm>
          </p:grpSpPr>
          <p:cxnSp>
            <p:nvCxnSpPr>
              <p:cNvPr id="78" name="直接连接符 77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79" name="直接连接符 78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grpSp>
          <p:nvGrpSpPr>
            <p:cNvPr id="80" name="组合 79"/>
            <p:cNvGrpSpPr/>
            <p:nvPr/>
          </p:nvGrpSpPr>
          <p:grpSpPr>
            <a:xfrm flipH="1">
              <a:off x="3540030" y="3538014"/>
              <a:ext cx="167873" cy="237369"/>
              <a:chOff x="3632014" y="4509120"/>
              <a:chExt cx="1269761" cy="216024"/>
            </a:xfrm>
          </p:grpSpPr>
          <p:cxnSp>
            <p:nvCxnSpPr>
              <p:cNvPr id="81" name="直接连接符 80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82" name="直接连接符 81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sp>
          <p:nvSpPr>
            <p:cNvPr id="83" name="圆角矩形 82"/>
            <p:cNvSpPr/>
            <p:nvPr/>
          </p:nvSpPr>
          <p:spPr bwMode="auto">
            <a:xfrm>
              <a:off x="3178327" y="3356992"/>
              <a:ext cx="360040" cy="360040"/>
            </a:xfrm>
            <a:prstGeom prst="roundRect">
              <a:avLst>
                <a:gd name="adj" fmla="val 50000"/>
              </a:avLst>
            </a:prstGeom>
            <a:solidFill>
              <a:srgbClr val="FFCC0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400" b="1" dirty="0"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p</a:t>
              </a:r>
              <a:endParaRPr lang="zh-CN" altLang="en-US" sz="24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84" name="圆角矩形 83"/>
            <p:cNvSpPr/>
            <p:nvPr/>
          </p:nvSpPr>
          <p:spPr bwMode="auto">
            <a:xfrm>
              <a:off x="3542450" y="3772994"/>
              <a:ext cx="360040" cy="360040"/>
            </a:xfrm>
            <a:prstGeom prst="roundRect">
              <a:avLst>
                <a:gd name="adj" fmla="val 50000"/>
              </a:avLst>
            </a:prstGeom>
            <a:solidFill>
              <a:srgbClr val="FFCC0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400" b="1" dirty="0"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v</a:t>
              </a:r>
              <a:endParaRPr lang="zh-CN" altLang="en-US" sz="24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grpSp>
          <p:nvGrpSpPr>
            <p:cNvPr id="85" name="组合 84"/>
            <p:cNvGrpSpPr/>
            <p:nvPr/>
          </p:nvGrpSpPr>
          <p:grpSpPr>
            <a:xfrm>
              <a:off x="3398034" y="3945197"/>
              <a:ext cx="135060" cy="279852"/>
              <a:chOff x="3632014" y="4509120"/>
              <a:chExt cx="1269761" cy="216024"/>
            </a:xfrm>
          </p:grpSpPr>
          <p:cxnSp>
            <p:nvCxnSpPr>
              <p:cNvPr id="86" name="直接连接符 85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87" name="直接连接符 86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grpSp>
          <p:nvGrpSpPr>
            <p:cNvPr id="88" name="组合 87"/>
            <p:cNvGrpSpPr/>
            <p:nvPr/>
          </p:nvGrpSpPr>
          <p:grpSpPr>
            <a:xfrm flipH="1">
              <a:off x="3904771" y="3945197"/>
              <a:ext cx="154041" cy="279851"/>
              <a:chOff x="3632014" y="4509120"/>
              <a:chExt cx="1269761" cy="216024"/>
            </a:xfrm>
          </p:grpSpPr>
          <p:cxnSp>
            <p:nvCxnSpPr>
              <p:cNvPr id="89" name="直接连接符 88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90" name="直接连接符 89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sp>
          <p:nvSpPr>
            <p:cNvPr id="91" name="圆角矩形 90"/>
            <p:cNvSpPr/>
            <p:nvPr/>
          </p:nvSpPr>
          <p:spPr bwMode="auto">
            <a:xfrm>
              <a:off x="3895976" y="4225048"/>
              <a:ext cx="294518" cy="1083005"/>
            </a:xfrm>
            <a:prstGeom prst="roundRect">
              <a:avLst/>
            </a:prstGeom>
            <a:solidFill>
              <a:srgbClr val="7030A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000" b="1" dirty="0">
                  <a:solidFill>
                    <a:schemeClr val="tx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T</a:t>
              </a:r>
              <a:r>
                <a:rPr lang="en-US" altLang="zh-CN" sz="2000" b="1" baseline="-25000" dirty="0">
                  <a:solidFill>
                    <a:schemeClr val="tx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3</a:t>
              </a:r>
              <a:endParaRPr lang="zh-CN" altLang="en-US" sz="2000" b="1" baseline="-25000" dirty="0">
                <a:solidFill>
                  <a:schemeClr val="tx2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92" name="圆角矩形 91"/>
            <p:cNvSpPr/>
            <p:nvPr/>
          </p:nvSpPr>
          <p:spPr bwMode="auto">
            <a:xfrm>
              <a:off x="3265303" y="4228664"/>
              <a:ext cx="294518" cy="1083005"/>
            </a:xfrm>
            <a:prstGeom prst="roundRect">
              <a:avLst/>
            </a:prstGeom>
            <a:solidFill>
              <a:srgbClr val="7030A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000" b="1" dirty="0">
                  <a:solidFill>
                    <a:schemeClr val="tx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T</a:t>
              </a:r>
              <a:r>
                <a:rPr lang="en-US" altLang="zh-CN" sz="2000" b="1" baseline="-25000" dirty="0">
                  <a:solidFill>
                    <a:schemeClr val="tx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2</a:t>
              </a:r>
              <a:endParaRPr lang="zh-CN" altLang="en-US" sz="2000" b="1" baseline="-25000" dirty="0">
                <a:solidFill>
                  <a:schemeClr val="tx2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93" name="圆角矩形 92"/>
            <p:cNvSpPr/>
            <p:nvPr/>
          </p:nvSpPr>
          <p:spPr bwMode="auto">
            <a:xfrm>
              <a:off x="2848418" y="3795387"/>
              <a:ext cx="294777" cy="1083005"/>
            </a:xfrm>
            <a:prstGeom prst="roundRect">
              <a:avLst/>
            </a:prstGeom>
            <a:solidFill>
              <a:srgbClr val="7030A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000" b="1" dirty="0">
                  <a:solidFill>
                    <a:schemeClr val="tx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T</a:t>
              </a:r>
              <a:r>
                <a:rPr lang="en-US" altLang="zh-CN" sz="2000" b="1" baseline="-25000" dirty="0">
                  <a:solidFill>
                    <a:schemeClr val="tx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1</a:t>
              </a:r>
              <a:endParaRPr lang="zh-CN" altLang="en-US" sz="2000" b="1" baseline="-25000" dirty="0">
                <a:solidFill>
                  <a:schemeClr val="tx2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94" name="圆角矩形 93"/>
            <p:cNvSpPr/>
            <p:nvPr/>
          </p:nvSpPr>
          <p:spPr bwMode="auto">
            <a:xfrm>
              <a:off x="2459570" y="3424048"/>
              <a:ext cx="296245" cy="1083005"/>
            </a:xfrm>
            <a:prstGeom prst="roundRect">
              <a:avLst/>
            </a:prstGeom>
            <a:solidFill>
              <a:srgbClr val="7030A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000" b="1" dirty="0">
                  <a:solidFill>
                    <a:schemeClr val="tx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T</a:t>
              </a:r>
              <a:r>
                <a:rPr lang="en-US" altLang="zh-CN" sz="2000" b="1" baseline="-25000" dirty="0">
                  <a:solidFill>
                    <a:schemeClr val="tx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0</a:t>
              </a:r>
              <a:endParaRPr lang="zh-CN" altLang="en-US" sz="2000" b="1" baseline="-25000" dirty="0">
                <a:solidFill>
                  <a:schemeClr val="tx2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95" name="右弧形箭头 94"/>
            <p:cNvSpPr/>
            <p:nvPr/>
          </p:nvSpPr>
          <p:spPr bwMode="auto">
            <a:xfrm rot="16200000" flipV="1">
              <a:off x="2820115" y="2559953"/>
              <a:ext cx="331193" cy="626139"/>
            </a:xfrm>
            <a:prstGeom prst="curvedLeftArrow">
              <a:avLst>
                <a:gd name="adj1" fmla="val 16019"/>
                <a:gd name="adj2" fmla="val 50000"/>
                <a:gd name="adj3" fmla="val 63301"/>
              </a:avLst>
            </a:prstGeom>
            <a:solidFill>
              <a:srgbClr val="FF0000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cxnSp>
          <p:nvCxnSpPr>
            <p:cNvPr id="96" name="直接连接符 95"/>
            <p:cNvCxnSpPr/>
            <p:nvPr/>
          </p:nvCxnSpPr>
          <p:spPr bwMode="auto">
            <a:xfrm flipH="1" flipV="1">
              <a:off x="2993578" y="2690091"/>
              <a:ext cx="0" cy="255965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131" name="组合 130"/>
          <p:cNvGrpSpPr/>
          <p:nvPr/>
        </p:nvGrpSpPr>
        <p:grpSpPr>
          <a:xfrm>
            <a:off x="4523283" y="1223099"/>
            <a:ext cx="1977907" cy="2632388"/>
            <a:chOff x="4484649" y="3225343"/>
            <a:chExt cx="1977907" cy="2632388"/>
          </a:xfrm>
        </p:grpSpPr>
        <p:sp>
          <p:nvSpPr>
            <p:cNvPr id="99" name="圆角矩形 98"/>
            <p:cNvSpPr/>
            <p:nvPr/>
          </p:nvSpPr>
          <p:spPr bwMode="auto">
            <a:xfrm>
              <a:off x="5305256" y="4327463"/>
              <a:ext cx="360040" cy="360040"/>
            </a:xfrm>
            <a:prstGeom prst="roundRect">
              <a:avLst>
                <a:gd name="adj" fmla="val 50000"/>
              </a:avLst>
            </a:prstGeom>
            <a:solidFill>
              <a:srgbClr val="FFCC0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400" b="1" dirty="0"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v</a:t>
              </a:r>
              <a:endParaRPr lang="zh-CN" altLang="en-US" sz="24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00" name="圆角矩形 99"/>
            <p:cNvSpPr/>
            <p:nvPr/>
          </p:nvSpPr>
          <p:spPr bwMode="auto">
            <a:xfrm>
              <a:off x="5018233" y="4763196"/>
              <a:ext cx="296245" cy="1083005"/>
            </a:xfrm>
            <a:prstGeom prst="roundRect">
              <a:avLst/>
            </a:prstGeom>
            <a:solidFill>
              <a:srgbClr val="7030A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000" b="1" dirty="0">
                  <a:solidFill>
                    <a:schemeClr val="tx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T</a:t>
              </a:r>
              <a:r>
                <a:rPr lang="en-US" altLang="zh-CN" sz="2000" b="1" baseline="-25000" dirty="0">
                  <a:solidFill>
                    <a:schemeClr val="tx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1</a:t>
              </a:r>
              <a:endParaRPr lang="zh-CN" altLang="en-US" sz="2000" b="1" baseline="-25000" dirty="0">
                <a:solidFill>
                  <a:schemeClr val="tx2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grpSp>
          <p:nvGrpSpPr>
            <p:cNvPr id="101" name="组合 100"/>
            <p:cNvGrpSpPr/>
            <p:nvPr/>
          </p:nvGrpSpPr>
          <p:grpSpPr>
            <a:xfrm>
              <a:off x="4631070" y="4065721"/>
              <a:ext cx="200189" cy="328011"/>
              <a:chOff x="3632014" y="4509120"/>
              <a:chExt cx="1269761" cy="216024"/>
            </a:xfrm>
          </p:grpSpPr>
          <p:cxnSp>
            <p:nvCxnSpPr>
              <p:cNvPr id="124" name="直接连接符 123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125" name="直接连接符 124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grpSp>
          <p:nvGrpSpPr>
            <p:cNvPr id="102" name="组合 101"/>
            <p:cNvGrpSpPr/>
            <p:nvPr/>
          </p:nvGrpSpPr>
          <p:grpSpPr>
            <a:xfrm flipH="1">
              <a:off x="5113722" y="4044613"/>
              <a:ext cx="379124" cy="317008"/>
              <a:chOff x="3632014" y="4509120"/>
              <a:chExt cx="1269761" cy="216024"/>
            </a:xfrm>
          </p:grpSpPr>
          <p:cxnSp>
            <p:nvCxnSpPr>
              <p:cNvPr id="122" name="直接连接符 121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123" name="直接连接符 122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grpSp>
          <p:nvGrpSpPr>
            <p:cNvPr id="103" name="组合 102"/>
            <p:cNvGrpSpPr/>
            <p:nvPr/>
          </p:nvGrpSpPr>
          <p:grpSpPr>
            <a:xfrm>
              <a:off x="5160840" y="4499666"/>
              <a:ext cx="135060" cy="279852"/>
              <a:chOff x="3632014" y="4509120"/>
              <a:chExt cx="1269761" cy="216024"/>
            </a:xfrm>
          </p:grpSpPr>
          <p:cxnSp>
            <p:nvCxnSpPr>
              <p:cNvPr id="120" name="直接连接符 119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121" name="直接连接符 120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grpSp>
          <p:nvGrpSpPr>
            <p:cNvPr id="104" name="组合 103"/>
            <p:cNvGrpSpPr/>
            <p:nvPr/>
          </p:nvGrpSpPr>
          <p:grpSpPr>
            <a:xfrm flipH="1">
              <a:off x="5667577" y="4499666"/>
              <a:ext cx="154041" cy="279851"/>
              <a:chOff x="3632014" y="4509120"/>
              <a:chExt cx="1269761" cy="216024"/>
            </a:xfrm>
          </p:grpSpPr>
          <p:cxnSp>
            <p:nvCxnSpPr>
              <p:cNvPr id="118" name="直接连接符 117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119" name="直接连接符 118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sp>
          <p:nvSpPr>
            <p:cNvPr id="105" name="圆角矩形 104"/>
            <p:cNvSpPr/>
            <p:nvPr/>
          </p:nvSpPr>
          <p:spPr bwMode="auto">
            <a:xfrm>
              <a:off x="5659608" y="4774726"/>
              <a:ext cx="294777" cy="1083005"/>
            </a:xfrm>
            <a:prstGeom prst="roundRect">
              <a:avLst/>
            </a:prstGeom>
            <a:solidFill>
              <a:srgbClr val="7030A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000" b="1" dirty="0">
                  <a:solidFill>
                    <a:schemeClr val="tx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T</a:t>
              </a:r>
              <a:r>
                <a:rPr lang="en-US" altLang="zh-CN" sz="2000" b="1" baseline="-25000" dirty="0">
                  <a:solidFill>
                    <a:schemeClr val="tx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2</a:t>
              </a:r>
              <a:endParaRPr lang="zh-CN" altLang="en-US" sz="2000" b="1" baseline="-25000" dirty="0">
                <a:solidFill>
                  <a:schemeClr val="tx2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06" name="圆角矩形 105"/>
            <p:cNvSpPr/>
            <p:nvPr/>
          </p:nvSpPr>
          <p:spPr bwMode="auto">
            <a:xfrm>
              <a:off x="4484649" y="4389885"/>
              <a:ext cx="294518" cy="1083005"/>
            </a:xfrm>
            <a:prstGeom prst="roundRect">
              <a:avLst/>
            </a:prstGeom>
            <a:solidFill>
              <a:srgbClr val="7030A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000" b="1" dirty="0">
                  <a:solidFill>
                    <a:schemeClr val="tx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T</a:t>
              </a:r>
              <a:r>
                <a:rPr lang="en-US" altLang="zh-CN" sz="2000" b="1" baseline="-25000" dirty="0">
                  <a:solidFill>
                    <a:schemeClr val="tx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0</a:t>
              </a:r>
              <a:endParaRPr lang="zh-CN" altLang="en-US" sz="2000" b="1" baseline="-25000" dirty="0">
                <a:solidFill>
                  <a:schemeClr val="tx2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07" name="圆角矩形 106"/>
            <p:cNvSpPr/>
            <p:nvPr/>
          </p:nvSpPr>
          <p:spPr bwMode="auto">
            <a:xfrm>
              <a:off x="4831259" y="3879688"/>
              <a:ext cx="360040" cy="360040"/>
            </a:xfrm>
            <a:prstGeom prst="roundRect">
              <a:avLst>
                <a:gd name="adj" fmla="val 50000"/>
              </a:avLst>
            </a:prstGeom>
            <a:solidFill>
              <a:srgbClr val="FFCC0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400" b="1" dirty="0"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p</a:t>
              </a:r>
              <a:endParaRPr lang="zh-CN" altLang="en-US" sz="24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08" name="右弧形箭头 107"/>
            <p:cNvSpPr/>
            <p:nvPr/>
          </p:nvSpPr>
          <p:spPr bwMode="auto">
            <a:xfrm rot="16200000">
              <a:off x="5810252" y="3106452"/>
              <a:ext cx="331193" cy="652248"/>
            </a:xfrm>
            <a:prstGeom prst="curvedLeftArrow">
              <a:avLst>
                <a:gd name="adj1" fmla="val 16019"/>
                <a:gd name="adj2" fmla="val 50000"/>
                <a:gd name="adj3" fmla="val 63301"/>
              </a:avLst>
            </a:prstGeom>
            <a:solidFill>
              <a:srgbClr val="FF0000"/>
            </a:solidFill>
            <a:ln w="3175" algn="ctr">
              <a:noFill/>
              <a:miter lim="800000"/>
              <a:headEnd/>
              <a:tailEnd/>
            </a:ln>
            <a:effectLst>
              <a:outerShdw dist="57150" dir="2700000" algn="ctr" rotWithShape="0">
                <a:srgbClr val="888888">
                  <a:alpha val="50000"/>
                </a:srgbClr>
              </a:outerShdw>
            </a:effectLst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grpSp>
          <p:nvGrpSpPr>
            <p:cNvPr id="109" name="组合 108"/>
            <p:cNvGrpSpPr/>
            <p:nvPr/>
          </p:nvGrpSpPr>
          <p:grpSpPr>
            <a:xfrm>
              <a:off x="5018233" y="3673998"/>
              <a:ext cx="754508" cy="243645"/>
              <a:chOff x="3632014" y="4509120"/>
              <a:chExt cx="1269761" cy="216024"/>
            </a:xfrm>
          </p:grpSpPr>
          <p:cxnSp>
            <p:nvCxnSpPr>
              <p:cNvPr id="116" name="直接连接符 115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117" name="直接连接符 116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grpSp>
          <p:nvGrpSpPr>
            <p:cNvPr id="110" name="组合 109"/>
            <p:cNvGrpSpPr/>
            <p:nvPr/>
          </p:nvGrpSpPr>
          <p:grpSpPr>
            <a:xfrm flipH="1">
              <a:off x="6115541" y="3670171"/>
              <a:ext cx="213060" cy="290861"/>
              <a:chOff x="3632014" y="4509120"/>
              <a:chExt cx="1269761" cy="216024"/>
            </a:xfrm>
          </p:grpSpPr>
          <p:cxnSp>
            <p:nvCxnSpPr>
              <p:cNvPr id="114" name="直接连接符 113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115" name="直接连接符 114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cxnSp>
          <p:nvCxnSpPr>
            <p:cNvPr id="111" name="直接连接符 110"/>
            <p:cNvCxnSpPr/>
            <p:nvPr/>
          </p:nvCxnSpPr>
          <p:spPr bwMode="auto">
            <a:xfrm flipH="1" flipV="1">
              <a:off x="5954385" y="3225343"/>
              <a:ext cx="0" cy="255965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  <p:sp>
          <p:nvSpPr>
            <p:cNvPr id="112" name="圆角矩形 111"/>
            <p:cNvSpPr/>
            <p:nvPr/>
          </p:nvSpPr>
          <p:spPr bwMode="auto">
            <a:xfrm>
              <a:off x="5774365" y="3473853"/>
              <a:ext cx="360040" cy="360040"/>
            </a:xfrm>
            <a:prstGeom prst="roundRect">
              <a:avLst>
                <a:gd name="adj" fmla="val 50000"/>
              </a:avLst>
            </a:prstGeom>
            <a:solidFill>
              <a:srgbClr val="FFCC0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400" b="1" dirty="0"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g</a:t>
              </a:r>
              <a:endParaRPr lang="zh-CN" altLang="en-US" sz="24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13" name="圆角矩形 112"/>
            <p:cNvSpPr/>
            <p:nvPr/>
          </p:nvSpPr>
          <p:spPr bwMode="auto">
            <a:xfrm>
              <a:off x="6168038" y="3973888"/>
              <a:ext cx="294518" cy="1083005"/>
            </a:xfrm>
            <a:prstGeom prst="roundRect">
              <a:avLst/>
            </a:prstGeom>
            <a:solidFill>
              <a:srgbClr val="7030A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000" b="1" dirty="0">
                  <a:solidFill>
                    <a:schemeClr val="tx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T</a:t>
              </a:r>
              <a:r>
                <a:rPr lang="en-US" altLang="zh-CN" sz="2000" b="1" baseline="-25000" dirty="0">
                  <a:solidFill>
                    <a:schemeClr val="tx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3</a:t>
              </a:r>
              <a:endParaRPr lang="zh-CN" altLang="en-US" sz="2000" b="1" baseline="-25000" dirty="0">
                <a:solidFill>
                  <a:schemeClr val="tx2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30" name="右弧形箭头 129"/>
            <p:cNvSpPr/>
            <p:nvPr/>
          </p:nvSpPr>
          <p:spPr bwMode="auto">
            <a:xfrm rot="16200000" flipV="1">
              <a:off x="4835812" y="3428488"/>
              <a:ext cx="331193" cy="626139"/>
            </a:xfrm>
            <a:prstGeom prst="curvedLeftArrow">
              <a:avLst>
                <a:gd name="adj1" fmla="val 16019"/>
                <a:gd name="adj2" fmla="val 50000"/>
                <a:gd name="adj3" fmla="val 63301"/>
              </a:avLst>
            </a:prstGeom>
            <a:solidFill>
              <a:srgbClr val="FF0000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6948264" y="1223099"/>
            <a:ext cx="1982025" cy="2705569"/>
            <a:chOff x="7019407" y="1151091"/>
            <a:chExt cx="1982025" cy="2705569"/>
          </a:xfrm>
        </p:grpSpPr>
        <p:sp>
          <p:nvSpPr>
            <p:cNvPr id="133" name="圆角矩形 132"/>
            <p:cNvSpPr/>
            <p:nvPr/>
          </p:nvSpPr>
          <p:spPr bwMode="auto">
            <a:xfrm>
              <a:off x="7750145" y="2329618"/>
              <a:ext cx="360040" cy="360040"/>
            </a:xfrm>
            <a:prstGeom prst="roundRect">
              <a:avLst>
                <a:gd name="adj" fmla="val 50000"/>
              </a:avLst>
            </a:prstGeom>
            <a:solidFill>
              <a:srgbClr val="FFCC0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400" b="1" dirty="0"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v</a:t>
              </a:r>
              <a:endParaRPr lang="zh-CN" altLang="en-US" sz="24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34" name="圆角矩形 133"/>
            <p:cNvSpPr/>
            <p:nvPr/>
          </p:nvSpPr>
          <p:spPr bwMode="auto">
            <a:xfrm>
              <a:off x="7458548" y="2766513"/>
              <a:ext cx="296245" cy="1083005"/>
            </a:xfrm>
            <a:prstGeom prst="roundRect">
              <a:avLst/>
            </a:prstGeom>
            <a:solidFill>
              <a:srgbClr val="7030A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000" b="1" dirty="0">
                  <a:solidFill>
                    <a:schemeClr val="tx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T</a:t>
              </a:r>
              <a:r>
                <a:rPr lang="en-US" altLang="zh-CN" sz="2000" b="1" baseline="-25000" dirty="0">
                  <a:solidFill>
                    <a:schemeClr val="tx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1</a:t>
              </a:r>
              <a:endParaRPr lang="zh-CN" altLang="en-US" sz="2000" b="1" baseline="-25000" dirty="0">
                <a:solidFill>
                  <a:schemeClr val="tx2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grpSp>
          <p:nvGrpSpPr>
            <p:cNvPr id="135" name="组合 134"/>
            <p:cNvGrpSpPr/>
            <p:nvPr/>
          </p:nvGrpSpPr>
          <p:grpSpPr>
            <a:xfrm>
              <a:off x="7931718" y="2049497"/>
              <a:ext cx="368864" cy="269753"/>
              <a:chOff x="3632014" y="4509120"/>
              <a:chExt cx="1269761" cy="216024"/>
            </a:xfrm>
          </p:grpSpPr>
          <p:cxnSp>
            <p:nvCxnSpPr>
              <p:cNvPr id="159" name="直接连接符 158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160" name="直接连接符 159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grpSp>
          <p:nvGrpSpPr>
            <p:cNvPr id="136" name="组合 135"/>
            <p:cNvGrpSpPr/>
            <p:nvPr/>
          </p:nvGrpSpPr>
          <p:grpSpPr>
            <a:xfrm flipH="1">
              <a:off x="8588807" y="2063008"/>
              <a:ext cx="303673" cy="318663"/>
              <a:chOff x="3632014" y="4509120"/>
              <a:chExt cx="1269761" cy="216024"/>
            </a:xfrm>
          </p:grpSpPr>
          <p:cxnSp>
            <p:nvCxnSpPr>
              <p:cNvPr id="157" name="直接连接符 156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158" name="直接连接符 157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grpSp>
          <p:nvGrpSpPr>
            <p:cNvPr id="137" name="组合 136"/>
            <p:cNvGrpSpPr/>
            <p:nvPr/>
          </p:nvGrpSpPr>
          <p:grpSpPr>
            <a:xfrm>
              <a:off x="7612289" y="2498191"/>
              <a:ext cx="135060" cy="279852"/>
              <a:chOff x="3632014" y="4509120"/>
              <a:chExt cx="1269761" cy="216024"/>
            </a:xfrm>
          </p:grpSpPr>
          <p:cxnSp>
            <p:nvCxnSpPr>
              <p:cNvPr id="155" name="直接连接符 154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156" name="直接连接符 155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grpSp>
          <p:nvGrpSpPr>
            <p:cNvPr id="138" name="组合 137"/>
            <p:cNvGrpSpPr/>
            <p:nvPr/>
          </p:nvGrpSpPr>
          <p:grpSpPr>
            <a:xfrm flipH="1">
              <a:off x="8102484" y="2491373"/>
              <a:ext cx="154041" cy="279851"/>
              <a:chOff x="3632014" y="4509120"/>
              <a:chExt cx="1269761" cy="216024"/>
            </a:xfrm>
          </p:grpSpPr>
          <p:cxnSp>
            <p:nvCxnSpPr>
              <p:cNvPr id="153" name="直接连接符 152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154" name="直接连接符 153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sp>
          <p:nvSpPr>
            <p:cNvPr id="139" name="圆角矩形 138"/>
            <p:cNvSpPr/>
            <p:nvPr/>
          </p:nvSpPr>
          <p:spPr bwMode="auto">
            <a:xfrm>
              <a:off x="8115197" y="2773655"/>
              <a:ext cx="294777" cy="1083005"/>
            </a:xfrm>
            <a:prstGeom prst="roundRect">
              <a:avLst/>
            </a:prstGeom>
            <a:solidFill>
              <a:srgbClr val="7030A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000" b="1" dirty="0">
                  <a:solidFill>
                    <a:schemeClr val="tx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T</a:t>
              </a:r>
              <a:r>
                <a:rPr lang="en-US" altLang="zh-CN" sz="2000" b="1" baseline="-25000" dirty="0">
                  <a:solidFill>
                    <a:schemeClr val="tx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2</a:t>
              </a:r>
              <a:endParaRPr lang="zh-CN" altLang="en-US" sz="2000" b="1" baseline="-25000" dirty="0">
                <a:solidFill>
                  <a:schemeClr val="tx2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40" name="圆角矩形 139"/>
            <p:cNvSpPr/>
            <p:nvPr/>
          </p:nvSpPr>
          <p:spPr bwMode="auto">
            <a:xfrm>
              <a:off x="7019407" y="1909665"/>
              <a:ext cx="294518" cy="1083005"/>
            </a:xfrm>
            <a:prstGeom prst="roundRect">
              <a:avLst/>
            </a:prstGeom>
            <a:solidFill>
              <a:srgbClr val="7030A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000" b="1" dirty="0">
                  <a:solidFill>
                    <a:schemeClr val="tx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T</a:t>
              </a:r>
              <a:r>
                <a:rPr lang="en-US" altLang="zh-CN" sz="2000" b="1" baseline="-25000" dirty="0">
                  <a:solidFill>
                    <a:schemeClr val="tx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0</a:t>
              </a:r>
              <a:endParaRPr lang="zh-CN" altLang="en-US" sz="2000" b="1" baseline="-25000" dirty="0">
                <a:solidFill>
                  <a:schemeClr val="tx2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41" name="圆角矩形 140"/>
            <p:cNvSpPr/>
            <p:nvPr/>
          </p:nvSpPr>
          <p:spPr bwMode="auto">
            <a:xfrm>
              <a:off x="8270541" y="1890325"/>
              <a:ext cx="360040" cy="360040"/>
            </a:xfrm>
            <a:prstGeom prst="roundRect">
              <a:avLst>
                <a:gd name="adj" fmla="val 50000"/>
              </a:avLst>
            </a:prstGeom>
            <a:solidFill>
              <a:srgbClr val="FFCC0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400" b="1" dirty="0"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p</a:t>
              </a:r>
              <a:endParaRPr lang="zh-CN" altLang="en-US" sz="24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42" name="右弧形箭头 141"/>
            <p:cNvSpPr/>
            <p:nvPr/>
          </p:nvSpPr>
          <p:spPr bwMode="auto">
            <a:xfrm rot="16200000">
              <a:off x="8318704" y="1430146"/>
              <a:ext cx="331193" cy="652248"/>
            </a:xfrm>
            <a:prstGeom prst="curvedLeftArrow">
              <a:avLst>
                <a:gd name="adj1" fmla="val 16019"/>
                <a:gd name="adj2" fmla="val 50000"/>
                <a:gd name="adj3" fmla="val 63301"/>
              </a:avLst>
            </a:prstGeom>
            <a:solidFill>
              <a:srgbClr val="FF0000"/>
            </a:solidFill>
            <a:ln w="3175" algn="ctr">
              <a:noFill/>
              <a:miter lim="800000"/>
              <a:headEnd/>
              <a:tailEnd/>
            </a:ln>
            <a:effectLst>
              <a:outerShdw dist="57150" dir="2700000" algn="ctr" rotWithShape="0">
                <a:srgbClr val="888888">
                  <a:alpha val="50000"/>
                </a:srgbClr>
              </a:outerShdw>
            </a:effectLst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grpSp>
          <p:nvGrpSpPr>
            <p:cNvPr id="143" name="组合 142"/>
            <p:cNvGrpSpPr/>
            <p:nvPr/>
          </p:nvGrpSpPr>
          <p:grpSpPr>
            <a:xfrm>
              <a:off x="7150064" y="1657774"/>
              <a:ext cx="325182" cy="258233"/>
              <a:chOff x="3632014" y="4509120"/>
              <a:chExt cx="1269761" cy="216024"/>
            </a:xfrm>
          </p:grpSpPr>
          <p:cxnSp>
            <p:nvCxnSpPr>
              <p:cNvPr id="151" name="直接连接符 150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152" name="直接连接符 151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grpSp>
          <p:nvGrpSpPr>
            <p:cNvPr id="144" name="组合 143"/>
            <p:cNvGrpSpPr/>
            <p:nvPr/>
          </p:nvGrpSpPr>
          <p:grpSpPr>
            <a:xfrm flipH="1">
              <a:off x="7781554" y="1653947"/>
              <a:ext cx="678877" cy="251491"/>
              <a:chOff x="3632014" y="4509120"/>
              <a:chExt cx="1269761" cy="216024"/>
            </a:xfrm>
          </p:grpSpPr>
          <p:cxnSp>
            <p:nvCxnSpPr>
              <p:cNvPr id="149" name="直接连接符 148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150" name="直接连接符 149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cxnSp>
          <p:nvCxnSpPr>
            <p:cNvPr id="145" name="直接连接符 144"/>
            <p:cNvCxnSpPr/>
            <p:nvPr/>
          </p:nvCxnSpPr>
          <p:spPr bwMode="auto">
            <a:xfrm flipH="1" flipV="1">
              <a:off x="7641411" y="1230907"/>
              <a:ext cx="0" cy="255965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  <p:sp>
          <p:nvSpPr>
            <p:cNvPr id="146" name="圆角矩形 145"/>
            <p:cNvSpPr/>
            <p:nvPr/>
          </p:nvSpPr>
          <p:spPr bwMode="auto">
            <a:xfrm>
              <a:off x="7440083" y="1456531"/>
              <a:ext cx="360040" cy="360040"/>
            </a:xfrm>
            <a:prstGeom prst="roundRect">
              <a:avLst>
                <a:gd name="adj" fmla="val 50000"/>
              </a:avLst>
            </a:prstGeom>
            <a:solidFill>
              <a:srgbClr val="FFCC0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400" b="1" dirty="0"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g</a:t>
              </a:r>
              <a:endParaRPr lang="zh-CN" altLang="en-US" sz="24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47" name="圆角矩形 146"/>
            <p:cNvSpPr/>
            <p:nvPr/>
          </p:nvSpPr>
          <p:spPr bwMode="auto">
            <a:xfrm>
              <a:off x="8706914" y="2367904"/>
              <a:ext cx="294518" cy="1083005"/>
            </a:xfrm>
            <a:prstGeom prst="roundRect">
              <a:avLst/>
            </a:prstGeom>
            <a:solidFill>
              <a:srgbClr val="7030A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000" b="1" dirty="0">
                  <a:solidFill>
                    <a:schemeClr val="tx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T</a:t>
              </a:r>
              <a:r>
                <a:rPr lang="en-US" altLang="zh-CN" sz="2000" b="1" baseline="-25000" dirty="0">
                  <a:solidFill>
                    <a:schemeClr val="tx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3</a:t>
              </a:r>
              <a:endParaRPr lang="zh-CN" altLang="en-US" sz="2000" b="1" baseline="-25000" dirty="0">
                <a:solidFill>
                  <a:schemeClr val="tx2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48" name="右弧形箭头 147"/>
            <p:cNvSpPr/>
            <p:nvPr/>
          </p:nvSpPr>
          <p:spPr bwMode="auto">
            <a:xfrm rot="16200000" flipV="1">
              <a:off x="7437611" y="1003618"/>
              <a:ext cx="331193" cy="626139"/>
            </a:xfrm>
            <a:prstGeom prst="curvedLeftArrow">
              <a:avLst>
                <a:gd name="adj1" fmla="val 16019"/>
                <a:gd name="adj2" fmla="val 50000"/>
                <a:gd name="adj3" fmla="val 63301"/>
              </a:avLst>
            </a:prstGeom>
            <a:solidFill>
              <a:srgbClr val="FF0000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164110" y="4375128"/>
            <a:ext cx="1905861" cy="2275074"/>
            <a:chOff x="150607" y="4541187"/>
            <a:chExt cx="1905861" cy="2275074"/>
          </a:xfrm>
        </p:grpSpPr>
        <p:sp>
          <p:nvSpPr>
            <p:cNvPr id="162" name="圆角矩形 161"/>
            <p:cNvSpPr/>
            <p:nvPr/>
          </p:nvSpPr>
          <p:spPr bwMode="auto">
            <a:xfrm>
              <a:off x="437630" y="5283108"/>
              <a:ext cx="360040" cy="360040"/>
            </a:xfrm>
            <a:prstGeom prst="roundRect">
              <a:avLst>
                <a:gd name="adj" fmla="val 50000"/>
              </a:avLst>
            </a:prstGeom>
            <a:solidFill>
              <a:srgbClr val="FFCC0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400" b="1" dirty="0"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v</a:t>
              </a:r>
              <a:endParaRPr lang="zh-CN" altLang="en-US" sz="24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63" name="圆角矩形 162"/>
            <p:cNvSpPr/>
            <p:nvPr/>
          </p:nvSpPr>
          <p:spPr bwMode="auto">
            <a:xfrm>
              <a:off x="150607" y="5718841"/>
              <a:ext cx="296245" cy="1083005"/>
            </a:xfrm>
            <a:prstGeom prst="roundRect">
              <a:avLst/>
            </a:prstGeom>
            <a:solidFill>
              <a:srgbClr val="7030A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000" b="1" dirty="0">
                  <a:solidFill>
                    <a:schemeClr val="tx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T</a:t>
              </a:r>
              <a:r>
                <a:rPr lang="en-US" altLang="zh-CN" sz="2000" b="1" baseline="-25000" dirty="0">
                  <a:solidFill>
                    <a:schemeClr val="tx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0</a:t>
              </a:r>
              <a:endParaRPr lang="zh-CN" altLang="en-US" sz="2000" b="1" baseline="-25000" dirty="0">
                <a:solidFill>
                  <a:schemeClr val="tx2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grpSp>
          <p:nvGrpSpPr>
            <p:cNvPr id="164" name="组合 163"/>
            <p:cNvGrpSpPr/>
            <p:nvPr/>
          </p:nvGrpSpPr>
          <p:grpSpPr>
            <a:xfrm>
              <a:off x="623944" y="4980772"/>
              <a:ext cx="370933" cy="291794"/>
              <a:chOff x="3632014" y="4509120"/>
              <a:chExt cx="1269761" cy="216024"/>
            </a:xfrm>
          </p:grpSpPr>
          <p:cxnSp>
            <p:nvCxnSpPr>
              <p:cNvPr id="187" name="直接连接符 186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188" name="直接连接符 187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grpSp>
          <p:nvGrpSpPr>
            <p:cNvPr id="165" name="组合 164"/>
            <p:cNvGrpSpPr/>
            <p:nvPr/>
          </p:nvGrpSpPr>
          <p:grpSpPr>
            <a:xfrm flipH="1">
              <a:off x="1361903" y="4980772"/>
              <a:ext cx="276842" cy="286704"/>
              <a:chOff x="3632014" y="4509120"/>
              <a:chExt cx="1269761" cy="216024"/>
            </a:xfrm>
          </p:grpSpPr>
          <p:cxnSp>
            <p:nvCxnSpPr>
              <p:cNvPr id="185" name="直接连接符 184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186" name="直接连接符 185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grpSp>
          <p:nvGrpSpPr>
            <p:cNvPr id="166" name="组合 165"/>
            <p:cNvGrpSpPr/>
            <p:nvPr/>
          </p:nvGrpSpPr>
          <p:grpSpPr>
            <a:xfrm>
              <a:off x="293214" y="5455311"/>
              <a:ext cx="135060" cy="279852"/>
              <a:chOff x="3632014" y="4509120"/>
              <a:chExt cx="1269761" cy="216024"/>
            </a:xfrm>
          </p:grpSpPr>
          <p:cxnSp>
            <p:nvCxnSpPr>
              <p:cNvPr id="183" name="直接连接符 182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184" name="直接连接符 183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grpSp>
          <p:nvGrpSpPr>
            <p:cNvPr id="167" name="组合 166"/>
            <p:cNvGrpSpPr/>
            <p:nvPr/>
          </p:nvGrpSpPr>
          <p:grpSpPr>
            <a:xfrm flipH="1">
              <a:off x="799951" y="5455311"/>
              <a:ext cx="154041" cy="279851"/>
              <a:chOff x="3632014" y="4509120"/>
              <a:chExt cx="1269761" cy="216024"/>
            </a:xfrm>
          </p:grpSpPr>
          <p:cxnSp>
            <p:nvCxnSpPr>
              <p:cNvPr id="181" name="直接连接符 180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182" name="直接连接符 181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sp>
          <p:nvSpPr>
            <p:cNvPr id="168" name="圆角矩形 167"/>
            <p:cNvSpPr/>
            <p:nvPr/>
          </p:nvSpPr>
          <p:spPr bwMode="auto">
            <a:xfrm>
              <a:off x="791982" y="5730371"/>
              <a:ext cx="294777" cy="1083005"/>
            </a:xfrm>
            <a:prstGeom prst="roundRect">
              <a:avLst/>
            </a:prstGeom>
            <a:solidFill>
              <a:srgbClr val="7030A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000" b="1" dirty="0">
                  <a:solidFill>
                    <a:schemeClr val="tx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T</a:t>
              </a:r>
              <a:r>
                <a:rPr lang="en-US" altLang="zh-CN" sz="2000" b="1" baseline="-25000" dirty="0">
                  <a:solidFill>
                    <a:schemeClr val="tx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1</a:t>
              </a:r>
              <a:endParaRPr lang="zh-CN" altLang="en-US" sz="2000" b="1" baseline="-25000" dirty="0">
                <a:solidFill>
                  <a:schemeClr val="tx2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69" name="圆角矩形 168"/>
            <p:cNvSpPr/>
            <p:nvPr/>
          </p:nvSpPr>
          <p:spPr bwMode="auto">
            <a:xfrm>
              <a:off x="1217199" y="5730371"/>
              <a:ext cx="294518" cy="1083005"/>
            </a:xfrm>
            <a:prstGeom prst="roundRect">
              <a:avLst/>
            </a:prstGeom>
            <a:solidFill>
              <a:srgbClr val="7030A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000" b="1" dirty="0">
                  <a:solidFill>
                    <a:schemeClr val="tx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T</a:t>
              </a:r>
              <a:r>
                <a:rPr lang="en-US" altLang="zh-CN" sz="2000" b="1" baseline="-25000" dirty="0">
                  <a:solidFill>
                    <a:schemeClr val="tx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2</a:t>
              </a:r>
              <a:endParaRPr lang="zh-CN" altLang="en-US" sz="2000" b="1" baseline="-25000" dirty="0">
                <a:solidFill>
                  <a:schemeClr val="tx2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70" name="圆角矩形 169"/>
            <p:cNvSpPr/>
            <p:nvPr/>
          </p:nvSpPr>
          <p:spPr bwMode="auto">
            <a:xfrm>
              <a:off x="985079" y="4791082"/>
              <a:ext cx="360040" cy="360040"/>
            </a:xfrm>
            <a:prstGeom prst="roundRect">
              <a:avLst>
                <a:gd name="adj" fmla="val 50000"/>
              </a:avLst>
            </a:prstGeom>
            <a:solidFill>
              <a:srgbClr val="FFCC0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400" b="1" dirty="0"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p</a:t>
              </a:r>
              <a:endParaRPr lang="zh-CN" altLang="en-US" sz="24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grpSp>
          <p:nvGrpSpPr>
            <p:cNvPr id="172" name="组合 171"/>
            <p:cNvGrpSpPr/>
            <p:nvPr/>
          </p:nvGrpSpPr>
          <p:grpSpPr>
            <a:xfrm>
              <a:off x="1336992" y="5443665"/>
              <a:ext cx="135869" cy="284135"/>
              <a:chOff x="3632014" y="4509120"/>
              <a:chExt cx="1269761" cy="216024"/>
            </a:xfrm>
          </p:grpSpPr>
          <p:cxnSp>
            <p:nvCxnSpPr>
              <p:cNvPr id="179" name="直接连接符 178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180" name="直接连接符 179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grpSp>
          <p:nvGrpSpPr>
            <p:cNvPr id="173" name="组合 172"/>
            <p:cNvGrpSpPr/>
            <p:nvPr/>
          </p:nvGrpSpPr>
          <p:grpSpPr>
            <a:xfrm flipH="1">
              <a:off x="1737884" y="5439839"/>
              <a:ext cx="213060" cy="290861"/>
              <a:chOff x="3632014" y="4509120"/>
              <a:chExt cx="1269761" cy="216024"/>
            </a:xfrm>
          </p:grpSpPr>
          <p:cxnSp>
            <p:nvCxnSpPr>
              <p:cNvPr id="177" name="直接连接符 176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178" name="直接连接符 177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cxnSp>
          <p:nvCxnSpPr>
            <p:cNvPr id="174" name="直接连接符 173"/>
            <p:cNvCxnSpPr/>
            <p:nvPr/>
          </p:nvCxnSpPr>
          <p:spPr bwMode="auto">
            <a:xfrm flipH="1" flipV="1">
              <a:off x="1187624" y="4541187"/>
              <a:ext cx="0" cy="255965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  <p:sp>
          <p:nvSpPr>
            <p:cNvPr id="175" name="圆角矩形 174"/>
            <p:cNvSpPr/>
            <p:nvPr/>
          </p:nvSpPr>
          <p:spPr bwMode="auto">
            <a:xfrm>
              <a:off x="1464590" y="5249709"/>
              <a:ext cx="360040" cy="360040"/>
            </a:xfrm>
            <a:prstGeom prst="roundRect">
              <a:avLst>
                <a:gd name="adj" fmla="val 50000"/>
              </a:avLst>
            </a:prstGeom>
            <a:solidFill>
              <a:srgbClr val="FFCC0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400" b="1" dirty="0"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g</a:t>
              </a:r>
              <a:endParaRPr lang="zh-CN" altLang="en-US" sz="24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76" name="圆角矩形 175"/>
            <p:cNvSpPr/>
            <p:nvPr/>
          </p:nvSpPr>
          <p:spPr bwMode="auto">
            <a:xfrm>
              <a:off x="1761950" y="5733256"/>
              <a:ext cx="294518" cy="1083005"/>
            </a:xfrm>
            <a:prstGeom prst="roundRect">
              <a:avLst/>
            </a:prstGeom>
            <a:solidFill>
              <a:srgbClr val="7030A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000" b="1" dirty="0">
                  <a:solidFill>
                    <a:schemeClr val="tx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T</a:t>
              </a:r>
              <a:r>
                <a:rPr lang="en-US" altLang="zh-CN" sz="2000" b="1" baseline="-25000" dirty="0">
                  <a:solidFill>
                    <a:schemeClr val="tx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3</a:t>
              </a:r>
              <a:endParaRPr lang="zh-CN" altLang="en-US" sz="2000" b="1" baseline="-25000" dirty="0">
                <a:solidFill>
                  <a:schemeClr val="tx2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189" name="右箭头 188"/>
          <p:cNvSpPr/>
          <p:nvPr/>
        </p:nvSpPr>
        <p:spPr bwMode="auto">
          <a:xfrm rot="16200000" flipH="1">
            <a:off x="578252" y="4050248"/>
            <a:ext cx="387074" cy="376624"/>
          </a:xfrm>
          <a:prstGeom prst="rightArrow">
            <a:avLst>
              <a:gd name="adj1" fmla="val 50001"/>
              <a:gd name="adj2" fmla="val 55997"/>
            </a:avLst>
          </a:prstGeom>
          <a:solidFill>
            <a:srgbClr val="C00000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191" name="圆角矩形 190"/>
          <p:cNvSpPr/>
          <p:nvPr/>
        </p:nvSpPr>
        <p:spPr bwMode="auto">
          <a:xfrm>
            <a:off x="2692904" y="5117049"/>
            <a:ext cx="360040" cy="360040"/>
          </a:xfrm>
          <a:prstGeom prst="roundRect">
            <a:avLst>
              <a:gd name="adj" fmla="val 50000"/>
            </a:avLst>
          </a:prstGeom>
          <a:solidFill>
            <a:srgbClr val="FFCC00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4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g</a:t>
            </a:r>
            <a:endParaRPr lang="zh-CN" altLang="en-US" sz="24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92" name="圆角矩形 191"/>
          <p:cNvSpPr/>
          <p:nvPr/>
        </p:nvSpPr>
        <p:spPr bwMode="auto">
          <a:xfrm>
            <a:off x="2405881" y="5552782"/>
            <a:ext cx="296245" cy="1083005"/>
          </a:xfrm>
          <a:prstGeom prst="roundRect">
            <a:avLst/>
          </a:prstGeom>
          <a:solidFill>
            <a:srgbClr val="7030A0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chemeClr val="tx2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T</a:t>
            </a:r>
            <a:r>
              <a:rPr lang="en-US" altLang="zh-CN" sz="2000" b="1" baseline="-25000" dirty="0">
                <a:solidFill>
                  <a:schemeClr val="tx2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0</a:t>
            </a:r>
            <a:endParaRPr lang="zh-CN" altLang="en-US" sz="2000" b="1" baseline="-25000" dirty="0">
              <a:solidFill>
                <a:schemeClr val="tx2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193" name="组合 192"/>
          <p:cNvGrpSpPr/>
          <p:nvPr/>
        </p:nvGrpSpPr>
        <p:grpSpPr>
          <a:xfrm>
            <a:off x="2879218" y="4814713"/>
            <a:ext cx="370933" cy="291794"/>
            <a:chOff x="3632014" y="4509120"/>
            <a:chExt cx="1269761" cy="216024"/>
          </a:xfrm>
        </p:grpSpPr>
        <p:cxnSp>
          <p:nvCxnSpPr>
            <p:cNvPr id="215" name="直接连接符 214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216" name="直接连接符 215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194" name="组合 193"/>
          <p:cNvGrpSpPr/>
          <p:nvPr/>
        </p:nvGrpSpPr>
        <p:grpSpPr>
          <a:xfrm flipH="1">
            <a:off x="3617177" y="4814713"/>
            <a:ext cx="276842" cy="286704"/>
            <a:chOff x="3632014" y="4509120"/>
            <a:chExt cx="1269761" cy="216024"/>
          </a:xfrm>
        </p:grpSpPr>
        <p:cxnSp>
          <p:nvCxnSpPr>
            <p:cNvPr id="213" name="直接连接符 212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214" name="直接连接符 213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195" name="组合 194"/>
          <p:cNvGrpSpPr/>
          <p:nvPr/>
        </p:nvGrpSpPr>
        <p:grpSpPr>
          <a:xfrm>
            <a:off x="2548488" y="5289252"/>
            <a:ext cx="135060" cy="279852"/>
            <a:chOff x="3632014" y="4509120"/>
            <a:chExt cx="1269761" cy="216024"/>
          </a:xfrm>
        </p:grpSpPr>
        <p:cxnSp>
          <p:nvCxnSpPr>
            <p:cNvPr id="211" name="直接连接符 210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212" name="直接连接符 211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196" name="组合 195"/>
          <p:cNvGrpSpPr/>
          <p:nvPr/>
        </p:nvGrpSpPr>
        <p:grpSpPr>
          <a:xfrm flipH="1">
            <a:off x="3055225" y="5289252"/>
            <a:ext cx="154041" cy="279851"/>
            <a:chOff x="3632014" y="4509120"/>
            <a:chExt cx="1269761" cy="216024"/>
          </a:xfrm>
        </p:grpSpPr>
        <p:cxnSp>
          <p:nvCxnSpPr>
            <p:cNvPr id="209" name="直接连接符 208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210" name="直接连接符 209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sp>
        <p:nvSpPr>
          <p:cNvPr id="197" name="圆角矩形 196"/>
          <p:cNvSpPr/>
          <p:nvPr/>
        </p:nvSpPr>
        <p:spPr bwMode="auto">
          <a:xfrm>
            <a:off x="3047256" y="5564312"/>
            <a:ext cx="294777" cy="1083005"/>
          </a:xfrm>
          <a:prstGeom prst="roundRect">
            <a:avLst/>
          </a:prstGeom>
          <a:solidFill>
            <a:srgbClr val="7030A0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chemeClr val="tx2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T</a:t>
            </a:r>
            <a:r>
              <a:rPr lang="en-US" altLang="zh-CN" sz="2000" b="1" baseline="-25000" dirty="0">
                <a:solidFill>
                  <a:schemeClr val="tx2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1</a:t>
            </a:r>
            <a:endParaRPr lang="zh-CN" altLang="en-US" sz="2000" b="1" baseline="-25000" dirty="0">
              <a:solidFill>
                <a:schemeClr val="tx2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98" name="圆角矩形 197"/>
          <p:cNvSpPr/>
          <p:nvPr/>
        </p:nvSpPr>
        <p:spPr bwMode="auto">
          <a:xfrm>
            <a:off x="3472473" y="5564312"/>
            <a:ext cx="294518" cy="1083005"/>
          </a:xfrm>
          <a:prstGeom prst="roundRect">
            <a:avLst/>
          </a:prstGeom>
          <a:solidFill>
            <a:srgbClr val="7030A0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chemeClr val="tx2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T</a:t>
            </a:r>
            <a:r>
              <a:rPr lang="en-US" altLang="zh-CN" sz="2000" b="1" baseline="-25000" dirty="0">
                <a:solidFill>
                  <a:schemeClr val="tx2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2</a:t>
            </a:r>
            <a:endParaRPr lang="zh-CN" altLang="en-US" sz="2000" b="1" baseline="-25000" dirty="0">
              <a:solidFill>
                <a:schemeClr val="tx2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99" name="圆角矩形 198"/>
          <p:cNvSpPr/>
          <p:nvPr/>
        </p:nvSpPr>
        <p:spPr bwMode="auto">
          <a:xfrm>
            <a:off x="3240353" y="4625023"/>
            <a:ext cx="360040" cy="360040"/>
          </a:xfrm>
          <a:prstGeom prst="roundRect">
            <a:avLst>
              <a:gd name="adj" fmla="val 50000"/>
            </a:avLst>
          </a:prstGeom>
          <a:solidFill>
            <a:srgbClr val="FFCC00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4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p</a:t>
            </a:r>
            <a:endParaRPr lang="zh-CN" altLang="en-US" sz="24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200" name="组合 199"/>
          <p:cNvGrpSpPr/>
          <p:nvPr/>
        </p:nvGrpSpPr>
        <p:grpSpPr>
          <a:xfrm>
            <a:off x="3592266" y="5277606"/>
            <a:ext cx="135869" cy="284135"/>
            <a:chOff x="3632014" y="4509120"/>
            <a:chExt cx="1269761" cy="216024"/>
          </a:xfrm>
        </p:grpSpPr>
        <p:cxnSp>
          <p:nvCxnSpPr>
            <p:cNvPr id="207" name="直接连接符 206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208" name="直接连接符 207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201" name="组合 200"/>
          <p:cNvGrpSpPr/>
          <p:nvPr/>
        </p:nvGrpSpPr>
        <p:grpSpPr>
          <a:xfrm flipH="1">
            <a:off x="3993158" y="5273780"/>
            <a:ext cx="213060" cy="290861"/>
            <a:chOff x="3632014" y="4509120"/>
            <a:chExt cx="1269761" cy="216024"/>
          </a:xfrm>
        </p:grpSpPr>
        <p:cxnSp>
          <p:nvCxnSpPr>
            <p:cNvPr id="205" name="直接连接符 204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206" name="直接连接符 205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cxnSp>
        <p:nvCxnSpPr>
          <p:cNvPr id="202" name="直接连接符 201"/>
          <p:cNvCxnSpPr/>
          <p:nvPr/>
        </p:nvCxnSpPr>
        <p:spPr bwMode="auto">
          <a:xfrm flipH="1" flipV="1">
            <a:off x="3420373" y="4369058"/>
            <a:ext cx="0" cy="255965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stealth" w="lg" len="lg"/>
            <a:tailEnd type="none"/>
          </a:ln>
          <a:effectLst/>
        </p:spPr>
      </p:cxnSp>
      <p:sp>
        <p:nvSpPr>
          <p:cNvPr id="203" name="圆角矩形 202"/>
          <p:cNvSpPr/>
          <p:nvPr/>
        </p:nvSpPr>
        <p:spPr bwMode="auto">
          <a:xfrm>
            <a:off x="3719864" y="5083650"/>
            <a:ext cx="360040" cy="360040"/>
          </a:xfrm>
          <a:prstGeom prst="roundRect">
            <a:avLst>
              <a:gd name="adj" fmla="val 50000"/>
            </a:avLst>
          </a:prstGeom>
          <a:solidFill>
            <a:srgbClr val="FFCC00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4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v</a:t>
            </a:r>
            <a:endParaRPr lang="zh-CN" altLang="en-US" sz="24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04" name="圆角矩形 203"/>
          <p:cNvSpPr/>
          <p:nvPr/>
        </p:nvSpPr>
        <p:spPr bwMode="auto">
          <a:xfrm>
            <a:off x="4017224" y="5567197"/>
            <a:ext cx="294518" cy="1083005"/>
          </a:xfrm>
          <a:prstGeom prst="roundRect">
            <a:avLst/>
          </a:prstGeom>
          <a:solidFill>
            <a:srgbClr val="7030A0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chemeClr val="tx2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T</a:t>
            </a:r>
            <a:r>
              <a:rPr lang="en-US" altLang="zh-CN" sz="2000" b="1" baseline="-25000" dirty="0">
                <a:solidFill>
                  <a:schemeClr val="tx2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3</a:t>
            </a:r>
            <a:endParaRPr lang="zh-CN" altLang="en-US" sz="2000" b="1" baseline="-25000" dirty="0">
              <a:solidFill>
                <a:schemeClr val="tx2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17" name="右箭头 216"/>
          <p:cNvSpPr/>
          <p:nvPr/>
        </p:nvSpPr>
        <p:spPr bwMode="auto">
          <a:xfrm rot="16200000" flipH="1">
            <a:off x="2696901" y="3990572"/>
            <a:ext cx="387074" cy="376624"/>
          </a:xfrm>
          <a:prstGeom prst="rightArrow">
            <a:avLst>
              <a:gd name="adj1" fmla="val 50001"/>
              <a:gd name="adj2" fmla="val 55997"/>
            </a:avLst>
          </a:prstGeom>
          <a:solidFill>
            <a:srgbClr val="C00000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grpSp>
        <p:nvGrpSpPr>
          <p:cNvPr id="274" name="组合 273"/>
          <p:cNvGrpSpPr/>
          <p:nvPr/>
        </p:nvGrpSpPr>
        <p:grpSpPr>
          <a:xfrm>
            <a:off x="4610355" y="4365104"/>
            <a:ext cx="1905861" cy="2275074"/>
            <a:chOff x="150607" y="4541187"/>
            <a:chExt cx="1905861" cy="2275074"/>
          </a:xfrm>
        </p:grpSpPr>
        <p:sp>
          <p:nvSpPr>
            <p:cNvPr id="275" name="圆角矩形 274"/>
            <p:cNvSpPr/>
            <p:nvPr/>
          </p:nvSpPr>
          <p:spPr bwMode="auto">
            <a:xfrm>
              <a:off x="437630" y="5283108"/>
              <a:ext cx="360040" cy="360040"/>
            </a:xfrm>
            <a:prstGeom prst="roundRect">
              <a:avLst>
                <a:gd name="adj" fmla="val 50000"/>
              </a:avLst>
            </a:prstGeom>
            <a:solidFill>
              <a:srgbClr val="FFCC0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400" b="1" dirty="0"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p</a:t>
              </a:r>
              <a:endParaRPr lang="zh-CN" altLang="en-US" sz="24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76" name="圆角矩形 275"/>
            <p:cNvSpPr/>
            <p:nvPr/>
          </p:nvSpPr>
          <p:spPr bwMode="auto">
            <a:xfrm>
              <a:off x="150607" y="5718841"/>
              <a:ext cx="296245" cy="1083005"/>
            </a:xfrm>
            <a:prstGeom prst="roundRect">
              <a:avLst/>
            </a:prstGeom>
            <a:solidFill>
              <a:srgbClr val="7030A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000" b="1" dirty="0">
                  <a:solidFill>
                    <a:schemeClr val="tx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T</a:t>
              </a:r>
              <a:r>
                <a:rPr lang="en-US" altLang="zh-CN" sz="2000" b="1" baseline="-25000" dirty="0">
                  <a:solidFill>
                    <a:schemeClr val="tx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0</a:t>
              </a:r>
              <a:endParaRPr lang="zh-CN" altLang="en-US" sz="2000" b="1" baseline="-25000" dirty="0">
                <a:solidFill>
                  <a:schemeClr val="tx2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grpSp>
          <p:nvGrpSpPr>
            <p:cNvPr id="277" name="组合 276"/>
            <p:cNvGrpSpPr/>
            <p:nvPr/>
          </p:nvGrpSpPr>
          <p:grpSpPr>
            <a:xfrm>
              <a:off x="623944" y="4980772"/>
              <a:ext cx="370933" cy="291794"/>
              <a:chOff x="3632014" y="4509120"/>
              <a:chExt cx="1269761" cy="216024"/>
            </a:xfrm>
          </p:grpSpPr>
          <p:cxnSp>
            <p:nvCxnSpPr>
              <p:cNvPr id="299" name="直接连接符 298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300" name="直接连接符 299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grpSp>
          <p:nvGrpSpPr>
            <p:cNvPr id="278" name="组合 277"/>
            <p:cNvGrpSpPr/>
            <p:nvPr/>
          </p:nvGrpSpPr>
          <p:grpSpPr>
            <a:xfrm flipH="1">
              <a:off x="1361903" y="4980772"/>
              <a:ext cx="276842" cy="286704"/>
              <a:chOff x="3632014" y="4509120"/>
              <a:chExt cx="1269761" cy="216024"/>
            </a:xfrm>
          </p:grpSpPr>
          <p:cxnSp>
            <p:nvCxnSpPr>
              <p:cNvPr id="297" name="直接连接符 296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298" name="直接连接符 297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grpSp>
          <p:nvGrpSpPr>
            <p:cNvPr id="279" name="组合 278"/>
            <p:cNvGrpSpPr/>
            <p:nvPr/>
          </p:nvGrpSpPr>
          <p:grpSpPr>
            <a:xfrm>
              <a:off x="293214" y="5455311"/>
              <a:ext cx="135060" cy="279852"/>
              <a:chOff x="3632014" y="4509120"/>
              <a:chExt cx="1269761" cy="216024"/>
            </a:xfrm>
          </p:grpSpPr>
          <p:cxnSp>
            <p:nvCxnSpPr>
              <p:cNvPr id="295" name="直接连接符 294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296" name="直接连接符 295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grpSp>
          <p:nvGrpSpPr>
            <p:cNvPr id="280" name="组合 279"/>
            <p:cNvGrpSpPr/>
            <p:nvPr/>
          </p:nvGrpSpPr>
          <p:grpSpPr>
            <a:xfrm flipH="1">
              <a:off x="799951" y="5455311"/>
              <a:ext cx="154041" cy="279851"/>
              <a:chOff x="3632014" y="4509120"/>
              <a:chExt cx="1269761" cy="216024"/>
            </a:xfrm>
          </p:grpSpPr>
          <p:cxnSp>
            <p:nvCxnSpPr>
              <p:cNvPr id="293" name="直接连接符 292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294" name="直接连接符 293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sp>
          <p:nvSpPr>
            <p:cNvPr id="281" name="圆角矩形 280"/>
            <p:cNvSpPr/>
            <p:nvPr/>
          </p:nvSpPr>
          <p:spPr bwMode="auto">
            <a:xfrm>
              <a:off x="791982" y="5730371"/>
              <a:ext cx="294777" cy="1083005"/>
            </a:xfrm>
            <a:prstGeom prst="roundRect">
              <a:avLst/>
            </a:prstGeom>
            <a:solidFill>
              <a:srgbClr val="7030A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000" b="1" dirty="0">
                  <a:solidFill>
                    <a:schemeClr val="tx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T</a:t>
              </a:r>
              <a:r>
                <a:rPr lang="en-US" altLang="zh-CN" sz="2000" b="1" baseline="-25000" dirty="0">
                  <a:solidFill>
                    <a:schemeClr val="tx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1</a:t>
              </a:r>
              <a:endParaRPr lang="zh-CN" altLang="en-US" sz="2000" b="1" baseline="-25000" dirty="0">
                <a:solidFill>
                  <a:schemeClr val="tx2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82" name="圆角矩形 281"/>
            <p:cNvSpPr/>
            <p:nvPr/>
          </p:nvSpPr>
          <p:spPr bwMode="auto">
            <a:xfrm>
              <a:off x="1217199" y="5730371"/>
              <a:ext cx="294518" cy="1083005"/>
            </a:xfrm>
            <a:prstGeom prst="roundRect">
              <a:avLst/>
            </a:prstGeom>
            <a:solidFill>
              <a:srgbClr val="7030A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000" b="1" dirty="0">
                  <a:solidFill>
                    <a:schemeClr val="tx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T</a:t>
              </a:r>
              <a:r>
                <a:rPr lang="en-US" altLang="zh-CN" sz="2000" b="1" baseline="-25000" dirty="0">
                  <a:solidFill>
                    <a:schemeClr val="tx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2</a:t>
              </a:r>
              <a:endParaRPr lang="zh-CN" altLang="en-US" sz="2000" b="1" baseline="-25000" dirty="0">
                <a:solidFill>
                  <a:schemeClr val="tx2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83" name="圆角矩形 282"/>
            <p:cNvSpPr/>
            <p:nvPr/>
          </p:nvSpPr>
          <p:spPr bwMode="auto">
            <a:xfrm>
              <a:off x="985079" y="4791082"/>
              <a:ext cx="360040" cy="360040"/>
            </a:xfrm>
            <a:prstGeom prst="roundRect">
              <a:avLst>
                <a:gd name="adj" fmla="val 50000"/>
              </a:avLst>
            </a:prstGeom>
            <a:solidFill>
              <a:srgbClr val="FFCC0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400" b="1" dirty="0"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v</a:t>
              </a:r>
              <a:endParaRPr lang="zh-CN" altLang="en-US" sz="24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grpSp>
          <p:nvGrpSpPr>
            <p:cNvPr id="284" name="组合 283"/>
            <p:cNvGrpSpPr/>
            <p:nvPr/>
          </p:nvGrpSpPr>
          <p:grpSpPr>
            <a:xfrm>
              <a:off x="1336992" y="5443665"/>
              <a:ext cx="135869" cy="284135"/>
              <a:chOff x="3632014" y="4509120"/>
              <a:chExt cx="1269761" cy="216024"/>
            </a:xfrm>
          </p:grpSpPr>
          <p:cxnSp>
            <p:nvCxnSpPr>
              <p:cNvPr id="291" name="直接连接符 290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292" name="直接连接符 291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grpSp>
          <p:nvGrpSpPr>
            <p:cNvPr id="285" name="组合 284"/>
            <p:cNvGrpSpPr/>
            <p:nvPr/>
          </p:nvGrpSpPr>
          <p:grpSpPr>
            <a:xfrm flipH="1">
              <a:off x="1737884" y="5439839"/>
              <a:ext cx="213060" cy="290861"/>
              <a:chOff x="3632014" y="4509120"/>
              <a:chExt cx="1269761" cy="216024"/>
            </a:xfrm>
          </p:grpSpPr>
          <p:cxnSp>
            <p:nvCxnSpPr>
              <p:cNvPr id="289" name="直接连接符 288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290" name="直接连接符 289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cxnSp>
          <p:nvCxnSpPr>
            <p:cNvPr id="286" name="直接连接符 285"/>
            <p:cNvCxnSpPr/>
            <p:nvPr/>
          </p:nvCxnSpPr>
          <p:spPr bwMode="auto">
            <a:xfrm flipH="1" flipV="1">
              <a:off x="1187624" y="4541187"/>
              <a:ext cx="0" cy="255965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  <p:sp>
          <p:nvSpPr>
            <p:cNvPr id="287" name="圆角矩形 286"/>
            <p:cNvSpPr/>
            <p:nvPr/>
          </p:nvSpPr>
          <p:spPr bwMode="auto">
            <a:xfrm>
              <a:off x="1464590" y="5249709"/>
              <a:ext cx="360040" cy="360040"/>
            </a:xfrm>
            <a:prstGeom prst="roundRect">
              <a:avLst>
                <a:gd name="adj" fmla="val 50000"/>
              </a:avLst>
            </a:prstGeom>
            <a:solidFill>
              <a:srgbClr val="FFCC0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400" b="1" dirty="0"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g</a:t>
              </a:r>
              <a:endParaRPr lang="zh-CN" altLang="en-US" sz="24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88" name="圆角矩形 287"/>
            <p:cNvSpPr/>
            <p:nvPr/>
          </p:nvSpPr>
          <p:spPr bwMode="auto">
            <a:xfrm>
              <a:off x="1761950" y="5733256"/>
              <a:ext cx="294518" cy="1083005"/>
            </a:xfrm>
            <a:prstGeom prst="roundRect">
              <a:avLst/>
            </a:prstGeom>
            <a:solidFill>
              <a:srgbClr val="7030A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000" b="1" dirty="0">
                  <a:solidFill>
                    <a:schemeClr val="tx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T</a:t>
              </a:r>
              <a:r>
                <a:rPr lang="en-US" altLang="zh-CN" sz="2000" b="1" baseline="-25000" dirty="0">
                  <a:solidFill>
                    <a:schemeClr val="tx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3</a:t>
              </a:r>
              <a:endParaRPr lang="zh-CN" altLang="en-US" sz="2000" b="1" baseline="-25000" dirty="0">
                <a:solidFill>
                  <a:schemeClr val="tx2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301" name="右箭头 300"/>
          <p:cNvSpPr/>
          <p:nvPr/>
        </p:nvSpPr>
        <p:spPr bwMode="auto">
          <a:xfrm rot="16200000" flipH="1">
            <a:off x="5017269" y="3986603"/>
            <a:ext cx="387074" cy="376624"/>
          </a:xfrm>
          <a:prstGeom prst="rightArrow">
            <a:avLst>
              <a:gd name="adj1" fmla="val 50001"/>
              <a:gd name="adj2" fmla="val 55997"/>
            </a:avLst>
          </a:prstGeom>
          <a:solidFill>
            <a:srgbClr val="C00000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grpSp>
        <p:nvGrpSpPr>
          <p:cNvPr id="302" name="组合 301"/>
          <p:cNvGrpSpPr/>
          <p:nvPr/>
        </p:nvGrpSpPr>
        <p:grpSpPr>
          <a:xfrm>
            <a:off x="7009160" y="4365104"/>
            <a:ext cx="1905861" cy="2275074"/>
            <a:chOff x="150607" y="4541187"/>
            <a:chExt cx="1905861" cy="2275074"/>
          </a:xfrm>
        </p:grpSpPr>
        <p:sp>
          <p:nvSpPr>
            <p:cNvPr id="303" name="圆角矩形 302"/>
            <p:cNvSpPr/>
            <p:nvPr/>
          </p:nvSpPr>
          <p:spPr bwMode="auto">
            <a:xfrm>
              <a:off x="437630" y="5283108"/>
              <a:ext cx="360040" cy="360040"/>
            </a:xfrm>
            <a:prstGeom prst="roundRect">
              <a:avLst>
                <a:gd name="adj" fmla="val 50000"/>
              </a:avLst>
            </a:prstGeom>
            <a:solidFill>
              <a:srgbClr val="FFCC0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400" b="1" dirty="0"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g</a:t>
              </a:r>
              <a:endParaRPr lang="zh-CN" altLang="en-US" sz="24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304" name="圆角矩形 303"/>
            <p:cNvSpPr/>
            <p:nvPr/>
          </p:nvSpPr>
          <p:spPr bwMode="auto">
            <a:xfrm>
              <a:off x="150607" y="5718841"/>
              <a:ext cx="296245" cy="1083005"/>
            </a:xfrm>
            <a:prstGeom prst="roundRect">
              <a:avLst/>
            </a:prstGeom>
            <a:solidFill>
              <a:srgbClr val="7030A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000" b="1" dirty="0">
                  <a:solidFill>
                    <a:schemeClr val="tx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T</a:t>
              </a:r>
              <a:r>
                <a:rPr lang="en-US" altLang="zh-CN" sz="2000" b="1" baseline="-25000" dirty="0">
                  <a:solidFill>
                    <a:schemeClr val="tx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0</a:t>
              </a:r>
              <a:endParaRPr lang="zh-CN" altLang="en-US" sz="2000" b="1" baseline="-25000" dirty="0">
                <a:solidFill>
                  <a:schemeClr val="tx2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grpSp>
          <p:nvGrpSpPr>
            <p:cNvPr id="305" name="组合 304"/>
            <p:cNvGrpSpPr/>
            <p:nvPr/>
          </p:nvGrpSpPr>
          <p:grpSpPr>
            <a:xfrm>
              <a:off x="623944" y="4980772"/>
              <a:ext cx="370933" cy="291794"/>
              <a:chOff x="3632014" y="4509120"/>
              <a:chExt cx="1269761" cy="216024"/>
            </a:xfrm>
          </p:grpSpPr>
          <p:cxnSp>
            <p:nvCxnSpPr>
              <p:cNvPr id="327" name="直接连接符 326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328" name="直接连接符 327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grpSp>
          <p:nvGrpSpPr>
            <p:cNvPr id="306" name="组合 305"/>
            <p:cNvGrpSpPr/>
            <p:nvPr/>
          </p:nvGrpSpPr>
          <p:grpSpPr>
            <a:xfrm flipH="1">
              <a:off x="1361903" y="4980772"/>
              <a:ext cx="276842" cy="286704"/>
              <a:chOff x="3632014" y="4509120"/>
              <a:chExt cx="1269761" cy="216024"/>
            </a:xfrm>
          </p:grpSpPr>
          <p:cxnSp>
            <p:nvCxnSpPr>
              <p:cNvPr id="325" name="直接连接符 324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326" name="直接连接符 325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grpSp>
          <p:nvGrpSpPr>
            <p:cNvPr id="307" name="组合 306"/>
            <p:cNvGrpSpPr/>
            <p:nvPr/>
          </p:nvGrpSpPr>
          <p:grpSpPr>
            <a:xfrm>
              <a:off x="293214" y="5455311"/>
              <a:ext cx="135060" cy="279852"/>
              <a:chOff x="3632014" y="4509120"/>
              <a:chExt cx="1269761" cy="216024"/>
            </a:xfrm>
          </p:grpSpPr>
          <p:cxnSp>
            <p:nvCxnSpPr>
              <p:cNvPr id="323" name="直接连接符 322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324" name="直接连接符 323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grpSp>
          <p:nvGrpSpPr>
            <p:cNvPr id="308" name="组合 307"/>
            <p:cNvGrpSpPr/>
            <p:nvPr/>
          </p:nvGrpSpPr>
          <p:grpSpPr>
            <a:xfrm flipH="1">
              <a:off x="799951" y="5455311"/>
              <a:ext cx="154041" cy="279851"/>
              <a:chOff x="3632014" y="4509120"/>
              <a:chExt cx="1269761" cy="216024"/>
            </a:xfrm>
          </p:grpSpPr>
          <p:cxnSp>
            <p:nvCxnSpPr>
              <p:cNvPr id="321" name="直接连接符 320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322" name="直接连接符 321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sp>
          <p:nvSpPr>
            <p:cNvPr id="309" name="圆角矩形 308"/>
            <p:cNvSpPr/>
            <p:nvPr/>
          </p:nvSpPr>
          <p:spPr bwMode="auto">
            <a:xfrm>
              <a:off x="791982" y="5730371"/>
              <a:ext cx="294777" cy="1083005"/>
            </a:xfrm>
            <a:prstGeom prst="roundRect">
              <a:avLst/>
            </a:prstGeom>
            <a:solidFill>
              <a:srgbClr val="7030A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000" b="1" dirty="0">
                  <a:solidFill>
                    <a:schemeClr val="tx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T</a:t>
              </a:r>
              <a:r>
                <a:rPr lang="en-US" altLang="zh-CN" sz="2000" b="1" baseline="-25000" dirty="0">
                  <a:solidFill>
                    <a:schemeClr val="tx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1</a:t>
              </a:r>
              <a:endParaRPr lang="zh-CN" altLang="en-US" sz="2000" b="1" baseline="-25000" dirty="0">
                <a:solidFill>
                  <a:schemeClr val="tx2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310" name="圆角矩形 309"/>
            <p:cNvSpPr/>
            <p:nvPr/>
          </p:nvSpPr>
          <p:spPr bwMode="auto">
            <a:xfrm>
              <a:off x="1217199" y="5730371"/>
              <a:ext cx="294518" cy="1083005"/>
            </a:xfrm>
            <a:prstGeom prst="roundRect">
              <a:avLst/>
            </a:prstGeom>
            <a:solidFill>
              <a:srgbClr val="7030A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000" b="1" dirty="0">
                  <a:solidFill>
                    <a:schemeClr val="tx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T</a:t>
              </a:r>
              <a:r>
                <a:rPr lang="en-US" altLang="zh-CN" sz="2000" b="1" baseline="-25000" dirty="0">
                  <a:solidFill>
                    <a:schemeClr val="tx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2</a:t>
              </a:r>
              <a:endParaRPr lang="zh-CN" altLang="en-US" sz="2000" b="1" baseline="-25000" dirty="0">
                <a:solidFill>
                  <a:schemeClr val="tx2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311" name="圆角矩形 310"/>
            <p:cNvSpPr/>
            <p:nvPr/>
          </p:nvSpPr>
          <p:spPr bwMode="auto">
            <a:xfrm>
              <a:off x="985079" y="4791082"/>
              <a:ext cx="360040" cy="360040"/>
            </a:xfrm>
            <a:prstGeom prst="roundRect">
              <a:avLst>
                <a:gd name="adj" fmla="val 50000"/>
              </a:avLst>
            </a:prstGeom>
            <a:solidFill>
              <a:srgbClr val="FFCC0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400" b="1" dirty="0"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v</a:t>
              </a:r>
              <a:endParaRPr lang="zh-CN" altLang="en-US" sz="24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grpSp>
          <p:nvGrpSpPr>
            <p:cNvPr id="312" name="组合 311"/>
            <p:cNvGrpSpPr/>
            <p:nvPr/>
          </p:nvGrpSpPr>
          <p:grpSpPr>
            <a:xfrm>
              <a:off x="1336992" y="5443665"/>
              <a:ext cx="135869" cy="284135"/>
              <a:chOff x="3632014" y="4509120"/>
              <a:chExt cx="1269761" cy="216024"/>
            </a:xfrm>
          </p:grpSpPr>
          <p:cxnSp>
            <p:nvCxnSpPr>
              <p:cNvPr id="319" name="直接连接符 318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320" name="直接连接符 319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grpSp>
          <p:nvGrpSpPr>
            <p:cNvPr id="313" name="组合 312"/>
            <p:cNvGrpSpPr/>
            <p:nvPr/>
          </p:nvGrpSpPr>
          <p:grpSpPr>
            <a:xfrm flipH="1">
              <a:off x="1737884" y="5439839"/>
              <a:ext cx="213060" cy="290861"/>
              <a:chOff x="3632014" y="4509120"/>
              <a:chExt cx="1269761" cy="216024"/>
            </a:xfrm>
          </p:grpSpPr>
          <p:cxnSp>
            <p:nvCxnSpPr>
              <p:cNvPr id="317" name="直接连接符 316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318" name="直接连接符 317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cxnSp>
          <p:nvCxnSpPr>
            <p:cNvPr id="314" name="直接连接符 313"/>
            <p:cNvCxnSpPr/>
            <p:nvPr/>
          </p:nvCxnSpPr>
          <p:spPr bwMode="auto">
            <a:xfrm flipH="1" flipV="1">
              <a:off x="1187624" y="4541187"/>
              <a:ext cx="0" cy="255965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  <p:sp>
          <p:nvSpPr>
            <p:cNvPr id="315" name="圆角矩形 314"/>
            <p:cNvSpPr/>
            <p:nvPr/>
          </p:nvSpPr>
          <p:spPr bwMode="auto">
            <a:xfrm>
              <a:off x="1464590" y="5249709"/>
              <a:ext cx="360040" cy="360040"/>
            </a:xfrm>
            <a:prstGeom prst="roundRect">
              <a:avLst>
                <a:gd name="adj" fmla="val 50000"/>
              </a:avLst>
            </a:prstGeom>
            <a:solidFill>
              <a:srgbClr val="FFCC0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400" b="1" dirty="0"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p</a:t>
              </a:r>
              <a:endParaRPr lang="zh-CN" altLang="en-US" sz="24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316" name="圆角矩形 315"/>
            <p:cNvSpPr/>
            <p:nvPr/>
          </p:nvSpPr>
          <p:spPr bwMode="auto">
            <a:xfrm>
              <a:off x="1761950" y="5733256"/>
              <a:ext cx="294518" cy="1083005"/>
            </a:xfrm>
            <a:prstGeom prst="roundRect">
              <a:avLst/>
            </a:prstGeom>
            <a:solidFill>
              <a:srgbClr val="7030A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000" b="1" dirty="0">
                  <a:solidFill>
                    <a:schemeClr val="tx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T</a:t>
              </a:r>
              <a:r>
                <a:rPr lang="en-US" altLang="zh-CN" sz="2000" b="1" baseline="-25000" dirty="0">
                  <a:solidFill>
                    <a:schemeClr val="tx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3</a:t>
              </a:r>
              <a:endParaRPr lang="zh-CN" altLang="en-US" sz="2000" b="1" baseline="-25000" dirty="0">
                <a:solidFill>
                  <a:schemeClr val="tx2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329" name="右箭头 328"/>
          <p:cNvSpPr/>
          <p:nvPr/>
        </p:nvSpPr>
        <p:spPr bwMode="auto">
          <a:xfrm rot="16200000" flipH="1">
            <a:off x="7371519" y="4048041"/>
            <a:ext cx="387074" cy="376624"/>
          </a:xfrm>
          <a:prstGeom prst="rightArrow">
            <a:avLst>
              <a:gd name="adj1" fmla="val 50001"/>
              <a:gd name="adj2" fmla="val 55997"/>
            </a:avLst>
          </a:prstGeom>
          <a:solidFill>
            <a:srgbClr val="C00000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330" name="矩形 329"/>
          <p:cNvSpPr/>
          <p:nvPr/>
        </p:nvSpPr>
        <p:spPr>
          <a:xfrm>
            <a:off x="5652120" y="4005064"/>
            <a:ext cx="91796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zh-CN" altLang="en-US" b="1" dirty="0">
                <a:solidFill>
                  <a:srgbClr val="C00000"/>
                </a:solidFill>
                <a:latin typeface="Times New Roman" pitchFamily="18" charset="0"/>
                <a:ea typeface="隶书" pitchFamily="49" charset="-122"/>
              </a:rPr>
              <a:t>第二步</a:t>
            </a:r>
            <a:endParaRPr kumimoji="1" lang="en-US" altLang="zh-CN" b="1" dirty="0">
              <a:solidFill>
                <a:srgbClr val="C00000"/>
              </a:solidFill>
              <a:latin typeface="Times New Roman" pitchFamily="18" charset="0"/>
              <a:ea typeface="隶书" pitchFamily="49" charset="-122"/>
            </a:endParaRPr>
          </a:p>
          <a:p>
            <a:pPr algn="ctr"/>
            <a:r>
              <a:rPr kumimoji="1" lang="zh-CN" altLang="en-US" b="1" dirty="0">
                <a:solidFill>
                  <a:srgbClr val="C00000"/>
                </a:solidFill>
                <a:latin typeface="Times New Roman" pitchFamily="18" charset="0"/>
                <a:ea typeface="隶书" pitchFamily="49" charset="-122"/>
              </a:rPr>
              <a:t>调整</a:t>
            </a:r>
            <a:endParaRPr kumimoji="1" lang="en-US" altLang="zh-CN" b="1" dirty="0">
              <a:solidFill>
                <a:srgbClr val="C00000"/>
              </a:solidFill>
              <a:latin typeface="Times New Roman" pitchFamily="18" charset="0"/>
              <a:ea typeface="隶书" pitchFamily="49" charset="-122"/>
            </a:endParaRPr>
          </a:p>
        </p:txBody>
      </p:sp>
      <p:sp>
        <p:nvSpPr>
          <p:cNvPr id="331" name="矩形 330"/>
          <p:cNvSpPr/>
          <p:nvPr/>
        </p:nvSpPr>
        <p:spPr>
          <a:xfrm>
            <a:off x="8161518" y="3981465"/>
            <a:ext cx="91796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zh-CN" altLang="en-US" b="1" dirty="0">
                <a:solidFill>
                  <a:srgbClr val="C00000"/>
                </a:solidFill>
                <a:latin typeface="Times New Roman" pitchFamily="18" charset="0"/>
                <a:ea typeface="隶书" pitchFamily="49" charset="-122"/>
              </a:rPr>
              <a:t>第二步</a:t>
            </a:r>
            <a:endParaRPr kumimoji="1" lang="en-US" altLang="zh-CN" b="1" dirty="0">
              <a:solidFill>
                <a:srgbClr val="C00000"/>
              </a:solidFill>
              <a:latin typeface="Times New Roman" pitchFamily="18" charset="0"/>
              <a:ea typeface="隶书" pitchFamily="49" charset="-122"/>
            </a:endParaRPr>
          </a:p>
          <a:p>
            <a:pPr algn="ctr"/>
            <a:r>
              <a:rPr kumimoji="1" lang="zh-CN" altLang="en-US" b="1" dirty="0">
                <a:solidFill>
                  <a:srgbClr val="C00000"/>
                </a:solidFill>
                <a:latin typeface="Times New Roman" pitchFamily="18" charset="0"/>
                <a:ea typeface="隶书" pitchFamily="49" charset="-122"/>
              </a:rPr>
              <a:t>调整</a:t>
            </a:r>
            <a:endParaRPr kumimoji="1" lang="en-US" altLang="zh-CN" b="1" dirty="0">
              <a:solidFill>
                <a:srgbClr val="C00000"/>
              </a:solidFill>
              <a:latin typeface="Times New Roman" pitchFamily="18" charset="0"/>
              <a:ea typeface="隶书" pitchFamily="49" charset="-122"/>
            </a:endParaRPr>
          </a:p>
        </p:txBody>
      </p:sp>
      <p:sp>
        <p:nvSpPr>
          <p:cNvPr id="332" name="矩形 331"/>
          <p:cNvSpPr/>
          <p:nvPr/>
        </p:nvSpPr>
        <p:spPr>
          <a:xfrm>
            <a:off x="976982" y="3878757"/>
            <a:ext cx="116801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zh-CN" altLang="en-US" b="1" dirty="0">
                <a:solidFill>
                  <a:srgbClr val="C00000"/>
                </a:solidFill>
                <a:latin typeface="Times New Roman" pitchFamily="18" charset="0"/>
                <a:ea typeface="隶书" pitchFamily="49" charset="-122"/>
              </a:rPr>
              <a:t>单步调整完成</a:t>
            </a:r>
            <a:endParaRPr kumimoji="1" lang="en-US" altLang="zh-CN" b="1" dirty="0">
              <a:solidFill>
                <a:srgbClr val="C00000"/>
              </a:solidFill>
              <a:latin typeface="Times New Roman" pitchFamily="18" charset="0"/>
              <a:ea typeface="隶书" pitchFamily="49" charset="-122"/>
            </a:endParaRPr>
          </a:p>
        </p:txBody>
      </p:sp>
      <p:sp>
        <p:nvSpPr>
          <p:cNvPr id="333" name="矩形 332"/>
          <p:cNvSpPr/>
          <p:nvPr/>
        </p:nvSpPr>
        <p:spPr>
          <a:xfrm>
            <a:off x="3203848" y="3933056"/>
            <a:ext cx="116801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zh-CN" altLang="en-US" b="1" dirty="0">
                <a:solidFill>
                  <a:srgbClr val="C00000"/>
                </a:solidFill>
                <a:latin typeface="Times New Roman" pitchFamily="18" charset="0"/>
                <a:ea typeface="隶书" pitchFamily="49" charset="-122"/>
              </a:rPr>
              <a:t>单步调整完成</a:t>
            </a:r>
            <a:endParaRPr kumimoji="1" lang="en-US" altLang="zh-CN" b="1" dirty="0">
              <a:solidFill>
                <a:srgbClr val="C00000"/>
              </a:solidFill>
              <a:latin typeface="Times New Roman" pitchFamily="18" charset="0"/>
              <a:ea typeface="隶书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03075710"/>
      </p:ext>
    </p:extLst>
  </p:cSld>
  <p:clrMapOvr>
    <a:masterClrMapping/>
  </p:clrMapOvr>
  <p:transition advTm="157">
    <p:zoom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088" y="85725"/>
            <a:ext cx="7599362" cy="914400"/>
          </a:xfrm>
        </p:spPr>
        <p:txBody>
          <a:bodyPr/>
          <a:lstStyle/>
          <a:p>
            <a:pPr>
              <a:defRPr/>
            </a:pPr>
            <a:r>
              <a:rPr lang="zh-CN" altLang="en-US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一维范围查询</a:t>
            </a:r>
          </a:p>
        </p:txBody>
      </p:sp>
      <p:sp>
        <p:nvSpPr>
          <p:cNvPr id="93" name="TextBox 20"/>
          <p:cNvSpPr txBox="1">
            <a:spLocks noChangeArrowheads="1"/>
          </p:cNvSpPr>
          <p:nvPr/>
        </p:nvSpPr>
        <p:spPr bwMode="auto">
          <a:xfrm>
            <a:off x="251520" y="1139307"/>
            <a:ext cx="8662853" cy="1600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查询算法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spcAft>
                <a:spcPts val="3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假设查询范围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[1,23]</a:t>
            </a:r>
          </a:p>
          <a:p>
            <a:pPr marL="914400" lvl="1" indent="-457200">
              <a:spcAft>
                <a:spcPts val="3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第一步：分别查找区间的两端节点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23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，获得两条路径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spcAft>
                <a:spcPts val="3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第二步：找到两条路径的最低共同祖先 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LCA(3,24)=15</a:t>
            </a:r>
          </a:p>
        </p:txBody>
      </p:sp>
      <p:sp>
        <p:nvSpPr>
          <p:cNvPr id="19" name="圆角矩形 18"/>
          <p:cNvSpPr/>
          <p:nvPr/>
        </p:nvSpPr>
        <p:spPr bwMode="auto">
          <a:xfrm>
            <a:off x="399238" y="5239322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0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0" name="圆角矩形 19"/>
          <p:cNvSpPr/>
          <p:nvPr/>
        </p:nvSpPr>
        <p:spPr bwMode="auto">
          <a:xfrm>
            <a:off x="1002949" y="4735266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3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1" name="圆角矩形 20"/>
          <p:cNvSpPr/>
          <p:nvPr/>
        </p:nvSpPr>
        <p:spPr bwMode="auto">
          <a:xfrm>
            <a:off x="1576153" y="5239322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4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2" name="圆角矩形 21"/>
          <p:cNvSpPr/>
          <p:nvPr/>
        </p:nvSpPr>
        <p:spPr bwMode="auto">
          <a:xfrm>
            <a:off x="2085665" y="4303218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7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3" name="圆角矩形 22"/>
          <p:cNvSpPr/>
          <p:nvPr/>
        </p:nvSpPr>
        <p:spPr bwMode="auto">
          <a:xfrm>
            <a:off x="2574767" y="5235477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9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4" name="圆角矩形 23"/>
          <p:cNvSpPr/>
          <p:nvPr/>
        </p:nvSpPr>
        <p:spPr bwMode="auto">
          <a:xfrm>
            <a:off x="3113144" y="4735266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12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5" name="圆角矩形 24"/>
          <p:cNvSpPr/>
          <p:nvPr/>
        </p:nvSpPr>
        <p:spPr bwMode="auto">
          <a:xfrm>
            <a:off x="3686184" y="5233356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14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6" name="圆角矩形 25"/>
          <p:cNvSpPr/>
          <p:nvPr/>
        </p:nvSpPr>
        <p:spPr bwMode="auto">
          <a:xfrm>
            <a:off x="4770504" y="5213553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17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7" name="圆角矩形 26"/>
          <p:cNvSpPr/>
          <p:nvPr/>
        </p:nvSpPr>
        <p:spPr bwMode="auto">
          <a:xfrm>
            <a:off x="5396154" y="4712776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20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8" name="圆角矩形 27"/>
          <p:cNvSpPr/>
          <p:nvPr/>
        </p:nvSpPr>
        <p:spPr bwMode="auto">
          <a:xfrm>
            <a:off x="5981311" y="5213241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22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9" name="圆角矩形 28"/>
          <p:cNvSpPr/>
          <p:nvPr/>
        </p:nvSpPr>
        <p:spPr bwMode="auto">
          <a:xfrm>
            <a:off x="6462881" y="4298493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24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30" name="圆角矩形 29"/>
          <p:cNvSpPr/>
          <p:nvPr/>
        </p:nvSpPr>
        <p:spPr bwMode="auto">
          <a:xfrm>
            <a:off x="7116453" y="5230883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25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31" name="圆角矩形 30"/>
          <p:cNvSpPr/>
          <p:nvPr/>
        </p:nvSpPr>
        <p:spPr bwMode="auto">
          <a:xfrm>
            <a:off x="7724662" y="4730541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27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32" name="圆角矩形 31"/>
          <p:cNvSpPr/>
          <p:nvPr/>
        </p:nvSpPr>
        <p:spPr bwMode="auto">
          <a:xfrm>
            <a:off x="8320261" y="5232460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29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2262034" y="4069705"/>
            <a:ext cx="2090599" cy="226056"/>
            <a:chOff x="3340664" y="3236395"/>
            <a:chExt cx="1269761" cy="216024"/>
          </a:xfrm>
        </p:grpSpPr>
        <p:cxnSp>
          <p:nvCxnSpPr>
            <p:cNvPr id="33" name="直接连接符 32"/>
            <p:cNvCxnSpPr/>
            <p:nvPr/>
          </p:nvCxnSpPr>
          <p:spPr bwMode="auto">
            <a:xfrm>
              <a:off x="3340664" y="3236395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34" name="直接连接符 33"/>
            <p:cNvCxnSpPr/>
            <p:nvPr/>
          </p:nvCxnSpPr>
          <p:spPr bwMode="auto">
            <a:xfrm flipV="1">
              <a:off x="3345977" y="3236395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cxnSp>
        <p:nvCxnSpPr>
          <p:cNvPr id="35" name="直接连接符 34"/>
          <p:cNvCxnSpPr>
            <a:endCxn id="22" idx="1"/>
          </p:cNvCxnSpPr>
          <p:nvPr/>
        </p:nvCxnSpPr>
        <p:spPr bwMode="auto">
          <a:xfrm>
            <a:off x="1177230" y="4479300"/>
            <a:ext cx="908435" cy="3938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/>
            <a:tailEnd type="none"/>
          </a:ln>
          <a:effectLst/>
        </p:spPr>
      </p:cxnSp>
      <p:cxnSp>
        <p:nvCxnSpPr>
          <p:cNvPr id="36" name="直接连接符 35"/>
          <p:cNvCxnSpPr/>
          <p:nvPr/>
        </p:nvCxnSpPr>
        <p:spPr bwMode="auto">
          <a:xfrm flipV="1">
            <a:off x="1179514" y="4479300"/>
            <a:ext cx="0" cy="255965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stealth" w="lg" len="lg"/>
            <a:tailEnd type="none"/>
          </a:ln>
          <a:effectLst/>
        </p:spPr>
      </p:cxnSp>
      <p:grpSp>
        <p:nvGrpSpPr>
          <p:cNvPr id="37" name="组合 36"/>
          <p:cNvGrpSpPr/>
          <p:nvPr/>
        </p:nvGrpSpPr>
        <p:grpSpPr>
          <a:xfrm flipH="1">
            <a:off x="1362986" y="4911349"/>
            <a:ext cx="403471" cy="327973"/>
            <a:chOff x="3632014" y="4509120"/>
            <a:chExt cx="1269761" cy="216024"/>
          </a:xfrm>
        </p:grpSpPr>
        <p:cxnSp>
          <p:nvCxnSpPr>
            <p:cNvPr id="38" name="直接连接符 37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39" name="直接连接符 38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40" name="组合 39"/>
          <p:cNvGrpSpPr/>
          <p:nvPr/>
        </p:nvGrpSpPr>
        <p:grpSpPr>
          <a:xfrm flipH="1">
            <a:off x="4639591" y="4062861"/>
            <a:ext cx="2026702" cy="240357"/>
            <a:chOff x="3632014" y="4509120"/>
            <a:chExt cx="1269761" cy="216024"/>
          </a:xfrm>
        </p:grpSpPr>
        <p:cxnSp>
          <p:nvCxnSpPr>
            <p:cNvPr id="41" name="直接连接符 40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42" name="直接连接符 41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43" name="组合 42"/>
          <p:cNvGrpSpPr/>
          <p:nvPr/>
        </p:nvGrpSpPr>
        <p:grpSpPr>
          <a:xfrm>
            <a:off x="5562782" y="4478514"/>
            <a:ext cx="900100" cy="252028"/>
            <a:chOff x="3632014" y="4509120"/>
            <a:chExt cx="1269761" cy="216024"/>
          </a:xfrm>
        </p:grpSpPr>
        <p:cxnSp>
          <p:nvCxnSpPr>
            <p:cNvPr id="44" name="直接连接符 43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45" name="直接连接符 44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9" name="组合 8"/>
          <p:cNvGrpSpPr/>
          <p:nvPr/>
        </p:nvGrpSpPr>
        <p:grpSpPr>
          <a:xfrm>
            <a:off x="6826898" y="4474576"/>
            <a:ext cx="1111661" cy="269450"/>
            <a:chOff x="6986605" y="3644733"/>
            <a:chExt cx="896122" cy="259901"/>
          </a:xfrm>
        </p:grpSpPr>
        <p:cxnSp>
          <p:nvCxnSpPr>
            <p:cNvPr id="46" name="直接连接符 45"/>
            <p:cNvCxnSpPr/>
            <p:nvPr/>
          </p:nvCxnSpPr>
          <p:spPr bwMode="auto">
            <a:xfrm flipH="1" flipV="1">
              <a:off x="6986605" y="3644733"/>
              <a:ext cx="892667" cy="3936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47" name="直接连接符 46"/>
            <p:cNvCxnSpPr/>
            <p:nvPr/>
          </p:nvCxnSpPr>
          <p:spPr bwMode="auto">
            <a:xfrm flipH="1" flipV="1">
              <a:off x="7882727" y="3648669"/>
              <a:ext cx="0" cy="255965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48" name="组合 47"/>
          <p:cNvGrpSpPr/>
          <p:nvPr/>
        </p:nvGrpSpPr>
        <p:grpSpPr>
          <a:xfrm flipH="1">
            <a:off x="2447988" y="4475421"/>
            <a:ext cx="859216" cy="257708"/>
            <a:chOff x="3632014" y="4509120"/>
            <a:chExt cx="1269761" cy="216024"/>
          </a:xfrm>
        </p:grpSpPr>
        <p:cxnSp>
          <p:nvCxnSpPr>
            <p:cNvPr id="49" name="直接连接符 48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50" name="直接连接符 49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51" name="组合 50"/>
          <p:cNvGrpSpPr/>
          <p:nvPr/>
        </p:nvGrpSpPr>
        <p:grpSpPr>
          <a:xfrm flipH="1">
            <a:off x="3471074" y="4911348"/>
            <a:ext cx="393823" cy="327973"/>
            <a:chOff x="3632014" y="4509120"/>
            <a:chExt cx="1269761" cy="216024"/>
          </a:xfrm>
        </p:grpSpPr>
        <p:cxnSp>
          <p:nvCxnSpPr>
            <p:cNvPr id="52" name="直接连接符 51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53" name="直接连接符 52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54" name="组合 53"/>
          <p:cNvGrpSpPr/>
          <p:nvPr/>
        </p:nvGrpSpPr>
        <p:grpSpPr>
          <a:xfrm flipH="1">
            <a:off x="5757788" y="4886723"/>
            <a:ext cx="394145" cy="327973"/>
            <a:chOff x="3632014" y="4509120"/>
            <a:chExt cx="1269761" cy="216024"/>
          </a:xfrm>
        </p:grpSpPr>
        <p:cxnSp>
          <p:nvCxnSpPr>
            <p:cNvPr id="55" name="直接连接符 54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56" name="直接连接符 55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57" name="组合 56"/>
          <p:cNvGrpSpPr/>
          <p:nvPr/>
        </p:nvGrpSpPr>
        <p:grpSpPr>
          <a:xfrm flipH="1">
            <a:off x="8083802" y="4904487"/>
            <a:ext cx="415993" cy="327973"/>
            <a:chOff x="3632014" y="4509120"/>
            <a:chExt cx="1269761" cy="216024"/>
          </a:xfrm>
        </p:grpSpPr>
        <p:cxnSp>
          <p:nvCxnSpPr>
            <p:cNvPr id="58" name="直接连接符 57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59" name="直接连接符 58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cxnSp>
        <p:nvCxnSpPr>
          <p:cNvPr id="60" name="直接连接符 59"/>
          <p:cNvCxnSpPr/>
          <p:nvPr/>
        </p:nvCxnSpPr>
        <p:spPr bwMode="auto">
          <a:xfrm>
            <a:off x="7310634" y="4901412"/>
            <a:ext cx="415670" cy="1025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/>
            <a:tailEnd type="none"/>
          </a:ln>
          <a:effectLst/>
        </p:spPr>
      </p:cxnSp>
      <p:cxnSp>
        <p:nvCxnSpPr>
          <p:cNvPr id="61" name="直接连接符 60"/>
          <p:cNvCxnSpPr/>
          <p:nvPr/>
        </p:nvCxnSpPr>
        <p:spPr bwMode="auto">
          <a:xfrm flipV="1">
            <a:off x="7326204" y="4895130"/>
            <a:ext cx="0" cy="327973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stealth" w="lg" len="lg"/>
            <a:tailEnd type="none"/>
          </a:ln>
          <a:effectLst/>
        </p:spPr>
      </p:cxnSp>
      <p:grpSp>
        <p:nvGrpSpPr>
          <p:cNvPr id="62" name="组合 61"/>
          <p:cNvGrpSpPr/>
          <p:nvPr/>
        </p:nvGrpSpPr>
        <p:grpSpPr>
          <a:xfrm>
            <a:off x="4953478" y="4899597"/>
            <a:ext cx="441506" cy="327973"/>
            <a:chOff x="3632014" y="4509120"/>
            <a:chExt cx="1269761" cy="216024"/>
          </a:xfrm>
        </p:grpSpPr>
        <p:cxnSp>
          <p:nvCxnSpPr>
            <p:cNvPr id="63" name="直接连接符 62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64" name="直接连接符 63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65" name="组合 64"/>
          <p:cNvGrpSpPr/>
          <p:nvPr/>
        </p:nvGrpSpPr>
        <p:grpSpPr>
          <a:xfrm>
            <a:off x="2769230" y="4909213"/>
            <a:ext cx="344851" cy="317360"/>
            <a:chOff x="3632014" y="4509120"/>
            <a:chExt cx="1269761" cy="216024"/>
          </a:xfrm>
        </p:grpSpPr>
        <p:cxnSp>
          <p:nvCxnSpPr>
            <p:cNvPr id="66" name="直接连接符 65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67" name="直接连接符 66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68" name="组合 67"/>
          <p:cNvGrpSpPr/>
          <p:nvPr/>
        </p:nvGrpSpPr>
        <p:grpSpPr>
          <a:xfrm>
            <a:off x="557274" y="4915286"/>
            <a:ext cx="448066" cy="327973"/>
            <a:chOff x="3632014" y="4509120"/>
            <a:chExt cx="1269761" cy="216024"/>
          </a:xfrm>
        </p:grpSpPr>
        <p:cxnSp>
          <p:nvCxnSpPr>
            <p:cNvPr id="69" name="直接连接符 68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70" name="直接连接符 69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cxnSp>
        <p:nvCxnSpPr>
          <p:cNvPr id="71" name="直接连接符 70"/>
          <p:cNvCxnSpPr/>
          <p:nvPr/>
        </p:nvCxnSpPr>
        <p:spPr bwMode="auto">
          <a:xfrm flipH="1" flipV="1">
            <a:off x="4471673" y="3645024"/>
            <a:ext cx="0" cy="255965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stealth" w="lg" len="lg"/>
            <a:tailEnd type="none"/>
          </a:ln>
          <a:effectLst/>
        </p:spPr>
      </p:cxnSp>
      <p:sp>
        <p:nvSpPr>
          <p:cNvPr id="72" name="圆角矩形 71"/>
          <p:cNvSpPr/>
          <p:nvPr/>
        </p:nvSpPr>
        <p:spPr bwMode="auto">
          <a:xfrm>
            <a:off x="4283968" y="3900989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15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73" name="圆角矩形 72"/>
          <p:cNvSpPr/>
          <p:nvPr/>
        </p:nvSpPr>
        <p:spPr bwMode="auto">
          <a:xfrm>
            <a:off x="1839398" y="5716439"/>
            <a:ext cx="360040" cy="360040"/>
          </a:xfrm>
          <a:prstGeom prst="roundRect">
            <a:avLst/>
          </a:prstGeom>
          <a:solidFill>
            <a:srgbClr val="7030A0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7</a:t>
            </a:r>
            <a:endParaRPr lang="zh-CN" altLang="en-US" sz="20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74" name="组合 73"/>
          <p:cNvGrpSpPr/>
          <p:nvPr/>
        </p:nvGrpSpPr>
        <p:grpSpPr>
          <a:xfrm flipH="1">
            <a:off x="1938785" y="5413376"/>
            <a:ext cx="106319" cy="327973"/>
            <a:chOff x="3632014" y="4509120"/>
            <a:chExt cx="1269761" cy="216024"/>
          </a:xfrm>
        </p:grpSpPr>
        <p:cxnSp>
          <p:nvCxnSpPr>
            <p:cNvPr id="75" name="直接连接符 74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76" name="直接连接符 75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94" name="组合 93"/>
          <p:cNvGrpSpPr/>
          <p:nvPr/>
        </p:nvGrpSpPr>
        <p:grpSpPr>
          <a:xfrm>
            <a:off x="1456478" y="5423966"/>
            <a:ext cx="108459" cy="327973"/>
            <a:chOff x="3632014" y="4509120"/>
            <a:chExt cx="1269761" cy="216024"/>
          </a:xfrm>
        </p:grpSpPr>
        <p:cxnSp>
          <p:nvCxnSpPr>
            <p:cNvPr id="95" name="直接连接符 94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96" name="直接连接符 95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sp>
        <p:nvSpPr>
          <p:cNvPr id="97" name="圆角矩形 96"/>
          <p:cNvSpPr/>
          <p:nvPr/>
        </p:nvSpPr>
        <p:spPr bwMode="auto">
          <a:xfrm>
            <a:off x="1259632" y="5716439"/>
            <a:ext cx="360040" cy="360040"/>
          </a:xfrm>
          <a:prstGeom prst="roundRect">
            <a:avLst/>
          </a:prstGeom>
          <a:solidFill>
            <a:srgbClr val="7030A0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4</a:t>
            </a:r>
            <a:endParaRPr lang="zh-CN" altLang="en-US" sz="20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98" name="圆角矩形 97"/>
          <p:cNvSpPr/>
          <p:nvPr/>
        </p:nvSpPr>
        <p:spPr bwMode="auto">
          <a:xfrm>
            <a:off x="683568" y="5716439"/>
            <a:ext cx="360040" cy="360040"/>
          </a:xfrm>
          <a:prstGeom prst="roundRect">
            <a:avLst/>
          </a:prstGeom>
          <a:solidFill>
            <a:srgbClr val="7030A0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3</a:t>
            </a:r>
            <a:endParaRPr lang="zh-CN" altLang="en-US" sz="20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99" name="组合 98"/>
          <p:cNvGrpSpPr/>
          <p:nvPr/>
        </p:nvGrpSpPr>
        <p:grpSpPr>
          <a:xfrm flipH="1">
            <a:off x="782955" y="5413198"/>
            <a:ext cx="106319" cy="327973"/>
            <a:chOff x="3632014" y="4509120"/>
            <a:chExt cx="1269761" cy="216024"/>
          </a:xfrm>
        </p:grpSpPr>
        <p:cxnSp>
          <p:nvCxnSpPr>
            <p:cNvPr id="100" name="直接连接符 99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01" name="直接连接符 100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102" name="组合 101"/>
          <p:cNvGrpSpPr/>
          <p:nvPr/>
        </p:nvGrpSpPr>
        <p:grpSpPr>
          <a:xfrm>
            <a:off x="300648" y="5423788"/>
            <a:ext cx="108459" cy="327973"/>
            <a:chOff x="3632014" y="4509120"/>
            <a:chExt cx="1269761" cy="216024"/>
          </a:xfrm>
        </p:grpSpPr>
        <p:cxnSp>
          <p:nvCxnSpPr>
            <p:cNvPr id="103" name="直接连接符 102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04" name="直接连接符 103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sp>
        <p:nvSpPr>
          <p:cNvPr id="105" name="圆角矩形 104"/>
          <p:cNvSpPr/>
          <p:nvPr/>
        </p:nvSpPr>
        <p:spPr bwMode="auto">
          <a:xfrm>
            <a:off x="107504" y="5716439"/>
            <a:ext cx="360040" cy="360040"/>
          </a:xfrm>
          <a:prstGeom prst="roundRect">
            <a:avLst/>
          </a:prstGeom>
          <a:solidFill>
            <a:srgbClr val="7030A0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0</a:t>
            </a:r>
            <a:endParaRPr lang="zh-CN" altLang="en-US" sz="20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06" name="圆角矩形 105"/>
          <p:cNvSpPr/>
          <p:nvPr/>
        </p:nvSpPr>
        <p:spPr bwMode="auto">
          <a:xfrm>
            <a:off x="2847510" y="5716439"/>
            <a:ext cx="360040" cy="360040"/>
          </a:xfrm>
          <a:prstGeom prst="roundRect">
            <a:avLst/>
          </a:prstGeom>
          <a:solidFill>
            <a:srgbClr val="7030A0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12</a:t>
            </a:r>
            <a:endParaRPr lang="zh-CN" altLang="en-US" sz="20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107" name="组合 106"/>
          <p:cNvGrpSpPr/>
          <p:nvPr/>
        </p:nvGrpSpPr>
        <p:grpSpPr>
          <a:xfrm flipH="1">
            <a:off x="2946897" y="5398810"/>
            <a:ext cx="106319" cy="327973"/>
            <a:chOff x="3632014" y="4509120"/>
            <a:chExt cx="1269761" cy="216024"/>
          </a:xfrm>
        </p:grpSpPr>
        <p:cxnSp>
          <p:nvCxnSpPr>
            <p:cNvPr id="108" name="直接连接符 107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09" name="直接连接符 108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110" name="组合 109"/>
          <p:cNvGrpSpPr/>
          <p:nvPr/>
        </p:nvGrpSpPr>
        <p:grpSpPr>
          <a:xfrm>
            <a:off x="2464590" y="5409400"/>
            <a:ext cx="108459" cy="327973"/>
            <a:chOff x="3632014" y="4509120"/>
            <a:chExt cx="1269761" cy="216024"/>
          </a:xfrm>
        </p:grpSpPr>
        <p:cxnSp>
          <p:nvCxnSpPr>
            <p:cNvPr id="111" name="直接连接符 110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12" name="直接连接符 111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sp>
        <p:nvSpPr>
          <p:cNvPr id="113" name="圆角矩形 112"/>
          <p:cNvSpPr/>
          <p:nvPr/>
        </p:nvSpPr>
        <p:spPr bwMode="auto">
          <a:xfrm>
            <a:off x="2267744" y="5716439"/>
            <a:ext cx="360040" cy="360040"/>
          </a:xfrm>
          <a:prstGeom prst="roundRect">
            <a:avLst/>
          </a:prstGeom>
          <a:solidFill>
            <a:srgbClr val="7030A0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9</a:t>
            </a:r>
            <a:endParaRPr lang="zh-CN" altLang="en-US" sz="20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14" name="圆角矩形 113"/>
          <p:cNvSpPr/>
          <p:nvPr/>
        </p:nvSpPr>
        <p:spPr bwMode="auto">
          <a:xfrm>
            <a:off x="3968497" y="5716439"/>
            <a:ext cx="360040" cy="360040"/>
          </a:xfrm>
          <a:prstGeom prst="roundRect">
            <a:avLst/>
          </a:prstGeom>
          <a:solidFill>
            <a:srgbClr val="7030A0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15</a:t>
            </a:r>
            <a:endParaRPr lang="zh-CN" altLang="en-US" sz="20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115" name="组合 114"/>
          <p:cNvGrpSpPr/>
          <p:nvPr/>
        </p:nvGrpSpPr>
        <p:grpSpPr>
          <a:xfrm flipH="1">
            <a:off x="4042643" y="5397287"/>
            <a:ext cx="106319" cy="327973"/>
            <a:chOff x="3632014" y="4509120"/>
            <a:chExt cx="1269761" cy="216024"/>
          </a:xfrm>
        </p:grpSpPr>
        <p:cxnSp>
          <p:nvCxnSpPr>
            <p:cNvPr id="116" name="直接连接符 115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17" name="直接连接符 116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118" name="组合 117"/>
          <p:cNvGrpSpPr/>
          <p:nvPr/>
        </p:nvGrpSpPr>
        <p:grpSpPr>
          <a:xfrm>
            <a:off x="3560336" y="5407877"/>
            <a:ext cx="108459" cy="327973"/>
            <a:chOff x="3632014" y="4509120"/>
            <a:chExt cx="1269761" cy="216024"/>
          </a:xfrm>
        </p:grpSpPr>
        <p:cxnSp>
          <p:nvCxnSpPr>
            <p:cNvPr id="119" name="直接连接符 118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20" name="直接连接符 119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sp>
        <p:nvSpPr>
          <p:cNvPr id="121" name="圆角矩形 120"/>
          <p:cNvSpPr/>
          <p:nvPr/>
        </p:nvSpPr>
        <p:spPr bwMode="auto">
          <a:xfrm>
            <a:off x="3347864" y="5716439"/>
            <a:ext cx="360040" cy="360040"/>
          </a:xfrm>
          <a:prstGeom prst="roundRect">
            <a:avLst/>
          </a:prstGeom>
          <a:solidFill>
            <a:srgbClr val="7030A0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14</a:t>
            </a:r>
            <a:endParaRPr lang="zh-CN" altLang="en-US" sz="20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22" name="圆角矩形 121"/>
          <p:cNvSpPr/>
          <p:nvPr/>
        </p:nvSpPr>
        <p:spPr bwMode="auto">
          <a:xfrm>
            <a:off x="5064799" y="5716439"/>
            <a:ext cx="360040" cy="360040"/>
          </a:xfrm>
          <a:prstGeom prst="roundRect">
            <a:avLst/>
          </a:prstGeom>
          <a:solidFill>
            <a:srgbClr val="7030A0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20</a:t>
            </a:r>
            <a:endParaRPr lang="zh-CN" altLang="en-US" sz="20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123" name="组合 122"/>
          <p:cNvGrpSpPr/>
          <p:nvPr/>
        </p:nvGrpSpPr>
        <p:grpSpPr>
          <a:xfrm flipH="1">
            <a:off x="5138945" y="5390432"/>
            <a:ext cx="106319" cy="327973"/>
            <a:chOff x="3632014" y="4509120"/>
            <a:chExt cx="1269761" cy="216024"/>
          </a:xfrm>
        </p:grpSpPr>
        <p:cxnSp>
          <p:nvCxnSpPr>
            <p:cNvPr id="124" name="直接连接符 123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25" name="直接连接符 124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126" name="组合 125"/>
          <p:cNvGrpSpPr/>
          <p:nvPr/>
        </p:nvGrpSpPr>
        <p:grpSpPr>
          <a:xfrm>
            <a:off x="4656638" y="5401022"/>
            <a:ext cx="108459" cy="327973"/>
            <a:chOff x="3632014" y="4509120"/>
            <a:chExt cx="1269761" cy="216024"/>
          </a:xfrm>
        </p:grpSpPr>
        <p:cxnSp>
          <p:nvCxnSpPr>
            <p:cNvPr id="127" name="直接连接符 126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28" name="直接连接符 127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sp>
        <p:nvSpPr>
          <p:cNvPr id="129" name="圆角矩形 128"/>
          <p:cNvSpPr/>
          <p:nvPr/>
        </p:nvSpPr>
        <p:spPr bwMode="auto">
          <a:xfrm>
            <a:off x="4444166" y="5716439"/>
            <a:ext cx="360040" cy="360040"/>
          </a:xfrm>
          <a:prstGeom prst="roundRect">
            <a:avLst/>
          </a:prstGeom>
          <a:solidFill>
            <a:srgbClr val="7030A0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17</a:t>
            </a:r>
            <a:endParaRPr lang="zh-CN" altLang="en-US" sz="20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30" name="圆角矩形 129"/>
          <p:cNvSpPr/>
          <p:nvPr/>
        </p:nvSpPr>
        <p:spPr bwMode="auto">
          <a:xfrm>
            <a:off x="6272753" y="5716439"/>
            <a:ext cx="360040" cy="360040"/>
          </a:xfrm>
          <a:prstGeom prst="roundRect">
            <a:avLst/>
          </a:prstGeom>
          <a:solidFill>
            <a:srgbClr val="7030A0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24</a:t>
            </a:r>
            <a:endParaRPr lang="zh-CN" altLang="en-US" sz="20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131" name="组合 130"/>
          <p:cNvGrpSpPr/>
          <p:nvPr/>
        </p:nvGrpSpPr>
        <p:grpSpPr>
          <a:xfrm flipH="1">
            <a:off x="6346899" y="5393932"/>
            <a:ext cx="106319" cy="327973"/>
            <a:chOff x="3632014" y="4509120"/>
            <a:chExt cx="1269761" cy="216024"/>
          </a:xfrm>
        </p:grpSpPr>
        <p:cxnSp>
          <p:nvCxnSpPr>
            <p:cNvPr id="132" name="直接连接符 131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33" name="直接连接符 132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134" name="组合 133"/>
          <p:cNvGrpSpPr/>
          <p:nvPr/>
        </p:nvGrpSpPr>
        <p:grpSpPr>
          <a:xfrm>
            <a:off x="5864592" y="5404522"/>
            <a:ext cx="108459" cy="327973"/>
            <a:chOff x="3632014" y="4509120"/>
            <a:chExt cx="1269761" cy="216024"/>
          </a:xfrm>
        </p:grpSpPr>
        <p:cxnSp>
          <p:nvCxnSpPr>
            <p:cNvPr id="135" name="直接连接符 134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36" name="直接连接符 135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sp>
        <p:nvSpPr>
          <p:cNvPr id="137" name="圆角矩形 136"/>
          <p:cNvSpPr/>
          <p:nvPr/>
        </p:nvSpPr>
        <p:spPr bwMode="auto">
          <a:xfrm>
            <a:off x="5652120" y="5716439"/>
            <a:ext cx="360040" cy="360040"/>
          </a:xfrm>
          <a:prstGeom prst="roundRect">
            <a:avLst/>
          </a:prstGeom>
          <a:solidFill>
            <a:srgbClr val="7030A0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22</a:t>
            </a:r>
            <a:endParaRPr lang="zh-CN" altLang="en-US" sz="20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38" name="圆角矩形 137"/>
          <p:cNvSpPr/>
          <p:nvPr/>
        </p:nvSpPr>
        <p:spPr bwMode="auto">
          <a:xfrm>
            <a:off x="7420863" y="5716439"/>
            <a:ext cx="360040" cy="360040"/>
          </a:xfrm>
          <a:prstGeom prst="roundRect">
            <a:avLst/>
          </a:prstGeom>
          <a:solidFill>
            <a:srgbClr val="7030A0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27</a:t>
            </a:r>
            <a:endParaRPr lang="zh-CN" altLang="en-US" sz="20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139" name="组合 138"/>
          <p:cNvGrpSpPr/>
          <p:nvPr/>
        </p:nvGrpSpPr>
        <p:grpSpPr>
          <a:xfrm flipH="1">
            <a:off x="7495009" y="5393573"/>
            <a:ext cx="106319" cy="327973"/>
            <a:chOff x="3632014" y="4509120"/>
            <a:chExt cx="1269761" cy="216024"/>
          </a:xfrm>
        </p:grpSpPr>
        <p:cxnSp>
          <p:nvCxnSpPr>
            <p:cNvPr id="140" name="直接连接符 139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41" name="直接连接符 140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142" name="组合 141"/>
          <p:cNvGrpSpPr/>
          <p:nvPr/>
        </p:nvGrpSpPr>
        <p:grpSpPr>
          <a:xfrm>
            <a:off x="7012702" y="5404163"/>
            <a:ext cx="108459" cy="327973"/>
            <a:chOff x="3632014" y="4509120"/>
            <a:chExt cx="1269761" cy="216024"/>
          </a:xfrm>
        </p:grpSpPr>
        <p:cxnSp>
          <p:nvCxnSpPr>
            <p:cNvPr id="143" name="直接连接符 142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44" name="直接连接符 143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sp>
        <p:nvSpPr>
          <p:cNvPr id="145" name="圆角矩形 144"/>
          <p:cNvSpPr/>
          <p:nvPr/>
        </p:nvSpPr>
        <p:spPr bwMode="auto">
          <a:xfrm>
            <a:off x="6800230" y="5716439"/>
            <a:ext cx="360040" cy="360040"/>
          </a:xfrm>
          <a:prstGeom prst="roundRect">
            <a:avLst/>
          </a:prstGeom>
          <a:solidFill>
            <a:srgbClr val="7030A0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25</a:t>
            </a:r>
            <a:endParaRPr lang="zh-CN" altLang="en-US" sz="20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46" name="圆角矩形 145"/>
          <p:cNvSpPr/>
          <p:nvPr/>
        </p:nvSpPr>
        <p:spPr bwMode="auto">
          <a:xfrm>
            <a:off x="8607306" y="5716439"/>
            <a:ext cx="360040" cy="360040"/>
          </a:xfrm>
          <a:prstGeom prst="roundRect">
            <a:avLst/>
          </a:prstGeom>
          <a:solidFill>
            <a:srgbClr val="7030A0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31</a:t>
            </a:r>
            <a:endParaRPr lang="zh-CN" altLang="en-US" sz="20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147" name="组合 146"/>
          <p:cNvGrpSpPr/>
          <p:nvPr/>
        </p:nvGrpSpPr>
        <p:grpSpPr>
          <a:xfrm flipH="1">
            <a:off x="8681452" y="5365352"/>
            <a:ext cx="106319" cy="327973"/>
            <a:chOff x="3632014" y="4509120"/>
            <a:chExt cx="1269761" cy="216024"/>
          </a:xfrm>
        </p:grpSpPr>
        <p:cxnSp>
          <p:nvCxnSpPr>
            <p:cNvPr id="148" name="直接连接符 147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49" name="直接连接符 148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150" name="组合 149"/>
          <p:cNvGrpSpPr/>
          <p:nvPr/>
        </p:nvGrpSpPr>
        <p:grpSpPr>
          <a:xfrm>
            <a:off x="8199145" y="5375942"/>
            <a:ext cx="108459" cy="327973"/>
            <a:chOff x="3632014" y="4509120"/>
            <a:chExt cx="1269761" cy="216024"/>
          </a:xfrm>
        </p:grpSpPr>
        <p:cxnSp>
          <p:nvCxnSpPr>
            <p:cNvPr id="151" name="直接连接符 150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52" name="直接连接符 151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sp>
        <p:nvSpPr>
          <p:cNvPr id="153" name="圆角矩形 152"/>
          <p:cNvSpPr/>
          <p:nvPr/>
        </p:nvSpPr>
        <p:spPr bwMode="auto">
          <a:xfrm>
            <a:off x="7986673" y="5716439"/>
            <a:ext cx="360040" cy="360040"/>
          </a:xfrm>
          <a:prstGeom prst="roundRect">
            <a:avLst/>
          </a:prstGeom>
          <a:solidFill>
            <a:srgbClr val="7030A0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29</a:t>
            </a:r>
            <a:endParaRPr lang="zh-CN" altLang="en-US" sz="20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54" name="椭圆 153"/>
          <p:cNvSpPr/>
          <p:nvPr/>
        </p:nvSpPr>
        <p:spPr bwMode="auto">
          <a:xfrm>
            <a:off x="4284144" y="3427024"/>
            <a:ext cx="360000" cy="360000"/>
          </a:xfrm>
          <a:prstGeom prst="ellipse">
            <a:avLst/>
          </a:prstGeom>
          <a:solidFill>
            <a:srgbClr val="C00000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1</a:t>
            </a:r>
            <a:endParaRPr lang="zh-CN" altLang="en-US" sz="20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55" name="椭圆 154"/>
          <p:cNvSpPr/>
          <p:nvPr/>
        </p:nvSpPr>
        <p:spPr bwMode="auto">
          <a:xfrm>
            <a:off x="4279591" y="3428828"/>
            <a:ext cx="360000" cy="360000"/>
          </a:xfrm>
          <a:prstGeom prst="ellipse">
            <a:avLst/>
          </a:prstGeom>
          <a:solidFill>
            <a:srgbClr val="C00000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23</a:t>
            </a:r>
            <a:endParaRPr lang="zh-CN" altLang="en-US" sz="20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160" name="组合 159"/>
          <p:cNvGrpSpPr/>
          <p:nvPr/>
        </p:nvGrpSpPr>
        <p:grpSpPr>
          <a:xfrm>
            <a:off x="2262303" y="4059739"/>
            <a:ext cx="2013362" cy="226056"/>
            <a:chOff x="2270782" y="4069705"/>
            <a:chExt cx="2013362" cy="226056"/>
          </a:xfrm>
        </p:grpSpPr>
        <p:cxnSp>
          <p:nvCxnSpPr>
            <p:cNvPr id="161" name="直接连接符 160"/>
            <p:cNvCxnSpPr/>
            <p:nvPr/>
          </p:nvCxnSpPr>
          <p:spPr bwMode="auto">
            <a:xfrm>
              <a:off x="2270782" y="4069705"/>
              <a:ext cx="2013362" cy="11304"/>
            </a:xfrm>
            <a:prstGeom prst="line">
              <a:avLst/>
            </a:prstGeom>
            <a:solidFill>
              <a:schemeClr val="accent1"/>
            </a:solidFill>
            <a:ln w="44450" cap="flat" cmpd="sng" algn="ctr">
              <a:solidFill>
                <a:srgbClr val="7030A0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62" name="直接连接符 161"/>
            <p:cNvCxnSpPr/>
            <p:nvPr/>
          </p:nvCxnSpPr>
          <p:spPr bwMode="auto">
            <a:xfrm flipV="1">
              <a:off x="2279530" y="4069705"/>
              <a:ext cx="0" cy="226056"/>
            </a:xfrm>
            <a:prstGeom prst="line">
              <a:avLst/>
            </a:prstGeom>
            <a:solidFill>
              <a:schemeClr val="accent1"/>
            </a:solidFill>
            <a:ln w="44450" cap="flat" cmpd="sng" algn="ctr">
              <a:solidFill>
                <a:srgbClr val="7030A0"/>
              </a:solidFill>
              <a:prstDash val="solid"/>
              <a:round/>
              <a:headEnd type="none" w="lg" len="lg"/>
              <a:tailEnd type="none"/>
            </a:ln>
            <a:effectLst/>
          </p:spPr>
        </p:cxnSp>
      </p:grpSp>
      <p:grpSp>
        <p:nvGrpSpPr>
          <p:cNvPr id="163" name="组合 162"/>
          <p:cNvGrpSpPr/>
          <p:nvPr/>
        </p:nvGrpSpPr>
        <p:grpSpPr>
          <a:xfrm>
            <a:off x="1179514" y="4475421"/>
            <a:ext cx="910438" cy="226056"/>
            <a:chOff x="2270782" y="4069705"/>
            <a:chExt cx="2013362" cy="226056"/>
          </a:xfrm>
        </p:grpSpPr>
        <p:cxnSp>
          <p:nvCxnSpPr>
            <p:cNvPr id="164" name="直接连接符 163"/>
            <p:cNvCxnSpPr/>
            <p:nvPr/>
          </p:nvCxnSpPr>
          <p:spPr bwMode="auto">
            <a:xfrm>
              <a:off x="2270782" y="4069705"/>
              <a:ext cx="2013362" cy="11304"/>
            </a:xfrm>
            <a:prstGeom prst="line">
              <a:avLst/>
            </a:prstGeom>
            <a:solidFill>
              <a:schemeClr val="accent1"/>
            </a:solidFill>
            <a:ln w="44450" cap="flat" cmpd="sng" algn="ctr">
              <a:solidFill>
                <a:srgbClr val="7030A0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65" name="直接连接符 164"/>
            <p:cNvCxnSpPr/>
            <p:nvPr/>
          </p:nvCxnSpPr>
          <p:spPr bwMode="auto">
            <a:xfrm flipV="1">
              <a:off x="2279530" y="4069705"/>
              <a:ext cx="0" cy="226056"/>
            </a:xfrm>
            <a:prstGeom prst="line">
              <a:avLst/>
            </a:prstGeom>
            <a:solidFill>
              <a:schemeClr val="accent1"/>
            </a:solidFill>
            <a:ln w="44450" cap="flat" cmpd="sng" algn="ctr">
              <a:solidFill>
                <a:srgbClr val="7030A0"/>
              </a:solidFill>
              <a:prstDash val="solid"/>
              <a:round/>
              <a:headEnd type="none" w="lg" len="lg"/>
              <a:tailEnd type="none"/>
            </a:ln>
            <a:effectLst/>
          </p:spPr>
        </p:cxnSp>
      </p:grpSp>
      <p:grpSp>
        <p:nvGrpSpPr>
          <p:cNvPr id="12" name="组合 11"/>
          <p:cNvGrpSpPr/>
          <p:nvPr/>
        </p:nvGrpSpPr>
        <p:grpSpPr>
          <a:xfrm>
            <a:off x="567743" y="4911348"/>
            <a:ext cx="443004" cy="307044"/>
            <a:chOff x="946885" y="3361069"/>
            <a:chExt cx="384755" cy="226056"/>
          </a:xfrm>
        </p:grpSpPr>
        <p:cxnSp>
          <p:nvCxnSpPr>
            <p:cNvPr id="167" name="直接连接符 166"/>
            <p:cNvCxnSpPr/>
            <p:nvPr/>
          </p:nvCxnSpPr>
          <p:spPr bwMode="auto">
            <a:xfrm flipV="1">
              <a:off x="946885" y="3361069"/>
              <a:ext cx="384755" cy="1"/>
            </a:xfrm>
            <a:prstGeom prst="line">
              <a:avLst/>
            </a:prstGeom>
            <a:solidFill>
              <a:schemeClr val="accent1"/>
            </a:solidFill>
            <a:ln w="44450" cap="flat" cmpd="sng" algn="ctr">
              <a:solidFill>
                <a:srgbClr val="7030A0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68" name="直接连接符 167"/>
            <p:cNvCxnSpPr/>
            <p:nvPr/>
          </p:nvCxnSpPr>
          <p:spPr bwMode="auto">
            <a:xfrm flipV="1">
              <a:off x="948557" y="3361069"/>
              <a:ext cx="0" cy="226056"/>
            </a:xfrm>
            <a:prstGeom prst="line">
              <a:avLst/>
            </a:prstGeom>
            <a:solidFill>
              <a:schemeClr val="accent1"/>
            </a:solidFill>
            <a:ln w="44450" cap="flat" cmpd="sng" algn="ctr">
              <a:solidFill>
                <a:srgbClr val="7030A0"/>
              </a:solidFill>
              <a:prstDash val="solid"/>
              <a:round/>
              <a:headEnd type="none" w="lg" len="lg"/>
              <a:tailEnd type="none"/>
            </a:ln>
            <a:effectLst/>
          </p:spPr>
        </p:cxnSp>
      </p:grpSp>
      <p:grpSp>
        <p:nvGrpSpPr>
          <p:cNvPr id="169" name="组合 168"/>
          <p:cNvGrpSpPr/>
          <p:nvPr/>
        </p:nvGrpSpPr>
        <p:grpSpPr>
          <a:xfrm flipH="1">
            <a:off x="759372" y="5414627"/>
            <a:ext cx="124295" cy="307044"/>
            <a:chOff x="946885" y="3361069"/>
            <a:chExt cx="384755" cy="226056"/>
          </a:xfrm>
        </p:grpSpPr>
        <p:cxnSp>
          <p:nvCxnSpPr>
            <p:cNvPr id="170" name="直接连接符 169"/>
            <p:cNvCxnSpPr/>
            <p:nvPr/>
          </p:nvCxnSpPr>
          <p:spPr bwMode="auto">
            <a:xfrm flipV="1">
              <a:off x="946885" y="3361069"/>
              <a:ext cx="384755" cy="1"/>
            </a:xfrm>
            <a:prstGeom prst="line">
              <a:avLst/>
            </a:prstGeom>
            <a:solidFill>
              <a:schemeClr val="accent1"/>
            </a:solidFill>
            <a:ln w="44450" cap="flat" cmpd="sng" algn="ctr">
              <a:solidFill>
                <a:srgbClr val="7030A0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71" name="直接连接符 170"/>
            <p:cNvCxnSpPr/>
            <p:nvPr/>
          </p:nvCxnSpPr>
          <p:spPr bwMode="auto">
            <a:xfrm flipV="1">
              <a:off x="948557" y="3361069"/>
              <a:ext cx="0" cy="226056"/>
            </a:xfrm>
            <a:prstGeom prst="line">
              <a:avLst/>
            </a:prstGeom>
            <a:solidFill>
              <a:schemeClr val="accent1"/>
            </a:solidFill>
            <a:ln w="44450" cap="flat" cmpd="sng" algn="ctr">
              <a:solidFill>
                <a:srgbClr val="7030A0"/>
              </a:solidFill>
              <a:prstDash val="solid"/>
              <a:round/>
              <a:headEnd type="none" w="lg" len="lg"/>
              <a:tailEnd type="none"/>
            </a:ln>
            <a:effectLst/>
          </p:spPr>
        </p:cxnSp>
      </p:grpSp>
      <p:grpSp>
        <p:nvGrpSpPr>
          <p:cNvPr id="156" name="组合 155"/>
          <p:cNvGrpSpPr/>
          <p:nvPr/>
        </p:nvGrpSpPr>
        <p:grpSpPr>
          <a:xfrm flipH="1">
            <a:off x="4651090" y="4057879"/>
            <a:ext cx="2015201" cy="248066"/>
            <a:chOff x="2270782" y="4069705"/>
            <a:chExt cx="2013362" cy="226056"/>
          </a:xfrm>
        </p:grpSpPr>
        <p:cxnSp>
          <p:nvCxnSpPr>
            <p:cNvPr id="157" name="直接连接符 156"/>
            <p:cNvCxnSpPr/>
            <p:nvPr/>
          </p:nvCxnSpPr>
          <p:spPr bwMode="auto">
            <a:xfrm>
              <a:off x="2270782" y="4069705"/>
              <a:ext cx="2013362" cy="11304"/>
            </a:xfrm>
            <a:prstGeom prst="line">
              <a:avLst/>
            </a:prstGeom>
            <a:solidFill>
              <a:schemeClr val="accent1"/>
            </a:solidFill>
            <a:ln w="44450" cap="flat" cmpd="sng" algn="ctr">
              <a:solidFill>
                <a:srgbClr val="7030A0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58" name="直接连接符 157"/>
            <p:cNvCxnSpPr/>
            <p:nvPr/>
          </p:nvCxnSpPr>
          <p:spPr bwMode="auto">
            <a:xfrm flipV="1">
              <a:off x="2279530" y="4069705"/>
              <a:ext cx="0" cy="226056"/>
            </a:xfrm>
            <a:prstGeom prst="line">
              <a:avLst/>
            </a:prstGeom>
            <a:solidFill>
              <a:schemeClr val="accent1"/>
            </a:solidFill>
            <a:ln w="44450" cap="flat" cmpd="sng" algn="ctr">
              <a:solidFill>
                <a:srgbClr val="7030A0"/>
              </a:solidFill>
              <a:prstDash val="solid"/>
              <a:round/>
              <a:headEnd type="none" w="lg" len="lg"/>
              <a:tailEnd type="none"/>
            </a:ln>
            <a:effectLst/>
          </p:spPr>
        </p:cxnSp>
      </p:grpSp>
      <p:grpSp>
        <p:nvGrpSpPr>
          <p:cNvPr id="159" name="组合 158"/>
          <p:cNvGrpSpPr/>
          <p:nvPr/>
        </p:nvGrpSpPr>
        <p:grpSpPr>
          <a:xfrm>
            <a:off x="5588714" y="4469139"/>
            <a:ext cx="864059" cy="238236"/>
            <a:chOff x="2270782" y="4069705"/>
            <a:chExt cx="2013362" cy="226056"/>
          </a:xfrm>
        </p:grpSpPr>
        <p:cxnSp>
          <p:nvCxnSpPr>
            <p:cNvPr id="166" name="直接连接符 165"/>
            <p:cNvCxnSpPr/>
            <p:nvPr/>
          </p:nvCxnSpPr>
          <p:spPr bwMode="auto">
            <a:xfrm>
              <a:off x="2270782" y="4069705"/>
              <a:ext cx="2013362" cy="11304"/>
            </a:xfrm>
            <a:prstGeom prst="line">
              <a:avLst/>
            </a:prstGeom>
            <a:solidFill>
              <a:schemeClr val="accent1"/>
            </a:solidFill>
            <a:ln w="44450" cap="flat" cmpd="sng" algn="ctr">
              <a:solidFill>
                <a:srgbClr val="7030A0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72" name="直接连接符 171"/>
            <p:cNvCxnSpPr/>
            <p:nvPr/>
          </p:nvCxnSpPr>
          <p:spPr bwMode="auto">
            <a:xfrm flipV="1">
              <a:off x="2279530" y="4069705"/>
              <a:ext cx="0" cy="226056"/>
            </a:xfrm>
            <a:prstGeom prst="line">
              <a:avLst/>
            </a:prstGeom>
            <a:solidFill>
              <a:schemeClr val="accent1"/>
            </a:solidFill>
            <a:ln w="44450" cap="flat" cmpd="sng" algn="ctr">
              <a:solidFill>
                <a:srgbClr val="7030A0"/>
              </a:solidFill>
              <a:prstDash val="solid"/>
              <a:round/>
              <a:headEnd type="none" w="lg" len="lg"/>
              <a:tailEnd type="none"/>
            </a:ln>
            <a:effectLst/>
          </p:spPr>
        </p:cxnSp>
      </p:grpSp>
      <p:grpSp>
        <p:nvGrpSpPr>
          <p:cNvPr id="179" name="组合 178"/>
          <p:cNvGrpSpPr/>
          <p:nvPr/>
        </p:nvGrpSpPr>
        <p:grpSpPr>
          <a:xfrm flipH="1">
            <a:off x="5743944" y="4904487"/>
            <a:ext cx="404599" cy="307044"/>
            <a:chOff x="946885" y="3361069"/>
            <a:chExt cx="384755" cy="226056"/>
          </a:xfrm>
        </p:grpSpPr>
        <p:cxnSp>
          <p:nvCxnSpPr>
            <p:cNvPr id="180" name="直接连接符 179"/>
            <p:cNvCxnSpPr/>
            <p:nvPr/>
          </p:nvCxnSpPr>
          <p:spPr bwMode="auto">
            <a:xfrm flipV="1">
              <a:off x="946885" y="3361069"/>
              <a:ext cx="384755" cy="1"/>
            </a:xfrm>
            <a:prstGeom prst="line">
              <a:avLst/>
            </a:prstGeom>
            <a:solidFill>
              <a:schemeClr val="accent1"/>
            </a:solidFill>
            <a:ln w="44450" cap="flat" cmpd="sng" algn="ctr">
              <a:solidFill>
                <a:srgbClr val="7030A0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81" name="直接连接符 180"/>
            <p:cNvCxnSpPr/>
            <p:nvPr/>
          </p:nvCxnSpPr>
          <p:spPr bwMode="auto">
            <a:xfrm flipV="1">
              <a:off x="948557" y="3361069"/>
              <a:ext cx="0" cy="226056"/>
            </a:xfrm>
            <a:prstGeom prst="line">
              <a:avLst/>
            </a:prstGeom>
            <a:solidFill>
              <a:schemeClr val="accent1"/>
            </a:solidFill>
            <a:ln w="44450" cap="flat" cmpd="sng" algn="ctr">
              <a:solidFill>
                <a:srgbClr val="7030A0"/>
              </a:solidFill>
              <a:prstDash val="solid"/>
              <a:round/>
              <a:headEnd type="none" w="lg" len="lg"/>
              <a:tailEnd type="none"/>
            </a:ln>
            <a:effectLst/>
          </p:spPr>
        </p:cxnSp>
      </p:grpSp>
      <p:grpSp>
        <p:nvGrpSpPr>
          <p:cNvPr id="182" name="组合 181"/>
          <p:cNvGrpSpPr/>
          <p:nvPr/>
        </p:nvGrpSpPr>
        <p:grpSpPr>
          <a:xfrm flipH="1">
            <a:off x="6348520" y="5404163"/>
            <a:ext cx="113492" cy="307044"/>
            <a:chOff x="946885" y="3361069"/>
            <a:chExt cx="384755" cy="226056"/>
          </a:xfrm>
        </p:grpSpPr>
        <p:cxnSp>
          <p:nvCxnSpPr>
            <p:cNvPr id="183" name="直接连接符 182"/>
            <p:cNvCxnSpPr/>
            <p:nvPr/>
          </p:nvCxnSpPr>
          <p:spPr bwMode="auto">
            <a:xfrm flipV="1">
              <a:off x="946885" y="3361069"/>
              <a:ext cx="384755" cy="1"/>
            </a:xfrm>
            <a:prstGeom prst="line">
              <a:avLst/>
            </a:prstGeom>
            <a:solidFill>
              <a:schemeClr val="accent1"/>
            </a:solidFill>
            <a:ln w="44450" cap="flat" cmpd="sng" algn="ctr">
              <a:solidFill>
                <a:srgbClr val="7030A0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84" name="直接连接符 183"/>
            <p:cNvCxnSpPr/>
            <p:nvPr/>
          </p:nvCxnSpPr>
          <p:spPr bwMode="auto">
            <a:xfrm flipV="1">
              <a:off x="948557" y="3361069"/>
              <a:ext cx="0" cy="226056"/>
            </a:xfrm>
            <a:prstGeom prst="line">
              <a:avLst/>
            </a:prstGeom>
            <a:solidFill>
              <a:schemeClr val="accent1"/>
            </a:solidFill>
            <a:ln w="44450" cap="flat" cmpd="sng" algn="ctr">
              <a:solidFill>
                <a:srgbClr val="7030A0"/>
              </a:solidFill>
              <a:prstDash val="solid"/>
              <a:round/>
              <a:headEnd type="none" w="lg" len="lg"/>
              <a:tailEnd type="none"/>
            </a:ln>
            <a:effectLst/>
          </p:spPr>
        </p:cxnSp>
      </p:grpSp>
      <p:sp>
        <p:nvSpPr>
          <p:cNvPr id="173" name="圆角矩形 172"/>
          <p:cNvSpPr/>
          <p:nvPr/>
        </p:nvSpPr>
        <p:spPr bwMode="auto">
          <a:xfrm>
            <a:off x="4284645" y="3900989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15</a:t>
            </a:r>
            <a:endParaRPr lang="zh-CN" altLang="en-US" sz="20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0402923"/>
      </p:ext>
    </p:extLst>
  </p:cSld>
  <p:clrMapOvr>
    <a:masterClrMapping/>
  </p:clrMapOvr>
  <p:transition advTm="157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6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4.07407E-6 L -0.24028 0.06759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014" y="36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0" dur="20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6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4027 0.06759 L -0.35816 0.13449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903" y="333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8" dur="20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5816 0.13449 L -0.42395 0.20879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99" y="370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6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9" presetClass="path" presetSubtype="0" accel="50000" decel="5000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2395 0.20879 L -0.39409 0.39398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93" y="92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00"/>
                            </p:stCondLst>
                            <p:childTnLst>
                              <p:par>
                                <p:cTn id="42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4" dur="20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9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2.59259E-6 L 0.23768 0.07315 " pathEditMode="relative" rAng="0" ptsTypes="AA">
                                      <p:cBhvr>
                                        <p:cTn id="52" dur="20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875" y="365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000"/>
                            </p:stCondLst>
                            <p:childTnLst>
                              <p:par>
                                <p:cTn id="54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56" dur="20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9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3768 0.07315 L 0.12066 0.13379 " pathEditMode="relative" rAng="0" ptsTypes="AA">
                                      <p:cBhvr>
                                        <p:cTn id="60" dur="20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851" y="300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000"/>
                            </p:stCondLst>
                            <p:childTnLst>
                              <p:par>
                                <p:cTn id="62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64" dur="20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49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2066 0.13379 L 0.1849 0.20903 " pathEditMode="relative" rAng="0" ptsTypes="AA">
                                      <p:cBhvr>
                                        <p:cTn id="68" dur="20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12" y="375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2000"/>
                            </p:stCondLst>
                            <p:childTnLst>
                              <p:par>
                                <p:cTn id="70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2" dur="20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49" presetClass="path" presetSubtype="0" accel="50000" decel="5000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849 0.20903 L 0.21719 0.39375 " pathEditMode="relative" rAng="0" ptsTypes="AA">
                                      <p:cBhvr>
                                        <p:cTn id="76" dur="20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15" y="92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2000"/>
                            </p:stCondLst>
                            <p:childTnLst>
                              <p:par>
                                <p:cTn id="78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80" dur="20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9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9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91" dur="2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4" grpId="0" animBg="1"/>
      <p:bldP spid="154" grpId="1" animBg="1"/>
      <p:bldP spid="154" grpId="2" animBg="1"/>
      <p:bldP spid="154" grpId="3" animBg="1"/>
      <p:bldP spid="154" grpId="4" animBg="1"/>
      <p:bldP spid="155" grpId="0" animBg="1"/>
      <p:bldP spid="155" grpId="1" animBg="1"/>
      <p:bldP spid="155" grpId="2" animBg="1"/>
      <p:bldP spid="155" grpId="3" animBg="1"/>
      <p:bldP spid="155" grpId="4" animBg="1"/>
      <p:bldP spid="173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TextBox 20"/>
          <p:cNvSpPr txBox="1">
            <a:spLocks noChangeArrowheads="1"/>
          </p:cNvSpPr>
          <p:nvPr/>
        </p:nvSpPr>
        <p:spPr bwMode="auto">
          <a:xfrm>
            <a:off x="251520" y="1139307"/>
            <a:ext cx="8662853" cy="2562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查询算法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spcAft>
                <a:spcPts val="3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假设查询范围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[1,23]</a:t>
            </a:r>
          </a:p>
          <a:p>
            <a:pPr marL="914400" lvl="1" indent="-457200">
              <a:spcAft>
                <a:spcPts val="3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第一步：分别查找区间的两端节点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23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，获得两条路径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spcAft>
                <a:spcPts val="3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第二步：找到两条路径的最低共同祖先 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LCA(3,24)=15</a:t>
            </a:r>
          </a:p>
          <a:p>
            <a:pPr marL="914400" lvl="1" indent="-457200">
              <a:spcAft>
                <a:spcPts val="3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第三步：从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LCA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开始重走两条路径，左边路径对所有左转过程，遍历输出对应的右子树；右边路径对所有右转过程，遍历输出对应的左子树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5" name="同侧圆角矩形 194"/>
          <p:cNvSpPr/>
          <p:nvPr/>
        </p:nvSpPr>
        <p:spPr bwMode="auto">
          <a:xfrm>
            <a:off x="5580093" y="5582597"/>
            <a:ext cx="511127" cy="592023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FFCC00">
              <a:alpha val="34000"/>
            </a:srgbClr>
          </a:solidFill>
          <a:ln w="9525" algn="ctr">
            <a:solidFill>
              <a:schemeClr val="tx1"/>
            </a:solidFill>
            <a:prstDash val="dash"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193" name="同侧圆角矩形 192"/>
          <p:cNvSpPr/>
          <p:nvPr/>
        </p:nvSpPr>
        <p:spPr bwMode="auto">
          <a:xfrm>
            <a:off x="4388422" y="5072816"/>
            <a:ext cx="1098183" cy="1101804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FFCC00">
              <a:alpha val="34000"/>
            </a:srgbClr>
          </a:solidFill>
          <a:ln w="9525" algn="ctr">
            <a:solidFill>
              <a:schemeClr val="tx1"/>
            </a:solidFill>
            <a:prstDash val="dash"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155" name="椭圆 154"/>
          <p:cNvSpPr/>
          <p:nvPr/>
        </p:nvSpPr>
        <p:spPr bwMode="auto">
          <a:xfrm>
            <a:off x="4279591" y="3428828"/>
            <a:ext cx="360000" cy="360000"/>
          </a:xfrm>
          <a:prstGeom prst="ellipse">
            <a:avLst/>
          </a:prstGeom>
          <a:solidFill>
            <a:srgbClr val="C00000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23</a:t>
            </a:r>
            <a:endParaRPr lang="zh-CN" altLang="en-US" sz="20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90" name="同侧圆角矩形 189"/>
          <p:cNvSpPr/>
          <p:nvPr/>
        </p:nvSpPr>
        <p:spPr bwMode="auto">
          <a:xfrm>
            <a:off x="611121" y="5573281"/>
            <a:ext cx="511127" cy="592023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FFCC00">
              <a:alpha val="34000"/>
            </a:srgbClr>
          </a:solidFill>
          <a:ln w="9525" algn="ctr">
            <a:solidFill>
              <a:schemeClr val="tx1"/>
            </a:solidFill>
            <a:prstDash val="dash"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186" name="同侧圆角矩形 185"/>
          <p:cNvSpPr/>
          <p:nvPr/>
        </p:nvSpPr>
        <p:spPr bwMode="auto">
          <a:xfrm>
            <a:off x="1234920" y="5072816"/>
            <a:ext cx="997377" cy="1101804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FFCC00">
              <a:alpha val="34000"/>
            </a:srgbClr>
          </a:solidFill>
          <a:ln w="9525" algn="ctr">
            <a:solidFill>
              <a:schemeClr val="tx1"/>
            </a:solidFill>
            <a:prstDash val="dash"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4" name="同侧圆角矩形 3"/>
          <p:cNvSpPr/>
          <p:nvPr/>
        </p:nvSpPr>
        <p:spPr bwMode="auto">
          <a:xfrm>
            <a:off x="2264749" y="4578646"/>
            <a:ext cx="2053180" cy="1586658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FFCC00">
              <a:alpha val="34000"/>
            </a:srgbClr>
          </a:solidFill>
          <a:ln w="9525" algn="ctr">
            <a:solidFill>
              <a:schemeClr val="tx1"/>
            </a:solidFill>
            <a:prstDash val="dash"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088" y="85725"/>
            <a:ext cx="7599362" cy="914400"/>
          </a:xfrm>
        </p:spPr>
        <p:txBody>
          <a:bodyPr/>
          <a:lstStyle/>
          <a:p>
            <a:pPr>
              <a:defRPr/>
            </a:pPr>
            <a:r>
              <a:rPr lang="zh-CN" altLang="en-US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一维范围查询</a:t>
            </a:r>
          </a:p>
        </p:txBody>
      </p:sp>
      <p:sp>
        <p:nvSpPr>
          <p:cNvPr id="19" name="圆角矩形 18"/>
          <p:cNvSpPr/>
          <p:nvPr/>
        </p:nvSpPr>
        <p:spPr bwMode="auto">
          <a:xfrm>
            <a:off x="399238" y="5239322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0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0" name="圆角矩形 19"/>
          <p:cNvSpPr/>
          <p:nvPr/>
        </p:nvSpPr>
        <p:spPr bwMode="auto">
          <a:xfrm>
            <a:off x="1002949" y="4735266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3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1" name="圆角矩形 20"/>
          <p:cNvSpPr/>
          <p:nvPr/>
        </p:nvSpPr>
        <p:spPr bwMode="auto">
          <a:xfrm>
            <a:off x="1576153" y="5239322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4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2" name="圆角矩形 21"/>
          <p:cNvSpPr/>
          <p:nvPr/>
        </p:nvSpPr>
        <p:spPr bwMode="auto">
          <a:xfrm>
            <a:off x="2085665" y="4303218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7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3" name="圆角矩形 22"/>
          <p:cNvSpPr/>
          <p:nvPr/>
        </p:nvSpPr>
        <p:spPr bwMode="auto">
          <a:xfrm>
            <a:off x="2574767" y="5235477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9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4" name="圆角矩形 23"/>
          <p:cNvSpPr/>
          <p:nvPr/>
        </p:nvSpPr>
        <p:spPr bwMode="auto">
          <a:xfrm>
            <a:off x="3113144" y="4735266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12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5" name="圆角矩形 24"/>
          <p:cNvSpPr/>
          <p:nvPr/>
        </p:nvSpPr>
        <p:spPr bwMode="auto">
          <a:xfrm>
            <a:off x="3686184" y="5233356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14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6" name="圆角矩形 25"/>
          <p:cNvSpPr/>
          <p:nvPr/>
        </p:nvSpPr>
        <p:spPr bwMode="auto">
          <a:xfrm>
            <a:off x="4770504" y="5213553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17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7" name="圆角矩形 26"/>
          <p:cNvSpPr/>
          <p:nvPr/>
        </p:nvSpPr>
        <p:spPr bwMode="auto">
          <a:xfrm>
            <a:off x="5396154" y="4712776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20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8" name="圆角矩形 27"/>
          <p:cNvSpPr/>
          <p:nvPr/>
        </p:nvSpPr>
        <p:spPr bwMode="auto">
          <a:xfrm>
            <a:off x="5981311" y="5213241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22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9" name="圆角矩形 28"/>
          <p:cNvSpPr/>
          <p:nvPr/>
        </p:nvSpPr>
        <p:spPr bwMode="auto">
          <a:xfrm>
            <a:off x="6462881" y="4298493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24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30" name="圆角矩形 29"/>
          <p:cNvSpPr/>
          <p:nvPr/>
        </p:nvSpPr>
        <p:spPr bwMode="auto">
          <a:xfrm>
            <a:off x="7116453" y="5230883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25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31" name="圆角矩形 30"/>
          <p:cNvSpPr/>
          <p:nvPr/>
        </p:nvSpPr>
        <p:spPr bwMode="auto">
          <a:xfrm>
            <a:off x="7724662" y="4730541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27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32" name="圆角矩形 31"/>
          <p:cNvSpPr/>
          <p:nvPr/>
        </p:nvSpPr>
        <p:spPr bwMode="auto">
          <a:xfrm>
            <a:off x="8320261" y="5232460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29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2262034" y="4069705"/>
            <a:ext cx="2090599" cy="226056"/>
            <a:chOff x="3340664" y="3236395"/>
            <a:chExt cx="1269761" cy="216024"/>
          </a:xfrm>
        </p:grpSpPr>
        <p:cxnSp>
          <p:nvCxnSpPr>
            <p:cNvPr id="33" name="直接连接符 32"/>
            <p:cNvCxnSpPr/>
            <p:nvPr/>
          </p:nvCxnSpPr>
          <p:spPr bwMode="auto">
            <a:xfrm>
              <a:off x="3340664" y="3236395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34" name="直接连接符 33"/>
            <p:cNvCxnSpPr/>
            <p:nvPr/>
          </p:nvCxnSpPr>
          <p:spPr bwMode="auto">
            <a:xfrm flipV="1">
              <a:off x="3345977" y="3236395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cxnSp>
        <p:nvCxnSpPr>
          <p:cNvPr id="35" name="直接连接符 34"/>
          <p:cNvCxnSpPr>
            <a:endCxn id="22" idx="1"/>
          </p:cNvCxnSpPr>
          <p:nvPr/>
        </p:nvCxnSpPr>
        <p:spPr bwMode="auto">
          <a:xfrm>
            <a:off x="1177230" y="4479300"/>
            <a:ext cx="908435" cy="3938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/>
            <a:tailEnd type="none"/>
          </a:ln>
          <a:effectLst/>
        </p:spPr>
      </p:cxnSp>
      <p:cxnSp>
        <p:nvCxnSpPr>
          <p:cNvPr id="36" name="直接连接符 35"/>
          <p:cNvCxnSpPr/>
          <p:nvPr/>
        </p:nvCxnSpPr>
        <p:spPr bwMode="auto">
          <a:xfrm flipV="1">
            <a:off x="1179514" y="4479300"/>
            <a:ext cx="0" cy="255965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stealth" w="lg" len="lg"/>
            <a:tailEnd type="none"/>
          </a:ln>
          <a:effectLst/>
        </p:spPr>
      </p:cxnSp>
      <p:grpSp>
        <p:nvGrpSpPr>
          <p:cNvPr id="37" name="组合 36"/>
          <p:cNvGrpSpPr/>
          <p:nvPr/>
        </p:nvGrpSpPr>
        <p:grpSpPr>
          <a:xfrm flipH="1">
            <a:off x="1362986" y="4911349"/>
            <a:ext cx="403471" cy="327973"/>
            <a:chOff x="3632014" y="4509120"/>
            <a:chExt cx="1269761" cy="216024"/>
          </a:xfrm>
        </p:grpSpPr>
        <p:cxnSp>
          <p:nvCxnSpPr>
            <p:cNvPr id="38" name="直接连接符 37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39" name="直接连接符 38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40" name="组合 39"/>
          <p:cNvGrpSpPr/>
          <p:nvPr/>
        </p:nvGrpSpPr>
        <p:grpSpPr>
          <a:xfrm flipH="1">
            <a:off x="4639591" y="4062861"/>
            <a:ext cx="2026702" cy="240357"/>
            <a:chOff x="3632014" y="4509120"/>
            <a:chExt cx="1269761" cy="216024"/>
          </a:xfrm>
        </p:grpSpPr>
        <p:cxnSp>
          <p:nvCxnSpPr>
            <p:cNvPr id="41" name="直接连接符 40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42" name="直接连接符 41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43" name="组合 42"/>
          <p:cNvGrpSpPr/>
          <p:nvPr/>
        </p:nvGrpSpPr>
        <p:grpSpPr>
          <a:xfrm>
            <a:off x="5562782" y="4478514"/>
            <a:ext cx="900100" cy="252028"/>
            <a:chOff x="3632014" y="4509120"/>
            <a:chExt cx="1269761" cy="216024"/>
          </a:xfrm>
        </p:grpSpPr>
        <p:cxnSp>
          <p:nvCxnSpPr>
            <p:cNvPr id="44" name="直接连接符 43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45" name="直接连接符 44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9" name="组合 8"/>
          <p:cNvGrpSpPr/>
          <p:nvPr/>
        </p:nvGrpSpPr>
        <p:grpSpPr>
          <a:xfrm>
            <a:off x="6826898" y="4474576"/>
            <a:ext cx="1111661" cy="269450"/>
            <a:chOff x="6986605" y="3644733"/>
            <a:chExt cx="896122" cy="259901"/>
          </a:xfrm>
        </p:grpSpPr>
        <p:cxnSp>
          <p:nvCxnSpPr>
            <p:cNvPr id="46" name="直接连接符 45"/>
            <p:cNvCxnSpPr/>
            <p:nvPr/>
          </p:nvCxnSpPr>
          <p:spPr bwMode="auto">
            <a:xfrm flipH="1" flipV="1">
              <a:off x="6986605" y="3644733"/>
              <a:ext cx="892667" cy="3936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47" name="直接连接符 46"/>
            <p:cNvCxnSpPr/>
            <p:nvPr/>
          </p:nvCxnSpPr>
          <p:spPr bwMode="auto">
            <a:xfrm flipH="1" flipV="1">
              <a:off x="7882727" y="3648669"/>
              <a:ext cx="0" cy="255965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48" name="组合 47"/>
          <p:cNvGrpSpPr/>
          <p:nvPr/>
        </p:nvGrpSpPr>
        <p:grpSpPr>
          <a:xfrm flipH="1">
            <a:off x="2447988" y="4475421"/>
            <a:ext cx="859216" cy="257708"/>
            <a:chOff x="3632014" y="4509120"/>
            <a:chExt cx="1269761" cy="216024"/>
          </a:xfrm>
        </p:grpSpPr>
        <p:cxnSp>
          <p:nvCxnSpPr>
            <p:cNvPr id="49" name="直接连接符 48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50" name="直接连接符 49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51" name="组合 50"/>
          <p:cNvGrpSpPr/>
          <p:nvPr/>
        </p:nvGrpSpPr>
        <p:grpSpPr>
          <a:xfrm flipH="1">
            <a:off x="3471074" y="4911348"/>
            <a:ext cx="393823" cy="327973"/>
            <a:chOff x="3632014" y="4509120"/>
            <a:chExt cx="1269761" cy="216024"/>
          </a:xfrm>
        </p:grpSpPr>
        <p:cxnSp>
          <p:nvCxnSpPr>
            <p:cNvPr id="52" name="直接连接符 51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53" name="直接连接符 52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54" name="组合 53"/>
          <p:cNvGrpSpPr/>
          <p:nvPr/>
        </p:nvGrpSpPr>
        <p:grpSpPr>
          <a:xfrm flipH="1">
            <a:off x="5757788" y="4886723"/>
            <a:ext cx="394145" cy="327973"/>
            <a:chOff x="3632014" y="4509120"/>
            <a:chExt cx="1269761" cy="216024"/>
          </a:xfrm>
        </p:grpSpPr>
        <p:cxnSp>
          <p:nvCxnSpPr>
            <p:cNvPr id="55" name="直接连接符 54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56" name="直接连接符 55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57" name="组合 56"/>
          <p:cNvGrpSpPr/>
          <p:nvPr/>
        </p:nvGrpSpPr>
        <p:grpSpPr>
          <a:xfrm flipH="1">
            <a:off x="8083802" y="4904487"/>
            <a:ext cx="415993" cy="327973"/>
            <a:chOff x="3632014" y="4509120"/>
            <a:chExt cx="1269761" cy="216024"/>
          </a:xfrm>
        </p:grpSpPr>
        <p:cxnSp>
          <p:nvCxnSpPr>
            <p:cNvPr id="58" name="直接连接符 57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59" name="直接连接符 58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cxnSp>
        <p:nvCxnSpPr>
          <p:cNvPr id="60" name="直接连接符 59"/>
          <p:cNvCxnSpPr/>
          <p:nvPr/>
        </p:nvCxnSpPr>
        <p:spPr bwMode="auto">
          <a:xfrm>
            <a:off x="7310634" y="4901412"/>
            <a:ext cx="415670" cy="1025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/>
            <a:tailEnd type="none"/>
          </a:ln>
          <a:effectLst/>
        </p:spPr>
      </p:cxnSp>
      <p:cxnSp>
        <p:nvCxnSpPr>
          <p:cNvPr id="61" name="直接连接符 60"/>
          <p:cNvCxnSpPr/>
          <p:nvPr/>
        </p:nvCxnSpPr>
        <p:spPr bwMode="auto">
          <a:xfrm flipV="1">
            <a:off x="7326204" y="4895130"/>
            <a:ext cx="0" cy="327973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stealth" w="lg" len="lg"/>
            <a:tailEnd type="none"/>
          </a:ln>
          <a:effectLst/>
        </p:spPr>
      </p:cxnSp>
      <p:grpSp>
        <p:nvGrpSpPr>
          <p:cNvPr id="62" name="组合 61"/>
          <p:cNvGrpSpPr/>
          <p:nvPr/>
        </p:nvGrpSpPr>
        <p:grpSpPr>
          <a:xfrm>
            <a:off x="4953478" y="4899597"/>
            <a:ext cx="441506" cy="327973"/>
            <a:chOff x="3632014" y="4509120"/>
            <a:chExt cx="1269761" cy="216024"/>
          </a:xfrm>
        </p:grpSpPr>
        <p:cxnSp>
          <p:nvCxnSpPr>
            <p:cNvPr id="63" name="直接连接符 62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64" name="直接连接符 63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65" name="组合 64"/>
          <p:cNvGrpSpPr/>
          <p:nvPr/>
        </p:nvGrpSpPr>
        <p:grpSpPr>
          <a:xfrm>
            <a:off x="2769230" y="4909213"/>
            <a:ext cx="344851" cy="317360"/>
            <a:chOff x="3632014" y="4509120"/>
            <a:chExt cx="1269761" cy="216024"/>
          </a:xfrm>
        </p:grpSpPr>
        <p:cxnSp>
          <p:nvCxnSpPr>
            <p:cNvPr id="66" name="直接连接符 65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67" name="直接连接符 66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68" name="组合 67"/>
          <p:cNvGrpSpPr/>
          <p:nvPr/>
        </p:nvGrpSpPr>
        <p:grpSpPr>
          <a:xfrm>
            <a:off x="557274" y="4915286"/>
            <a:ext cx="448066" cy="327973"/>
            <a:chOff x="3632014" y="4509120"/>
            <a:chExt cx="1269761" cy="216024"/>
          </a:xfrm>
        </p:grpSpPr>
        <p:cxnSp>
          <p:nvCxnSpPr>
            <p:cNvPr id="69" name="直接连接符 68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70" name="直接连接符 69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cxnSp>
        <p:nvCxnSpPr>
          <p:cNvPr id="71" name="直接连接符 70"/>
          <p:cNvCxnSpPr/>
          <p:nvPr/>
        </p:nvCxnSpPr>
        <p:spPr bwMode="auto">
          <a:xfrm flipH="1" flipV="1">
            <a:off x="4471673" y="3645024"/>
            <a:ext cx="0" cy="255965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stealth" w="lg" len="lg"/>
            <a:tailEnd type="none"/>
          </a:ln>
          <a:effectLst/>
        </p:spPr>
      </p:cxnSp>
      <p:sp>
        <p:nvSpPr>
          <p:cNvPr id="72" name="圆角矩形 71"/>
          <p:cNvSpPr/>
          <p:nvPr/>
        </p:nvSpPr>
        <p:spPr bwMode="auto">
          <a:xfrm>
            <a:off x="4283968" y="3900989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15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73" name="圆角矩形 72"/>
          <p:cNvSpPr/>
          <p:nvPr/>
        </p:nvSpPr>
        <p:spPr bwMode="auto">
          <a:xfrm>
            <a:off x="1839398" y="5716439"/>
            <a:ext cx="360040" cy="360040"/>
          </a:xfrm>
          <a:prstGeom prst="roundRect">
            <a:avLst/>
          </a:prstGeom>
          <a:solidFill>
            <a:srgbClr val="7030A0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7</a:t>
            </a:r>
            <a:endParaRPr lang="zh-CN" altLang="en-US" sz="20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74" name="组合 73"/>
          <p:cNvGrpSpPr/>
          <p:nvPr/>
        </p:nvGrpSpPr>
        <p:grpSpPr>
          <a:xfrm flipH="1">
            <a:off x="1938785" y="5413376"/>
            <a:ext cx="106319" cy="327973"/>
            <a:chOff x="3632014" y="4509120"/>
            <a:chExt cx="1269761" cy="216024"/>
          </a:xfrm>
        </p:grpSpPr>
        <p:cxnSp>
          <p:nvCxnSpPr>
            <p:cNvPr id="75" name="直接连接符 74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76" name="直接连接符 75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94" name="组合 93"/>
          <p:cNvGrpSpPr/>
          <p:nvPr/>
        </p:nvGrpSpPr>
        <p:grpSpPr>
          <a:xfrm>
            <a:off x="1456478" y="5423966"/>
            <a:ext cx="108459" cy="327973"/>
            <a:chOff x="3632014" y="4509120"/>
            <a:chExt cx="1269761" cy="216024"/>
          </a:xfrm>
        </p:grpSpPr>
        <p:cxnSp>
          <p:nvCxnSpPr>
            <p:cNvPr id="95" name="直接连接符 94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96" name="直接连接符 95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sp>
        <p:nvSpPr>
          <p:cNvPr id="97" name="圆角矩形 96"/>
          <p:cNvSpPr/>
          <p:nvPr/>
        </p:nvSpPr>
        <p:spPr bwMode="auto">
          <a:xfrm>
            <a:off x="1259632" y="5716439"/>
            <a:ext cx="360040" cy="360040"/>
          </a:xfrm>
          <a:prstGeom prst="roundRect">
            <a:avLst/>
          </a:prstGeom>
          <a:solidFill>
            <a:srgbClr val="7030A0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4</a:t>
            </a:r>
            <a:endParaRPr lang="zh-CN" altLang="en-US" sz="20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98" name="圆角矩形 97"/>
          <p:cNvSpPr/>
          <p:nvPr/>
        </p:nvSpPr>
        <p:spPr bwMode="auto">
          <a:xfrm>
            <a:off x="683568" y="5716439"/>
            <a:ext cx="360040" cy="360040"/>
          </a:xfrm>
          <a:prstGeom prst="roundRect">
            <a:avLst/>
          </a:prstGeom>
          <a:solidFill>
            <a:srgbClr val="7030A0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3</a:t>
            </a:r>
            <a:endParaRPr lang="zh-CN" altLang="en-US" sz="20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99" name="组合 98"/>
          <p:cNvGrpSpPr/>
          <p:nvPr/>
        </p:nvGrpSpPr>
        <p:grpSpPr>
          <a:xfrm flipH="1">
            <a:off x="782955" y="5413198"/>
            <a:ext cx="106319" cy="327973"/>
            <a:chOff x="3632014" y="4509120"/>
            <a:chExt cx="1269761" cy="216024"/>
          </a:xfrm>
        </p:grpSpPr>
        <p:cxnSp>
          <p:nvCxnSpPr>
            <p:cNvPr id="100" name="直接连接符 99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01" name="直接连接符 100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102" name="组合 101"/>
          <p:cNvGrpSpPr/>
          <p:nvPr/>
        </p:nvGrpSpPr>
        <p:grpSpPr>
          <a:xfrm>
            <a:off x="300648" y="5423788"/>
            <a:ext cx="108459" cy="327973"/>
            <a:chOff x="3632014" y="4509120"/>
            <a:chExt cx="1269761" cy="216024"/>
          </a:xfrm>
        </p:grpSpPr>
        <p:cxnSp>
          <p:nvCxnSpPr>
            <p:cNvPr id="103" name="直接连接符 102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04" name="直接连接符 103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sp>
        <p:nvSpPr>
          <p:cNvPr id="105" name="圆角矩形 104"/>
          <p:cNvSpPr/>
          <p:nvPr/>
        </p:nvSpPr>
        <p:spPr bwMode="auto">
          <a:xfrm>
            <a:off x="107504" y="5716439"/>
            <a:ext cx="360040" cy="360040"/>
          </a:xfrm>
          <a:prstGeom prst="roundRect">
            <a:avLst/>
          </a:prstGeom>
          <a:solidFill>
            <a:srgbClr val="7030A0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0</a:t>
            </a:r>
            <a:endParaRPr lang="zh-CN" altLang="en-US" sz="20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06" name="圆角矩形 105"/>
          <p:cNvSpPr/>
          <p:nvPr/>
        </p:nvSpPr>
        <p:spPr bwMode="auto">
          <a:xfrm>
            <a:off x="2847510" y="5716439"/>
            <a:ext cx="360040" cy="360040"/>
          </a:xfrm>
          <a:prstGeom prst="roundRect">
            <a:avLst/>
          </a:prstGeom>
          <a:solidFill>
            <a:srgbClr val="7030A0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12</a:t>
            </a:r>
            <a:endParaRPr lang="zh-CN" altLang="en-US" sz="20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107" name="组合 106"/>
          <p:cNvGrpSpPr/>
          <p:nvPr/>
        </p:nvGrpSpPr>
        <p:grpSpPr>
          <a:xfrm flipH="1">
            <a:off x="2946897" y="5398810"/>
            <a:ext cx="106319" cy="327973"/>
            <a:chOff x="3632014" y="4509120"/>
            <a:chExt cx="1269761" cy="216024"/>
          </a:xfrm>
        </p:grpSpPr>
        <p:cxnSp>
          <p:nvCxnSpPr>
            <p:cNvPr id="108" name="直接连接符 107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09" name="直接连接符 108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110" name="组合 109"/>
          <p:cNvGrpSpPr/>
          <p:nvPr/>
        </p:nvGrpSpPr>
        <p:grpSpPr>
          <a:xfrm>
            <a:off x="2464590" y="5409400"/>
            <a:ext cx="108459" cy="327973"/>
            <a:chOff x="3632014" y="4509120"/>
            <a:chExt cx="1269761" cy="216024"/>
          </a:xfrm>
        </p:grpSpPr>
        <p:cxnSp>
          <p:nvCxnSpPr>
            <p:cNvPr id="111" name="直接连接符 110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12" name="直接连接符 111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sp>
        <p:nvSpPr>
          <p:cNvPr id="113" name="圆角矩形 112"/>
          <p:cNvSpPr/>
          <p:nvPr/>
        </p:nvSpPr>
        <p:spPr bwMode="auto">
          <a:xfrm>
            <a:off x="2267744" y="5716439"/>
            <a:ext cx="360040" cy="360040"/>
          </a:xfrm>
          <a:prstGeom prst="roundRect">
            <a:avLst/>
          </a:prstGeom>
          <a:solidFill>
            <a:srgbClr val="7030A0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9</a:t>
            </a:r>
            <a:endParaRPr lang="zh-CN" altLang="en-US" sz="20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14" name="圆角矩形 113"/>
          <p:cNvSpPr/>
          <p:nvPr/>
        </p:nvSpPr>
        <p:spPr bwMode="auto">
          <a:xfrm>
            <a:off x="3968497" y="5716439"/>
            <a:ext cx="360040" cy="360040"/>
          </a:xfrm>
          <a:prstGeom prst="roundRect">
            <a:avLst/>
          </a:prstGeom>
          <a:solidFill>
            <a:srgbClr val="7030A0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15</a:t>
            </a:r>
            <a:endParaRPr lang="zh-CN" altLang="en-US" sz="20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115" name="组合 114"/>
          <p:cNvGrpSpPr/>
          <p:nvPr/>
        </p:nvGrpSpPr>
        <p:grpSpPr>
          <a:xfrm flipH="1">
            <a:off x="4042643" y="5397287"/>
            <a:ext cx="106319" cy="327973"/>
            <a:chOff x="3632014" y="4509120"/>
            <a:chExt cx="1269761" cy="216024"/>
          </a:xfrm>
        </p:grpSpPr>
        <p:cxnSp>
          <p:nvCxnSpPr>
            <p:cNvPr id="116" name="直接连接符 115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17" name="直接连接符 116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118" name="组合 117"/>
          <p:cNvGrpSpPr/>
          <p:nvPr/>
        </p:nvGrpSpPr>
        <p:grpSpPr>
          <a:xfrm>
            <a:off x="3560336" y="5407877"/>
            <a:ext cx="108459" cy="327973"/>
            <a:chOff x="3632014" y="4509120"/>
            <a:chExt cx="1269761" cy="216024"/>
          </a:xfrm>
        </p:grpSpPr>
        <p:cxnSp>
          <p:nvCxnSpPr>
            <p:cNvPr id="119" name="直接连接符 118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20" name="直接连接符 119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sp>
        <p:nvSpPr>
          <p:cNvPr id="121" name="圆角矩形 120"/>
          <p:cNvSpPr/>
          <p:nvPr/>
        </p:nvSpPr>
        <p:spPr bwMode="auto">
          <a:xfrm>
            <a:off x="3347864" y="5716439"/>
            <a:ext cx="360040" cy="360040"/>
          </a:xfrm>
          <a:prstGeom prst="roundRect">
            <a:avLst/>
          </a:prstGeom>
          <a:solidFill>
            <a:srgbClr val="7030A0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14</a:t>
            </a:r>
            <a:endParaRPr lang="zh-CN" altLang="en-US" sz="20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22" name="圆角矩形 121"/>
          <p:cNvSpPr/>
          <p:nvPr/>
        </p:nvSpPr>
        <p:spPr bwMode="auto">
          <a:xfrm>
            <a:off x="5064799" y="5716439"/>
            <a:ext cx="360040" cy="360040"/>
          </a:xfrm>
          <a:prstGeom prst="roundRect">
            <a:avLst/>
          </a:prstGeom>
          <a:solidFill>
            <a:srgbClr val="7030A0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20</a:t>
            </a:r>
            <a:endParaRPr lang="zh-CN" altLang="en-US" sz="20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123" name="组合 122"/>
          <p:cNvGrpSpPr/>
          <p:nvPr/>
        </p:nvGrpSpPr>
        <p:grpSpPr>
          <a:xfrm flipH="1">
            <a:off x="5138945" y="5390432"/>
            <a:ext cx="106319" cy="327973"/>
            <a:chOff x="3632014" y="4509120"/>
            <a:chExt cx="1269761" cy="216024"/>
          </a:xfrm>
        </p:grpSpPr>
        <p:cxnSp>
          <p:nvCxnSpPr>
            <p:cNvPr id="124" name="直接连接符 123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25" name="直接连接符 124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126" name="组合 125"/>
          <p:cNvGrpSpPr/>
          <p:nvPr/>
        </p:nvGrpSpPr>
        <p:grpSpPr>
          <a:xfrm>
            <a:off x="4656638" y="5401022"/>
            <a:ext cx="108459" cy="327973"/>
            <a:chOff x="3632014" y="4509120"/>
            <a:chExt cx="1269761" cy="216024"/>
          </a:xfrm>
        </p:grpSpPr>
        <p:cxnSp>
          <p:nvCxnSpPr>
            <p:cNvPr id="127" name="直接连接符 126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28" name="直接连接符 127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sp>
        <p:nvSpPr>
          <p:cNvPr id="129" name="圆角矩形 128"/>
          <p:cNvSpPr/>
          <p:nvPr/>
        </p:nvSpPr>
        <p:spPr bwMode="auto">
          <a:xfrm>
            <a:off x="4444166" y="5716439"/>
            <a:ext cx="360040" cy="360040"/>
          </a:xfrm>
          <a:prstGeom prst="roundRect">
            <a:avLst/>
          </a:prstGeom>
          <a:solidFill>
            <a:srgbClr val="7030A0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17</a:t>
            </a:r>
            <a:endParaRPr lang="zh-CN" altLang="en-US" sz="20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30" name="圆角矩形 129"/>
          <p:cNvSpPr/>
          <p:nvPr/>
        </p:nvSpPr>
        <p:spPr bwMode="auto">
          <a:xfrm>
            <a:off x="6272753" y="5716439"/>
            <a:ext cx="360040" cy="360040"/>
          </a:xfrm>
          <a:prstGeom prst="roundRect">
            <a:avLst/>
          </a:prstGeom>
          <a:solidFill>
            <a:srgbClr val="7030A0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24</a:t>
            </a:r>
            <a:endParaRPr lang="zh-CN" altLang="en-US" sz="20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131" name="组合 130"/>
          <p:cNvGrpSpPr/>
          <p:nvPr/>
        </p:nvGrpSpPr>
        <p:grpSpPr>
          <a:xfrm flipH="1">
            <a:off x="6346899" y="5393932"/>
            <a:ext cx="106319" cy="327973"/>
            <a:chOff x="3632014" y="4509120"/>
            <a:chExt cx="1269761" cy="216024"/>
          </a:xfrm>
        </p:grpSpPr>
        <p:cxnSp>
          <p:nvCxnSpPr>
            <p:cNvPr id="132" name="直接连接符 131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33" name="直接连接符 132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134" name="组合 133"/>
          <p:cNvGrpSpPr/>
          <p:nvPr/>
        </p:nvGrpSpPr>
        <p:grpSpPr>
          <a:xfrm>
            <a:off x="5864592" y="5404522"/>
            <a:ext cx="108459" cy="327973"/>
            <a:chOff x="3632014" y="4509120"/>
            <a:chExt cx="1269761" cy="216024"/>
          </a:xfrm>
        </p:grpSpPr>
        <p:cxnSp>
          <p:nvCxnSpPr>
            <p:cNvPr id="135" name="直接连接符 134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36" name="直接连接符 135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sp>
        <p:nvSpPr>
          <p:cNvPr id="137" name="圆角矩形 136"/>
          <p:cNvSpPr/>
          <p:nvPr/>
        </p:nvSpPr>
        <p:spPr bwMode="auto">
          <a:xfrm>
            <a:off x="5652120" y="5716439"/>
            <a:ext cx="360040" cy="360040"/>
          </a:xfrm>
          <a:prstGeom prst="roundRect">
            <a:avLst/>
          </a:prstGeom>
          <a:solidFill>
            <a:srgbClr val="7030A0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22</a:t>
            </a:r>
            <a:endParaRPr lang="zh-CN" altLang="en-US" sz="20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38" name="圆角矩形 137"/>
          <p:cNvSpPr/>
          <p:nvPr/>
        </p:nvSpPr>
        <p:spPr bwMode="auto">
          <a:xfrm>
            <a:off x="7420863" y="5716439"/>
            <a:ext cx="360040" cy="360040"/>
          </a:xfrm>
          <a:prstGeom prst="roundRect">
            <a:avLst/>
          </a:prstGeom>
          <a:solidFill>
            <a:srgbClr val="7030A0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27</a:t>
            </a:r>
            <a:endParaRPr lang="zh-CN" altLang="en-US" sz="20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139" name="组合 138"/>
          <p:cNvGrpSpPr/>
          <p:nvPr/>
        </p:nvGrpSpPr>
        <p:grpSpPr>
          <a:xfrm flipH="1">
            <a:off x="7495009" y="5393573"/>
            <a:ext cx="106319" cy="327973"/>
            <a:chOff x="3632014" y="4509120"/>
            <a:chExt cx="1269761" cy="216024"/>
          </a:xfrm>
        </p:grpSpPr>
        <p:cxnSp>
          <p:nvCxnSpPr>
            <p:cNvPr id="140" name="直接连接符 139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41" name="直接连接符 140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142" name="组合 141"/>
          <p:cNvGrpSpPr/>
          <p:nvPr/>
        </p:nvGrpSpPr>
        <p:grpSpPr>
          <a:xfrm>
            <a:off x="7012702" y="5404163"/>
            <a:ext cx="108459" cy="327973"/>
            <a:chOff x="3632014" y="4509120"/>
            <a:chExt cx="1269761" cy="216024"/>
          </a:xfrm>
        </p:grpSpPr>
        <p:cxnSp>
          <p:nvCxnSpPr>
            <p:cNvPr id="143" name="直接连接符 142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44" name="直接连接符 143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sp>
        <p:nvSpPr>
          <p:cNvPr id="145" name="圆角矩形 144"/>
          <p:cNvSpPr/>
          <p:nvPr/>
        </p:nvSpPr>
        <p:spPr bwMode="auto">
          <a:xfrm>
            <a:off x="6800230" y="5716439"/>
            <a:ext cx="360040" cy="360040"/>
          </a:xfrm>
          <a:prstGeom prst="roundRect">
            <a:avLst/>
          </a:prstGeom>
          <a:solidFill>
            <a:srgbClr val="7030A0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25</a:t>
            </a:r>
            <a:endParaRPr lang="zh-CN" altLang="en-US" sz="20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46" name="圆角矩形 145"/>
          <p:cNvSpPr/>
          <p:nvPr/>
        </p:nvSpPr>
        <p:spPr bwMode="auto">
          <a:xfrm>
            <a:off x="8607306" y="5716439"/>
            <a:ext cx="360040" cy="360040"/>
          </a:xfrm>
          <a:prstGeom prst="roundRect">
            <a:avLst/>
          </a:prstGeom>
          <a:solidFill>
            <a:srgbClr val="7030A0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31</a:t>
            </a:r>
            <a:endParaRPr lang="zh-CN" altLang="en-US" sz="20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147" name="组合 146"/>
          <p:cNvGrpSpPr/>
          <p:nvPr/>
        </p:nvGrpSpPr>
        <p:grpSpPr>
          <a:xfrm flipH="1">
            <a:off x="8681452" y="5365352"/>
            <a:ext cx="106319" cy="327973"/>
            <a:chOff x="3632014" y="4509120"/>
            <a:chExt cx="1269761" cy="216024"/>
          </a:xfrm>
        </p:grpSpPr>
        <p:cxnSp>
          <p:nvCxnSpPr>
            <p:cNvPr id="148" name="直接连接符 147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49" name="直接连接符 148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150" name="组合 149"/>
          <p:cNvGrpSpPr/>
          <p:nvPr/>
        </p:nvGrpSpPr>
        <p:grpSpPr>
          <a:xfrm>
            <a:off x="8199145" y="5375942"/>
            <a:ext cx="108459" cy="327973"/>
            <a:chOff x="3632014" y="4509120"/>
            <a:chExt cx="1269761" cy="216024"/>
          </a:xfrm>
        </p:grpSpPr>
        <p:cxnSp>
          <p:nvCxnSpPr>
            <p:cNvPr id="151" name="直接连接符 150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52" name="直接连接符 151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sp>
        <p:nvSpPr>
          <p:cNvPr id="153" name="圆角矩形 152"/>
          <p:cNvSpPr/>
          <p:nvPr/>
        </p:nvSpPr>
        <p:spPr bwMode="auto">
          <a:xfrm>
            <a:off x="7986673" y="5716439"/>
            <a:ext cx="360040" cy="360040"/>
          </a:xfrm>
          <a:prstGeom prst="roundRect">
            <a:avLst/>
          </a:prstGeom>
          <a:solidFill>
            <a:srgbClr val="7030A0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29</a:t>
            </a:r>
            <a:endParaRPr lang="zh-CN" altLang="en-US" sz="20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54" name="椭圆 153"/>
          <p:cNvSpPr/>
          <p:nvPr/>
        </p:nvSpPr>
        <p:spPr bwMode="auto">
          <a:xfrm>
            <a:off x="4284144" y="3427024"/>
            <a:ext cx="360000" cy="360000"/>
          </a:xfrm>
          <a:prstGeom prst="ellipse">
            <a:avLst/>
          </a:prstGeom>
          <a:solidFill>
            <a:srgbClr val="C00000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1</a:t>
            </a:r>
            <a:endParaRPr lang="zh-CN" altLang="en-US" sz="20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160" name="组合 159"/>
          <p:cNvGrpSpPr/>
          <p:nvPr/>
        </p:nvGrpSpPr>
        <p:grpSpPr>
          <a:xfrm>
            <a:off x="2262303" y="4059739"/>
            <a:ext cx="2013362" cy="226056"/>
            <a:chOff x="2270782" y="4069705"/>
            <a:chExt cx="2013362" cy="226056"/>
          </a:xfrm>
        </p:grpSpPr>
        <p:cxnSp>
          <p:nvCxnSpPr>
            <p:cNvPr id="161" name="直接连接符 160"/>
            <p:cNvCxnSpPr/>
            <p:nvPr/>
          </p:nvCxnSpPr>
          <p:spPr bwMode="auto">
            <a:xfrm>
              <a:off x="2270782" y="4069705"/>
              <a:ext cx="2013362" cy="11304"/>
            </a:xfrm>
            <a:prstGeom prst="line">
              <a:avLst/>
            </a:prstGeom>
            <a:solidFill>
              <a:schemeClr val="accent1"/>
            </a:solidFill>
            <a:ln w="44450" cap="flat" cmpd="sng" algn="ctr">
              <a:solidFill>
                <a:srgbClr val="7030A0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62" name="直接连接符 161"/>
            <p:cNvCxnSpPr/>
            <p:nvPr/>
          </p:nvCxnSpPr>
          <p:spPr bwMode="auto">
            <a:xfrm flipV="1">
              <a:off x="2279530" y="4069705"/>
              <a:ext cx="0" cy="226056"/>
            </a:xfrm>
            <a:prstGeom prst="line">
              <a:avLst/>
            </a:prstGeom>
            <a:solidFill>
              <a:schemeClr val="accent1"/>
            </a:solidFill>
            <a:ln w="44450" cap="flat" cmpd="sng" algn="ctr">
              <a:solidFill>
                <a:srgbClr val="7030A0"/>
              </a:solidFill>
              <a:prstDash val="solid"/>
              <a:round/>
              <a:headEnd type="none" w="lg" len="lg"/>
              <a:tailEnd type="none"/>
            </a:ln>
            <a:effectLst/>
          </p:spPr>
        </p:cxnSp>
      </p:grpSp>
      <p:grpSp>
        <p:nvGrpSpPr>
          <p:cNvPr id="163" name="组合 162"/>
          <p:cNvGrpSpPr/>
          <p:nvPr/>
        </p:nvGrpSpPr>
        <p:grpSpPr>
          <a:xfrm>
            <a:off x="1179514" y="4475421"/>
            <a:ext cx="910438" cy="226056"/>
            <a:chOff x="2270782" y="4069705"/>
            <a:chExt cx="2013362" cy="226056"/>
          </a:xfrm>
        </p:grpSpPr>
        <p:cxnSp>
          <p:nvCxnSpPr>
            <p:cNvPr id="164" name="直接连接符 163"/>
            <p:cNvCxnSpPr/>
            <p:nvPr/>
          </p:nvCxnSpPr>
          <p:spPr bwMode="auto">
            <a:xfrm>
              <a:off x="2270782" y="4069705"/>
              <a:ext cx="2013362" cy="11304"/>
            </a:xfrm>
            <a:prstGeom prst="line">
              <a:avLst/>
            </a:prstGeom>
            <a:solidFill>
              <a:schemeClr val="accent1"/>
            </a:solidFill>
            <a:ln w="44450" cap="flat" cmpd="sng" algn="ctr">
              <a:solidFill>
                <a:srgbClr val="FF0000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65" name="直接连接符 164"/>
            <p:cNvCxnSpPr/>
            <p:nvPr/>
          </p:nvCxnSpPr>
          <p:spPr bwMode="auto">
            <a:xfrm flipV="1">
              <a:off x="2279530" y="4069705"/>
              <a:ext cx="0" cy="226056"/>
            </a:xfrm>
            <a:prstGeom prst="line">
              <a:avLst/>
            </a:prstGeom>
            <a:solidFill>
              <a:schemeClr val="accent1"/>
            </a:solidFill>
            <a:ln w="44450" cap="flat" cmpd="sng" algn="ctr">
              <a:solidFill>
                <a:srgbClr val="FF0000"/>
              </a:solidFill>
              <a:prstDash val="solid"/>
              <a:round/>
              <a:headEnd type="none" w="lg" len="lg"/>
              <a:tailEnd type="none"/>
            </a:ln>
            <a:effectLst/>
          </p:spPr>
        </p:cxnSp>
      </p:grpSp>
      <p:grpSp>
        <p:nvGrpSpPr>
          <p:cNvPr id="12" name="组合 11"/>
          <p:cNvGrpSpPr/>
          <p:nvPr/>
        </p:nvGrpSpPr>
        <p:grpSpPr>
          <a:xfrm>
            <a:off x="567743" y="4911348"/>
            <a:ext cx="443004" cy="307044"/>
            <a:chOff x="946885" y="3361069"/>
            <a:chExt cx="384755" cy="226056"/>
          </a:xfrm>
        </p:grpSpPr>
        <p:cxnSp>
          <p:nvCxnSpPr>
            <p:cNvPr id="167" name="直接连接符 166"/>
            <p:cNvCxnSpPr/>
            <p:nvPr/>
          </p:nvCxnSpPr>
          <p:spPr bwMode="auto">
            <a:xfrm flipV="1">
              <a:off x="946885" y="3361069"/>
              <a:ext cx="384755" cy="1"/>
            </a:xfrm>
            <a:prstGeom prst="line">
              <a:avLst/>
            </a:prstGeom>
            <a:solidFill>
              <a:schemeClr val="accent1"/>
            </a:solidFill>
            <a:ln w="44450" cap="flat" cmpd="sng" algn="ctr">
              <a:solidFill>
                <a:srgbClr val="FF0000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68" name="直接连接符 167"/>
            <p:cNvCxnSpPr/>
            <p:nvPr/>
          </p:nvCxnSpPr>
          <p:spPr bwMode="auto">
            <a:xfrm flipV="1">
              <a:off x="948557" y="3361069"/>
              <a:ext cx="0" cy="226056"/>
            </a:xfrm>
            <a:prstGeom prst="line">
              <a:avLst/>
            </a:prstGeom>
            <a:solidFill>
              <a:schemeClr val="accent1"/>
            </a:solidFill>
            <a:ln w="44450" cap="flat" cmpd="sng" algn="ctr">
              <a:solidFill>
                <a:srgbClr val="FF0000"/>
              </a:solidFill>
              <a:prstDash val="solid"/>
              <a:round/>
              <a:headEnd type="none" w="lg" len="lg"/>
              <a:tailEnd type="none"/>
            </a:ln>
            <a:effectLst/>
          </p:spPr>
        </p:cxnSp>
      </p:grpSp>
      <p:grpSp>
        <p:nvGrpSpPr>
          <p:cNvPr id="156" name="组合 155"/>
          <p:cNvGrpSpPr/>
          <p:nvPr/>
        </p:nvGrpSpPr>
        <p:grpSpPr>
          <a:xfrm flipH="1">
            <a:off x="4651090" y="4057879"/>
            <a:ext cx="2015201" cy="248066"/>
            <a:chOff x="2270782" y="4069705"/>
            <a:chExt cx="2013362" cy="226056"/>
          </a:xfrm>
        </p:grpSpPr>
        <p:cxnSp>
          <p:nvCxnSpPr>
            <p:cNvPr id="157" name="直接连接符 156"/>
            <p:cNvCxnSpPr/>
            <p:nvPr/>
          </p:nvCxnSpPr>
          <p:spPr bwMode="auto">
            <a:xfrm>
              <a:off x="2270782" y="4069705"/>
              <a:ext cx="2013362" cy="11304"/>
            </a:xfrm>
            <a:prstGeom prst="line">
              <a:avLst/>
            </a:prstGeom>
            <a:solidFill>
              <a:schemeClr val="accent1"/>
            </a:solidFill>
            <a:ln w="44450" cap="flat" cmpd="sng" algn="ctr">
              <a:solidFill>
                <a:srgbClr val="7030A0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58" name="直接连接符 157"/>
            <p:cNvCxnSpPr/>
            <p:nvPr/>
          </p:nvCxnSpPr>
          <p:spPr bwMode="auto">
            <a:xfrm flipV="1">
              <a:off x="2279530" y="4069705"/>
              <a:ext cx="0" cy="226056"/>
            </a:xfrm>
            <a:prstGeom prst="line">
              <a:avLst/>
            </a:prstGeom>
            <a:solidFill>
              <a:schemeClr val="accent1"/>
            </a:solidFill>
            <a:ln w="44450" cap="flat" cmpd="sng" algn="ctr">
              <a:solidFill>
                <a:srgbClr val="7030A0"/>
              </a:solidFill>
              <a:prstDash val="solid"/>
              <a:round/>
              <a:headEnd type="none" w="lg" len="lg"/>
              <a:tailEnd type="none"/>
            </a:ln>
            <a:effectLst/>
          </p:spPr>
        </p:cxnSp>
      </p:grpSp>
      <p:grpSp>
        <p:nvGrpSpPr>
          <p:cNvPr id="159" name="组合 158"/>
          <p:cNvGrpSpPr/>
          <p:nvPr/>
        </p:nvGrpSpPr>
        <p:grpSpPr>
          <a:xfrm>
            <a:off x="5588714" y="4469139"/>
            <a:ext cx="864059" cy="238236"/>
            <a:chOff x="2270782" y="4069705"/>
            <a:chExt cx="2013362" cy="226056"/>
          </a:xfrm>
        </p:grpSpPr>
        <p:cxnSp>
          <p:nvCxnSpPr>
            <p:cNvPr id="166" name="直接连接符 165"/>
            <p:cNvCxnSpPr/>
            <p:nvPr/>
          </p:nvCxnSpPr>
          <p:spPr bwMode="auto">
            <a:xfrm>
              <a:off x="2270782" y="4069705"/>
              <a:ext cx="2013362" cy="11304"/>
            </a:xfrm>
            <a:prstGeom prst="line">
              <a:avLst/>
            </a:prstGeom>
            <a:solidFill>
              <a:schemeClr val="accent1"/>
            </a:solidFill>
            <a:ln w="44450" cap="flat" cmpd="sng" algn="ctr">
              <a:solidFill>
                <a:schemeClr val="accent2">
                  <a:lumMod val="50000"/>
                </a:schemeClr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72" name="直接连接符 171"/>
            <p:cNvCxnSpPr/>
            <p:nvPr/>
          </p:nvCxnSpPr>
          <p:spPr bwMode="auto">
            <a:xfrm flipV="1">
              <a:off x="2279530" y="4069705"/>
              <a:ext cx="0" cy="226056"/>
            </a:xfrm>
            <a:prstGeom prst="line">
              <a:avLst/>
            </a:prstGeom>
            <a:solidFill>
              <a:schemeClr val="accent1"/>
            </a:solidFill>
            <a:ln w="44450" cap="flat" cmpd="sng" algn="ctr">
              <a:solidFill>
                <a:schemeClr val="accent2">
                  <a:lumMod val="50000"/>
                </a:schemeClr>
              </a:solidFill>
              <a:prstDash val="solid"/>
              <a:round/>
              <a:headEnd type="none" w="lg" len="lg"/>
              <a:tailEnd type="none"/>
            </a:ln>
            <a:effectLst/>
          </p:spPr>
        </p:cxnSp>
      </p:grpSp>
      <p:grpSp>
        <p:nvGrpSpPr>
          <p:cNvPr id="179" name="组合 178"/>
          <p:cNvGrpSpPr/>
          <p:nvPr/>
        </p:nvGrpSpPr>
        <p:grpSpPr>
          <a:xfrm flipH="1">
            <a:off x="5743944" y="4904487"/>
            <a:ext cx="404599" cy="307044"/>
            <a:chOff x="946885" y="3361069"/>
            <a:chExt cx="384755" cy="226056"/>
          </a:xfrm>
        </p:grpSpPr>
        <p:cxnSp>
          <p:nvCxnSpPr>
            <p:cNvPr id="180" name="直接连接符 179"/>
            <p:cNvCxnSpPr/>
            <p:nvPr/>
          </p:nvCxnSpPr>
          <p:spPr bwMode="auto">
            <a:xfrm flipV="1">
              <a:off x="946885" y="3361069"/>
              <a:ext cx="384755" cy="1"/>
            </a:xfrm>
            <a:prstGeom prst="line">
              <a:avLst/>
            </a:prstGeom>
            <a:solidFill>
              <a:schemeClr val="accent1"/>
            </a:solidFill>
            <a:ln w="44450" cap="flat" cmpd="sng" algn="ctr">
              <a:solidFill>
                <a:srgbClr val="FF0000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81" name="直接连接符 180"/>
            <p:cNvCxnSpPr/>
            <p:nvPr/>
          </p:nvCxnSpPr>
          <p:spPr bwMode="auto">
            <a:xfrm flipV="1">
              <a:off x="948557" y="3361069"/>
              <a:ext cx="0" cy="226056"/>
            </a:xfrm>
            <a:prstGeom prst="line">
              <a:avLst/>
            </a:prstGeom>
            <a:solidFill>
              <a:schemeClr val="accent1"/>
            </a:solidFill>
            <a:ln w="44450" cap="flat" cmpd="sng" algn="ctr">
              <a:solidFill>
                <a:srgbClr val="FF0000"/>
              </a:solidFill>
              <a:prstDash val="solid"/>
              <a:round/>
              <a:headEnd type="none" w="lg" len="lg"/>
              <a:tailEnd type="none"/>
            </a:ln>
            <a:effectLst/>
          </p:spPr>
        </p:cxnSp>
      </p:grpSp>
      <p:grpSp>
        <p:nvGrpSpPr>
          <p:cNvPr id="182" name="组合 181"/>
          <p:cNvGrpSpPr/>
          <p:nvPr/>
        </p:nvGrpSpPr>
        <p:grpSpPr>
          <a:xfrm flipH="1">
            <a:off x="6348520" y="5404163"/>
            <a:ext cx="113492" cy="307044"/>
            <a:chOff x="946885" y="3361069"/>
            <a:chExt cx="384755" cy="226056"/>
          </a:xfrm>
        </p:grpSpPr>
        <p:cxnSp>
          <p:nvCxnSpPr>
            <p:cNvPr id="183" name="直接连接符 182"/>
            <p:cNvCxnSpPr/>
            <p:nvPr/>
          </p:nvCxnSpPr>
          <p:spPr bwMode="auto">
            <a:xfrm flipV="1">
              <a:off x="946885" y="3361069"/>
              <a:ext cx="384755" cy="1"/>
            </a:xfrm>
            <a:prstGeom prst="line">
              <a:avLst/>
            </a:prstGeom>
            <a:solidFill>
              <a:schemeClr val="accent1"/>
            </a:solidFill>
            <a:ln w="44450" cap="flat" cmpd="sng" algn="ctr">
              <a:solidFill>
                <a:srgbClr val="FF0000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84" name="直接连接符 183"/>
            <p:cNvCxnSpPr/>
            <p:nvPr/>
          </p:nvCxnSpPr>
          <p:spPr bwMode="auto">
            <a:xfrm flipV="1">
              <a:off x="948557" y="3361069"/>
              <a:ext cx="0" cy="226056"/>
            </a:xfrm>
            <a:prstGeom prst="line">
              <a:avLst/>
            </a:prstGeom>
            <a:solidFill>
              <a:schemeClr val="accent1"/>
            </a:solidFill>
            <a:ln w="44450" cap="flat" cmpd="sng" algn="ctr">
              <a:solidFill>
                <a:srgbClr val="FF0000"/>
              </a:solidFill>
              <a:prstDash val="solid"/>
              <a:round/>
              <a:headEnd type="none" w="lg" len="lg"/>
              <a:tailEnd type="none"/>
            </a:ln>
            <a:effectLst/>
          </p:spPr>
        </p:cxnSp>
      </p:grpSp>
      <p:sp>
        <p:nvSpPr>
          <p:cNvPr id="191" name="圆角矩形 190"/>
          <p:cNvSpPr/>
          <p:nvPr/>
        </p:nvSpPr>
        <p:spPr bwMode="auto">
          <a:xfrm>
            <a:off x="4284645" y="3900989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15</a:t>
            </a:r>
            <a:endParaRPr lang="zh-CN" altLang="en-US" sz="20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618748" y="1620028"/>
            <a:ext cx="95410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输出：</a:t>
            </a:r>
            <a:endParaRPr lang="zh-CN" altLang="en-US" sz="2000" dirty="0">
              <a:solidFill>
                <a:srgbClr val="C00000"/>
              </a:solidFill>
            </a:endParaRPr>
          </a:p>
        </p:txBody>
      </p:sp>
      <p:sp>
        <p:nvSpPr>
          <p:cNvPr id="202" name="矩形 201"/>
          <p:cNvSpPr/>
          <p:nvPr/>
        </p:nvSpPr>
        <p:spPr>
          <a:xfrm>
            <a:off x="4499992" y="1620028"/>
            <a:ext cx="159050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9,12,14,15,</a:t>
            </a:r>
            <a:endParaRPr lang="zh-CN" altLang="en-US" sz="2000" dirty="0">
              <a:solidFill>
                <a:srgbClr val="C00000"/>
              </a:solidFill>
            </a:endParaRPr>
          </a:p>
        </p:txBody>
      </p:sp>
      <p:sp>
        <p:nvSpPr>
          <p:cNvPr id="203" name="矩形 202"/>
          <p:cNvSpPr/>
          <p:nvPr/>
        </p:nvSpPr>
        <p:spPr>
          <a:xfrm>
            <a:off x="5940152" y="1620028"/>
            <a:ext cx="64953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4,7,</a:t>
            </a:r>
            <a:endParaRPr lang="zh-CN" altLang="en-US" sz="2000" dirty="0">
              <a:solidFill>
                <a:srgbClr val="C00000"/>
              </a:solidFill>
            </a:endParaRPr>
          </a:p>
        </p:txBody>
      </p:sp>
      <p:sp>
        <p:nvSpPr>
          <p:cNvPr id="204" name="矩形 203"/>
          <p:cNvSpPr/>
          <p:nvPr/>
        </p:nvSpPr>
        <p:spPr>
          <a:xfrm>
            <a:off x="6442743" y="1620028"/>
            <a:ext cx="41710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3,</a:t>
            </a:r>
            <a:endParaRPr lang="zh-CN" altLang="en-US" sz="2000" dirty="0">
              <a:solidFill>
                <a:srgbClr val="C00000"/>
              </a:solidFill>
            </a:endParaRPr>
          </a:p>
        </p:txBody>
      </p:sp>
      <p:sp>
        <p:nvSpPr>
          <p:cNvPr id="205" name="矩形 204"/>
          <p:cNvSpPr/>
          <p:nvPr/>
        </p:nvSpPr>
        <p:spPr>
          <a:xfrm>
            <a:off x="6699572" y="1620028"/>
            <a:ext cx="96693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17,20,</a:t>
            </a:r>
            <a:endParaRPr lang="zh-CN" altLang="en-US" sz="2000" dirty="0">
              <a:solidFill>
                <a:srgbClr val="C00000"/>
              </a:solidFill>
            </a:endParaRPr>
          </a:p>
        </p:txBody>
      </p:sp>
      <p:sp>
        <p:nvSpPr>
          <p:cNvPr id="206" name="矩形 205"/>
          <p:cNvSpPr/>
          <p:nvPr/>
        </p:nvSpPr>
        <p:spPr>
          <a:xfrm>
            <a:off x="7596336" y="1620028"/>
            <a:ext cx="50206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22</a:t>
            </a:r>
            <a:endParaRPr lang="zh-CN" altLang="en-US" sz="20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4935224"/>
      </p:ext>
    </p:extLst>
  </p:cSld>
  <p:clrMapOvr>
    <a:masterClrMapping/>
  </p:clrMapOvr>
  <p:transition advTm="157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6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4.07407E-6 L -0.24028 0.06759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014" y="36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0" dur="20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6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4027 0.06759 L -0.35816 0.13449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903" y="333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8" dur="20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5816 0.13449 L -0.42395 0.20879 " pathEditMode="relative" rAng="0" ptsTypes="AA">
                                      <p:cBhvr>
                                        <p:cTn id="43" dur="20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99" y="370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49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2395 0.20879 L -0.39409 0.39398 " pathEditMode="relative" rAng="0" ptsTypes="AA">
                                      <p:cBhvr>
                                        <p:cTn id="63" dur="20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93" y="92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"/>
                            </p:stCondLst>
                            <p:childTnLst>
                              <p:par>
                                <p:cTn id="71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49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2.59259E-6 L 0.23768 0.07315 " pathEditMode="relative" rAng="0" ptsTypes="AA">
                                      <p:cBhvr>
                                        <p:cTn id="82" dur="20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875" y="365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2000"/>
                            </p:stCondLst>
                            <p:childTnLst>
                              <p:par>
                                <p:cTn id="84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86" dur="20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49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3768 0.07315 L 0.12066 0.13379 " pathEditMode="relative" rAng="0" ptsTypes="AA">
                                      <p:cBhvr>
                                        <p:cTn id="90" dur="20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851" y="300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2000"/>
                            </p:stCondLst>
                            <p:childTnLst>
                              <p:par>
                                <p:cTn id="92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94" dur="20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49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2066 0.13379 L 0.1849 0.20903 " pathEditMode="relative" rAng="0" ptsTypes="AA">
                                      <p:cBhvr>
                                        <p:cTn id="98" dur="20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12" y="375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0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02" dur="20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08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500"/>
                            </p:stCondLst>
                            <p:childTnLst>
                              <p:par>
                                <p:cTn id="11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49" presetClass="path" presetSubtype="0" accel="50000" decel="5000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849 0.20903 L 0.21719 0.39375 " pathEditMode="relative" rAng="0" ptsTypes="AA">
                                      <p:cBhvr>
                                        <p:cTn id="117" dur="20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15" y="92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19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21" dur="20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6" dur="500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7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5" grpId="0" animBg="1"/>
      <p:bldP spid="193" grpId="0" animBg="1"/>
      <p:bldP spid="155" grpId="0" animBg="1"/>
      <p:bldP spid="155" grpId="1" animBg="1"/>
      <p:bldP spid="155" grpId="2" animBg="1"/>
      <p:bldP spid="155" grpId="3" animBg="1"/>
      <p:bldP spid="155" grpId="4" animBg="1"/>
      <p:bldP spid="190" grpId="0" animBg="1"/>
      <p:bldP spid="186" grpId="0" animBg="1"/>
      <p:bldP spid="4" grpId="0" animBg="1"/>
      <p:bldP spid="154" grpId="0" animBg="1"/>
      <p:bldP spid="154" grpId="1" animBg="1"/>
      <p:bldP spid="154" grpId="2" animBg="1"/>
      <p:bldP spid="154" grpId="3" animBg="1"/>
      <p:bldP spid="154" grpId="4" animBg="1"/>
      <p:bldP spid="202" grpId="0"/>
      <p:bldP spid="203" grpId="0"/>
      <p:bldP spid="204" grpId="0"/>
      <p:bldP spid="205" grpId="0"/>
      <p:bldP spid="20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TextBox 20"/>
          <p:cNvSpPr txBox="1">
            <a:spLocks noChangeArrowheads="1"/>
          </p:cNvSpPr>
          <p:nvPr/>
        </p:nvSpPr>
        <p:spPr bwMode="auto">
          <a:xfrm>
            <a:off x="251520" y="1139307"/>
            <a:ext cx="8662853" cy="23544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查询算法复杂度分析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spcAft>
                <a:spcPts val="3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假设查询范围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[1,23]</a:t>
            </a:r>
          </a:p>
          <a:p>
            <a:pPr marL="914400" lvl="1" indent="-457200">
              <a:spcAft>
                <a:spcPts val="3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第一步：两条路径查找各自不会超过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log(n)</a:t>
            </a:r>
          </a:p>
          <a:p>
            <a:pPr marL="914400" lvl="1" indent="-457200">
              <a:spcAft>
                <a:spcPts val="3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第二步：不超过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log(n)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，可结合步骤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</a:p>
          <a:p>
            <a:pPr marL="914400" lvl="1" indent="-457200">
              <a:spcAft>
                <a:spcPts val="3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第三步：重走不超过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log(n)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，输出复杂度取决于命中数量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r</a:t>
            </a:r>
          </a:p>
          <a:p>
            <a:pPr marL="914400" lvl="1" indent="-457200">
              <a:spcAft>
                <a:spcPts val="3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复杂度：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O(</a:t>
            </a:r>
            <a:r>
              <a:rPr lang="en-US" altLang="zh-CN" sz="20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r+logn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</p:txBody>
      </p:sp>
      <p:sp>
        <p:nvSpPr>
          <p:cNvPr id="195" name="同侧圆角矩形 194"/>
          <p:cNvSpPr/>
          <p:nvPr/>
        </p:nvSpPr>
        <p:spPr bwMode="auto">
          <a:xfrm>
            <a:off x="5580093" y="5582597"/>
            <a:ext cx="511127" cy="592023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FFCC00">
              <a:alpha val="34000"/>
            </a:srgbClr>
          </a:solidFill>
          <a:ln w="9525" algn="ctr">
            <a:solidFill>
              <a:schemeClr val="tx1"/>
            </a:solidFill>
            <a:prstDash val="dash"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193" name="同侧圆角矩形 192"/>
          <p:cNvSpPr/>
          <p:nvPr/>
        </p:nvSpPr>
        <p:spPr bwMode="auto">
          <a:xfrm>
            <a:off x="4388422" y="5072816"/>
            <a:ext cx="1098183" cy="1101804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FFCC00">
              <a:alpha val="34000"/>
            </a:srgbClr>
          </a:solidFill>
          <a:ln w="9525" algn="ctr">
            <a:solidFill>
              <a:schemeClr val="tx1"/>
            </a:solidFill>
            <a:prstDash val="dash"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155" name="椭圆 154"/>
          <p:cNvSpPr/>
          <p:nvPr/>
        </p:nvSpPr>
        <p:spPr bwMode="auto">
          <a:xfrm>
            <a:off x="6300232" y="6237312"/>
            <a:ext cx="360000" cy="360000"/>
          </a:xfrm>
          <a:prstGeom prst="ellipse">
            <a:avLst/>
          </a:prstGeom>
          <a:solidFill>
            <a:srgbClr val="C00000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23</a:t>
            </a:r>
            <a:endParaRPr lang="zh-CN" altLang="en-US" sz="20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90" name="同侧圆角矩形 189"/>
          <p:cNvSpPr/>
          <p:nvPr/>
        </p:nvSpPr>
        <p:spPr bwMode="auto">
          <a:xfrm>
            <a:off x="611121" y="5573281"/>
            <a:ext cx="511127" cy="592023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FFCC00">
              <a:alpha val="34000"/>
            </a:srgbClr>
          </a:solidFill>
          <a:ln w="9525" algn="ctr">
            <a:solidFill>
              <a:schemeClr val="tx1"/>
            </a:solidFill>
            <a:prstDash val="dash"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186" name="同侧圆角矩形 185"/>
          <p:cNvSpPr/>
          <p:nvPr/>
        </p:nvSpPr>
        <p:spPr bwMode="auto">
          <a:xfrm>
            <a:off x="1234920" y="5072816"/>
            <a:ext cx="997377" cy="1101804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FFCC00">
              <a:alpha val="34000"/>
            </a:srgbClr>
          </a:solidFill>
          <a:ln w="9525" algn="ctr">
            <a:solidFill>
              <a:schemeClr val="tx1"/>
            </a:solidFill>
            <a:prstDash val="dash"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4" name="同侧圆角矩形 3"/>
          <p:cNvSpPr/>
          <p:nvPr/>
        </p:nvSpPr>
        <p:spPr bwMode="auto">
          <a:xfrm>
            <a:off x="2264749" y="4578646"/>
            <a:ext cx="2053180" cy="1586658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FFCC00">
              <a:alpha val="34000"/>
            </a:srgbClr>
          </a:solidFill>
          <a:ln w="9525" algn="ctr">
            <a:solidFill>
              <a:schemeClr val="tx1"/>
            </a:solidFill>
            <a:prstDash val="dash"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088" y="85725"/>
            <a:ext cx="7599362" cy="914400"/>
          </a:xfrm>
        </p:spPr>
        <p:txBody>
          <a:bodyPr/>
          <a:lstStyle/>
          <a:p>
            <a:pPr>
              <a:defRPr/>
            </a:pPr>
            <a:r>
              <a:rPr lang="zh-CN" altLang="en-US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一维范围查询</a:t>
            </a:r>
          </a:p>
        </p:txBody>
      </p:sp>
      <p:sp>
        <p:nvSpPr>
          <p:cNvPr id="19" name="圆角矩形 18"/>
          <p:cNvSpPr/>
          <p:nvPr/>
        </p:nvSpPr>
        <p:spPr bwMode="auto">
          <a:xfrm>
            <a:off x="399238" y="5239322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0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0" name="圆角矩形 19"/>
          <p:cNvSpPr/>
          <p:nvPr/>
        </p:nvSpPr>
        <p:spPr bwMode="auto">
          <a:xfrm>
            <a:off x="1002949" y="4735266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3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1" name="圆角矩形 20"/>
          <p:cNvSpPr/>
          <p:nvPr/>
        </p:nvSpPr>
        <p:spPr bwMode="auto">
          <a:xfrm>
            <a:off x="1576153" y="5239322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4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2" name="圆角矩形 21"/>
          <p:cNvSpPr/>
          <p:nvPr/>
        </p:nvSpPr>
        <p:spPr bwMode="auto">
          <a:xfrm>
            <a:off x="2085665" y="4303218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7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3" name="圆角矩形 22"/>
          <p:cNvSpPr/>
          <p:nvPr/>
        </p:nvSpPr>
        <p:spPr bwMode="auto">
          <a:xfrm>
            <a:off x="2574767" y="5235477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9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4" name="圆角矩形 23"/>
          <p:cNvSpPr/>
          <p:nvPr/>
        </p:nvSpPr>
        <p:spPr bwMode="auto">
          <a:xfrm>
            <a:off x="3113144" y="4735266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12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5" name="圆角矩形 24"/>
          <p:cNvSpPr/>
          <p:nvPr/>
        </p:nvSpPr>
        <p:spPr bwMode="auto">
          <a:xfrm>
            <a:off x="3686184" y="5233356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14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6" name="圆角矩形 25"/>
          <p:cNvSpPr/>
          <p:nvPr/>
        </p:nvSpPr>
        <p:spPr bwMode="auto">
          <a:xfrm>
            <a:off x="4770504" y="5213553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17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7" name="圆角矩形 26"/>
          <p:cNvSpPr/>
          <p:nvPr/>
        </p:nvSpPr>
        <p:spPr bwMode="auto">
          <a:xfrm>
            <a:off x="5396154" y="4712776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20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8" name="圆角矩形 27"/>
          <p:cNvSpPr/>
          <p:nvPr/>
        </p:nvSpPr>
        <p:spPr bwMode="auto">
          <a:xfrm>
            <a:off x="5981311" y="5213241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22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9" name="圆角矩形 28"/>
          <p:cNvSpPr/>
          <p:nvPr/>
        </p:nvSpPr>
        <p:spPr bwMode="auto">
          <a:xfrm>
            <a:off x="6462881" y="4298493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24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30" name="圆角矩形 29"/>
          <p:cNvSpPr/>
          <p:nvPr/>
        </p:nvSpPr>
        <p:spPr bwMode="auto">
          <a:xfrm>
            <a:off x="7116453" y="5230883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25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31" name="圆角矩形 30"/>
          <p:cNvSpPr/>
          <p:nvPr/>
        </p:nvSpPr>
        <p:spPr bwMode="auto">
          <a:xfrm>
            <a:off x="7724662" y="4730541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27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32" name="圆角矩形 31"/>
          <p:cNvSpPr/>
          <p:nvPr/>
        </p:nvSpPr>
        <p:spPr bwMode="auto">
          <a:xfrm>
            <a:off x="8320261" y="5232460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29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2262034" y="4069705"/>
            <a:ext cx="2090599" cy="226056"/>
            <a:chOff x="3340664" y="3236395"/>
            <a:chExt cx="1269761" cy="216024"/>
          </a:xfrm>
        </p:grpSpPr>
        <p:cxnSp>
          <p:nvCxnSpPr>
            <p:cNvPr id="33" name="直接连接符 32"/>
            <p:cNvCxnSpPr/>
            <p:nvPr/>
          </p:nvCxnSpPr>
          <p:spPr bwMode="auto">
            <a:xfrm>
              <a:off x="3340664" y="3236395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34" name="直接连接符 33"/>
            <p:cNvCxnSpPr/>
            <p:nvPr/>
          </p:nvCxnSpPr>
          <p:spPr bwMode="auto">
            <a:xfrm flipV="1">
              <a:off x="3345977" y="3236395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cxnSp>
        <p:nvCxnSpPr>
          <p:cNvPr id="35" name="直接连接符 34"/>
          <p:cNvCxnSpPr>
            <a:endCxn id="22" idx="1"/>
          </p:cNvCxnSpPr>
          <p:nvPr/>
        </p:nvCxnSpPr>
        <p:spPr bwMode="auto">
          <a:xfrm>
            <a:off x="1177230" y="4479300"/>
            <a:ext cx="908435" cy="3938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/>
            <a:tailEnd type="none"/>
          </a:ln>
          <a:effectLst/>
        </p:spPr>
      </p:cxnSp>
      <p:cxnSp>
        <p:nvCxnSpPr>
          <p:cNvPr id="36" name="直接连接符 35"/>
          <p:cNvCxnSpPr/>
          <p:nvPr/>
        </p:nvCxnSpPr>
        <p:spPr bwMode="auto">
          <a:xfrm flipV="1">
            <a:off x="1179514" y="4479300"/>
            <a:ext cx="0" cy="255965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stealth" w="lg" len="lg"/>
            <a:tailEnd type="none"/>
          </a:ln>
          <a:effectLst/>
        </p:spPr>
      </p:cxnSp>
      <p:grpSp>
        <p:nvGrpSpPr>
          <p:cNvPr id="37" name="组合 36"/>
          <p:cNvGrpSpPr/>
          <p:nvPr/>
        </p:nvGrpSpPr>
        <p:grpSpPr>
          <a:xfrm flipH="1">
            <a:off x="1362986" y="4911349"/>
            <a:ext cx="403471" cy="327973"/>
            <a:chOff x="3632014" y="4509120"/>
            <a:chExt cx="1269761" cy="216024"/>
          </a:xfrm>
        </p:grpSpPr>
        <p:cxnSp>
          <p:nvCxnSpPr>
            <p:cNvPr id="38" name="直接连接符 37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39" name="直接连接符 38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40" name="组合 39"/>
          <p:cNvGrpSpPr/>
          <p:nvPr/>
        </p:nvGrpSpPr>
        <p:grpSpPr>
          <a:xfrm flipH="1">
            <a:off x="4639591" y="4062861"/>
            <a:ext cx="2026702" cy="240357"/>
            <a:chOff x="3632014" y="4509120"/>
            <a:chExt cx="1269761" cy="216024"/>
          </a:xfrm>
        </p:grpSpPr>
        <p:cxnSp>
          <p:nvCxnSpPr>
            <p:cNvPr id="41" name="直接连接符 40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42" name="直接连接符 41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43" name="组合 42"/>
          <p:cNvGrpSpPr/>
          <p:nvPr/>
        </p:nvGrpSpPr>
        <p:grpSpPr>
          <a:xfrm>
            <a:off x="5562782" y="4478514"/>
            <a:ext cx="900100" cy="252028"/>
            <a:chOff x="3632014" y="4509120"/>
            <a:chExt cx="1269761" cy="216024"/>
          </a:xfrm>
        </p:grpSpPr>
        <p:cxnSp>
          <p:nvCxnSpPr>
            <p:cNvPr id="44" name="直接连接符 43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45" name="直接连接符 44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9" name="组合 8"/>
          <p:cNvGrpSpPr/>
          <p:nvPr/>
        </p:nvGrpSpPr>
        <p:grpSpPr>
          <a:xfrm>
            <a:off x="6826898" y="4474576"/>
            <a:ext cx="1111661" cy="269450"/>
            <a:chOff x="6986605" y="3644733"/>
            <a:chExt cx="896122" cy="259901"/>
          </a:xfrm>
        </p:grpSpPr>
        <p:cxnSp>
          <p:nvCxnSpPr>
            <p:cNvPr id="46" name="直接连接符 45"/>
            <p:cNvCxnSpPr/>
            <p:nvPr/>
          </p:nvCxnSpPr>
          <p:spPr bwMode="auto">
            <a:xfrm flipH="1" flipV="1">
              <a:off x="6986605" y="3644733"/>
              <a:ext cx="892667" cy="3936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47" name="直接连接符 46"/>
            <p:cNvCxnSpPr/>
            <p:nvPr/>
          </p:nvCxnSpPr>
          <p:spPr bwMode="auto">
            <a:xfrm flipH="1" flipV="1">
              <a:off x="7882727" y="3648669"/>
              <a:ext cx="0" cy="255965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48" name="组合 47"/>
          <p:cNvGrpSpPr/>
          <p:nvPr/>
        </p:nvGrpSpPr>
        <p:grpSpPr>
          <a:xfrm flipH="1">
            <a:off x="2447988" y="4475421"/>
            <a:ext cx="859216" cy="257708"/>
            <a:chOff x="3632014" y="4509120"/>
            <a:chExt cx="1269761" cy="216024"/>
          </a:xfrm>
        </p:grpSpPr>
        <p:cxnSp>
          <p:nvCxnSpPr>
            <p:cNvPr id="49" name="直接连接符 48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50" name="直接连接符 49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51" name="组合 50"/>
          <p:cNvGrpSpPr/>
          <p:nvPr/>
        </p:nvGrpSpPr>
        <p:grpSpPr>
          <a:xfrm flipH="1">
            <a:off x="3471074" y="4911348"/>
            <a:ext cx="393823" cy="327973"/>
            <a:chOff x="3632014" y="4509120"/>
            <a:chExt cx="1269761" cy="216024"/>
          </a:xfrm>
        </p:grpSpPr>
        <p:cxnSp>
          <p:nvCxnSpPr>
            <p:cNvPr id="52" name="直接连接符 51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53" name="直接连接符 52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54" name="组合 53"/>
          <p:cNvGrpSpPr/>
          <p:nvPr/>
        </p:nvGrpSpPr>
        <p:grpSpPr>
          <a:xfrm flipH="1">
            <a:off x="5757788" y="4886723"/>
            <a:ext cx="394145" cy="327973"/>
            <a:chOff x="3632014" y="4509120"/>
            <a:chExt cx="1269761" cy="216024"/>
          </a:xfrm>
        </p:grpSpPr>
        <p:cxnSp>
          <p:nvCxnSpPr>
            <p:cNvPr id="55" name="直接连接符 54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56" name="直接连接符 55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57" name="组合 56"/>
          <p:cNvGrpSpPr/>
          <p:nvPr/>
        </p:nvGrpSpPr>
        <p:grpSpPr>
          <a:xfrm flipH="1">
            <a:off x="8083802" y="4904487"/>
            <a:ext cx="415993" cy="327973"/>
            <a:chOff x="3632014" y="4509120"/>
            <a:chExt cx="1269761" cy="216024"/>
          </a:xfrm>
        </p:grpSpPr>
        <p:cxnSp>
          <p:nvCxnSpPr>
            <p:cNvPr id="58" name="直接连接符 57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59" name="直接连接符 58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cxnSp>
        <p:nvCxnSpPr>
          <p:cNvPr id="60" name="直接连接符 59"/>
          <p:cNvCxnSpPr/>
          <p:nvPr/>
        </p:nvCxnSpPr>
        <p:spPr bwMode="auto">
          <a:xfrm>
            <a:off x="7310634" y="4901412"/>
            <a:ext cx="415670" cy="1025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/>
            <a:tailEnd type="none"/>
          </a:ln>
          <a:effectLst/>
        </p:spPr>
      </p:cxnSp>
      <p:cxnSp>
        <p:nvCxnSpPr>
          <p:cNvPr id="61" name="直接连接符 60"/>
          <p:cNvCxnSpPr/>
          <p:nvPr/>
        </p:nvCxnSpPr>
        <p:spPr bwMode="auto">
          <a:xfrm flipV="1">
            <a:off x="7326204" y="4895130"/>
            <a:ext cx="0" cy="327973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stealth" w="lg" len="lg"/>
            <a:tailEnd type="none"/>
          </a:ln>
          <a:effectLst/>
        </p:spPr>
      </p:cxnSp>
      <p:grpSp>
        <p:nvGrpSpPr>
          <p:cNvPr id="62" name="组合 61"/>
          <p:cNvGrpSpPr/>
          <p:nvPr/>
        </p:nvGrpSpPr>
        <p:grpSpPr>
          <a:xfrm>
            <a:off x="4953478" y="4899597"/>
            <a:ext cx="441506" cy="327973"/>
            <a:chOff x="3632014" y="4509120"/>
            <a:chExt cx="1269761" cy="216024"/>
          </a:xfrm>
        </p:grpSpPr>
        <p:cxnSp>
          <p:nvCxnSpPr>
            <p:cNvPr id="63" name="直接连接符 62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64" name="直接连接符 63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65" name="组合 64"/>
          <p:cNvGrpSpPr/>
          <p:nvPr/>
        </p:nvGrpSpPr>
        <p:grpSpPr>
          <a:xfrm>
            <a:off x="2769230" y="4909213"/>
            <a:ext cx="344851" cy="317360"/>
            <a:chOff x="3632014" y="4509120"/>
            <a:chExt cx="1269761" cy="216024"/>
          </a:xfrm>
        </p:grpSpPr>
        <p:cxnSp>
          <p:nvCxnSpPr>
            <p:cNvPr id="66" name="直接连接符 65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67" name="直接连接符 66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68" name="组合 67"/>
          <p:cNvGrpSpPr/>
          <p:nvPr/>
        </p:nvGrpSpPr>
        <p:grpSpPr>
          <a:xfrm>
            <a:off x="557274" y="4915286"/>
            <a:ext cx="448066" cy="327973"/>
            <a:chOff x="3632014" y="4509120"/>
            <a:chExt cx="1269761" cy="216024"/>
          </a:xfrm>
        </p:grpSpPr>
        <p:cxnSp>
          <p:nvCxnSpPr>
            <p:cNvPr id="69" name="直接连接符 68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70" name="直接连接符 69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cxnSp>
        <p:nvCxnSpPr>
          <p:cNvPr id="71" name="直接连接符 70"/>
          <p:cNvCxnSpPr/>
          <p:nvPr/>
        </p:nvCxnSpPr>
        <p:spPr bwMode="auto">
          <a:xfrm flipH="1" flipV="1">
            <a:off x="4471673" y="3645024"/>
            <a:ext cx="0" cy="255965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stealth" w="lg" len="lg"/>
            <a:tailEnd type="none"/>
          </a:ln>
          <a:effectLst/>
        </p:spPr>
      </p:cxnSp>
      <p:sp>
        <p:nvSpPr>
          <p:cNvPr id="72" name="圆角矩形 71"/>
          <p:cNvSpPr/>
          <p:nvPr/>
        </p:nvSpPr>
        <p:spPr bwMode="auto">
          <a:xfrm>
            <a:off x="4283968" y="3900989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15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73" name="圆角矩形 72"/>
          <p:cNvSpPr/>
          <p:nvPr/>
        </p:nvSpPr>
        <p:spPr bwMode="auto">
          <a:xfrm>
            <a:off x="1839398" y="5716439"/>
            <a:ext cx="360040" cy="360040"/>
          </a:xfrm>
          <a:prstGeom prst="roundRect">
            <a:avLst/>
          </a:prstGeom>
          <a:solidFill>
            <a:srgbClr val="7030A0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7</a:t>
            </a:r>
            <a:endParaRPr lang="zh-CN" altLang="en-US" sz="20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74" name="组合 73"/>
          <p:cNvGrpSpPr/>
          <p:nvPr/>
        </p:nvGrpSpPr>
        <p:grpSpPr>
          <a:xfrm flipH="1">
            <a:off x="1938785" y="5413376"/>
            <a:ext cx="106319" cy="327973"/>
            <a:chOff x="3632014" y="4509120"/>
            <a:chExt cx="1269761" cy="216024"/>
          </a:xfrm>
        </p:grpSpPr>
        <p:cxnSp>
          <p:nvCxnSpPr>
            <p:cNvPr id="75" name="直接连接符 74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76" name="直接连接符 75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94" name="组合 93"/>
          <p:cNvGrpSpPr/>
          <p:nvPr/>
        </p:nvGrpSpPr>
        <p:grpSpPr>
          <a:xfrm>
            <a:off x="1456478" y="5423966"/>
            <a:ext cx="108459" cy="327973"/>
            <a:chOff x="3632014" y="4509120"/>
            <a:chExt cx="1269761" cy="216024"/>
          </a:xfrm>
        </p:grpSpPr>
        <p:cxnSp>
          <p:nvCxnSpPr>
            <p:cNvPr id="95" name="直接连接符 94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96" name="直接连接符 95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sp>
        <p:nvSpPr>
          <p:cNvPr id="97" name="圆角矩形 96"/>
          <p:cNvSpPr/>
          <p:nvPr/>
        </p:nvSpPr>
        <p:spPr bwMode="auto">
          <a:xfrm>
            <a:off x="1259632" y="5716439"/>
            <a:ext cx="360040" cy="360040"/>
          </a:xfrm>
          <a:prstGeom prst="roundRect">
            <a:avLst/>
          </a:prstGeom>
          <a:solidFill>
            <a:srgbClr val="7030A0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4</a:t>
            </a:r>
            <a:endParaRPr lang="zh-CN" altLang="en-US" sz="20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98" name="圆角矩形 97"/>
          <p:cNvSpPr/>
          <p:nvPr/>
        </p:nvSpPr>
        <p:spPr bwMode="auto">
          <a:xfrm>
            <a:off x="683568" y="5716439"/>
            <a:ext cx="360040" cy="360040"/>
          </a:xfrm>
          <a:prstGeom prst="roundRect">
            <a:avLst/>
          </a:prstGeom>
          <a:solidFill>
            <a:srgbClr val="7030A0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3</a:t>
            </a:r>
            <a:endParaRPr lang="zh-CN" altLang="en-US" sz="20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99" name="组合 98"/>
          <p:cNvGrpSpPr/>
          <p:nvPr/>
        </p:nvGrpSpPr>
        <p:grpSpPr>
          <a:xfrm flipH="1">
            <a:off x="782955" y="5413198"/>
            <a:ext cx="106319" cy="327973"/>
            <a:chOff x="3632014" y="4509120"/>
            <a:chExt cx="1269761" cy="216024"/>
          </a:xfrm>
        </p:grpSpPr>
        <p:cxnSp>
          <p:nvCxnSpPr>
            <p:cNvPr id="100" name="直接连接符 99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01" name="直接连接符 100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102" name="组合 101"/>
          <p:cNvGrpSpPr/>
          <p:nvPr/>
        </p:nvGrpSpPr>
        <p:grpSpPr>
          <a:xfrm>
            <a:off x="300648" y="5423788"/>
            <a:ext cx="108459" cy="327973"/>
            <a:chOff x="3632014" y="4509120"/>
            <a:chExt cx="1269761" cy="216024"/>
          </a:xfrm>
        </p:grpSpPr>
        <p:cxnSp>
          <p:nvCxnSpPr>
            <p:cNvPr id="103" name="直接连接符 102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04" name="直接连接符 103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sp>
        <p:nvSpPr>
          <p:cNvPr id="105" name="圆角矩形 104"/>
          <p:cNvSpPr/>
          <p:nvPr/>
        </p:nvSpPr>
        <p:spPr bwMode="auto">
          <a:xfrm>
            <a:off x="107504" y="5716439"/>
            <a:ext cx="360040" cy="360040"/>
          </a:xfrm>
          <a:prstGeom prst="roundRect">
            <a:avLst/>
          </a:prstGeom>
          <a:solidFill>
            <a:srgbClr val="7030A0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0</a:t>
            </a:r>
            <a:endParaRPr lang="zh-CN" altLang="en-US" sz="20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06" name="圆角矩形 105"/>
          <p:cNvSpPr/>
          <p:nvPr/>
        </p:nvSpPr>
        <p:spPr bwMode="auto">
          <a:xfrm>
            <a:off x="2847510" y="5716439"/>
            <a:ext cx="360040" cy="360040"/>
          </a:xfrm>
          <a:prstGeom prst="roundRect">
            <a:avLst/>
          </a:prstGeom>
          <a:solidFill>
            <a:srgbClr val="7030A0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12</a:t>
            </a:r>
            <a:endParaRPr lang="zh-CN" altLang="en-US" sz="20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107" name="组合 106"/>
          <p:cNvGrpSpPr/>
          <p:nvPr/>
        </p:nvGrpSpPr>
        <p:grpSpPr>
          <a:xfrm flipH="1">
            <a:off x="2946897" y="5398810"/>
            <a:ext cx="106319" cy="327973"/>
            <a:chOff x="3632014" y="4509120"/>
            <a:chExt cx="1269761" cy="216024"/>
          </a:xfrm>
        </p:grpSpPr>
        <p:cxnSp>
          <p:nvCxnSpPr>
            <p:cNvPr id="108" name="直接连接符 107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09" name="直接连接符 108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110" name="组合 109"/>
          <p:cNvGrpSpPr/>
          <p:nvPr/>
        </p:nvGrpSpPr>
        <p:grpSpPr>
          <a:xfrm>
            <a:off x="2464590" y="5409400"/>
            <a:ext cx="108459" cy="327973"/>
            <a:chOff x="3632014" y="4509120"/>
            <a:chExt cx="1269761" cy="216024"/>
          </a:xfrm>
        </p:grpSpPr>
        <p:cxnSp>
          <p:nvCxnSpPr>
            <p:cNvPr id="111" name="直接连接符 110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12" name="直接连接符 111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sp>
        <p:nvSpPr>
          <p:cNvPr id="113" name="圆角矩形 112"/>
          <p:cNvSpPr/>
          <p:nvPr/>
        </p:nvSpPr>
        <p:spPr bwMode="auto">
          <a:xfrm>
            <a:off x="2267744" y="5716439"/>
            <a:ext cx="360040" cy="360040"/>
          </a:xfrm>
          <a:prstGeom prst="roundRect">
            <a:avLst/>
          </a:prstGeom>
          <a:solidFill>
            <a:srgbClr val="7030A0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9</a:t>
            </a:r>
            <a:endParaRPr lang="zh-CN" altLang="en-US" sz="20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14" name="圆角矩形 113"/>
          <p:cNvSpPr/>
          <p:nvPr/>
        </p:nvSpPr>
        <p:spPr bwMode="auto">
          <a:xfrm>
            <a:off x="3968497" y="5716439"/>
            <a:ext cx="360040" cy="360040"/>
          </a:xfrm>
          <a:prstGeom prst="roundRect">
            <a:avLst/>
          </a:prstGeom>
          <a:solidFill>
            <a:srgbClr val="7030A0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15</a:t>
            </a:r>
            <a:endParaRPr lang="zh-CN" altLang="en-US" sz="20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115" name="组合 114"/>
          <p:cNvGrpSpPr/>
          <p:nvPr/>
        </p:nvGrpSpPr>
        <p:grpSpPr>
          <a:xfrm flipH="1">
            <a:off x="4042643" y="5397287"/>
            <a:ext cx="106319" cy="327973"/>
            <a:chOff x="3632014" y="4509120"/>
            <a:chExt cx="1269761" cy="216024"/>
          </a:xfrm>
        </p:grpSpPr>
        <p:cxnSp>
          <p:nvCxnSpPr>
            <p:cNvPr id="116" name="直接连接符 115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17" name="直接连接符 116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118" name="组合 117"/>
          <p:cNvGrpSpPr/>
          <p:nvPr/>
        </p:nvGrpSpPr>
        <p:grpSpPr>
          <a:xfrm>
            <a:off x="3560336" y="5407877"/>
            <a:ext cx="108459" cy="327973"/>
            <a:chOff x="3632014" y="4509120"/>
            <a:chExt cx="1269761" cy="216024"/>
          </a:xfrm>
        </p:grpSpPr>
        <p:cxnSp>
          <p:nvCxnSpPr>
            <p:cNvPr id="119" name="直接连接符 118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20" name="直接连接符 119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sp>
        <p:nvSpPr>
          <p:cNvPr id="121" name="圆角矩形 120"/>
          <p:cNvSpPr/>
          <p:nvPr/>
        </p:nvSpPr>
        <p:spPr bwMode="auto">
          <a:xfrm>
            <a:off x="3347864" y="5716439"/>
            <a:ext cx="360040" cy="360040"/>
          </a:xfrm>
          <a:prstGeom prst="roundRect">
            <a:avLst/>
          </a:prstGeom>
          <a:solidFill>
            <a:srgbClr val="7030A0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14</a:t>
            </a:r>
            <a:endParaRPr lang="zh-CN" altLang="en-US" sz="20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22" name="圆角矩形 121"/>
          <p:cNvSpPr/>
          <p:nvPr/>
        </p:nvSpPr>
        <p:spPr bwMode="auto">
          <a:xfrm>
            <a:off x="5064799" y="5716439"/>
            <a:ext cx="360040" cy="360040"/>
          </a:xfrm>
          <a:prstGeom prst="roundRect">
            <a:avLst/>
          </a:prstGeom>
          <a:solidFill>
            <a:srgbClr val="7030A0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20</a:t>
            </a:r>
            <a:endParaRPr lang="zh-CN" altLang="en-US" sz="20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123" name="组合 122"/>
          <p:cNvGrpSpPr/>
          <p:nvPr/>
        </p:nvGrpSpPr>
        <p:grpSpPr>
          <a:xfrm flipH="1">
            <a:off x="5138945" y="5390432"/>
            <a:ext cx="106319" cy="327973"/>
            <a:chOff x="3632014" y="4509120"/>
            <a:chExt cx="1269761" cy="216024"/>
          </a:xfrm>
        </p:grpSpPr>
        <p:cxnSp>
          <p:nvCxnSpPr>
            <p:cNvPr id="124" name="直接连接符 123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25" name="直接连接符 124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126" name="组合 125"/>
          <p:cNvGrpSpPr/>
          <p:nvPr/>
        </p:nvGrpSpPr>
        <p:grpSpPr>
          <a:xfrm>
            <a:off x="4656638" y="5401022"/>
            <a:ext cx="108459" cy="327973"/>
            <a:chOff x="3632014" y="4509120"/>
            <a:chExt cx="1269761" cy="216024"/>
          </a:xfrm>
        </p:grpSpPr>
        <p:cxnSp>
          <p:nvCxnSpPr>
            <p:cNvPr id="127" name="直接连接符 126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28" name="直接连接符 127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sp>
        <p:nvSpPr>
          <p:cNvPr id="129" name="圆角矩形 128"/>
          <p:cNvSpPr/>
          <p:nvPr/>
        </p:nvSpPr>
        <p:spPr bwMode="auto">
          <a:xfrm>
            <a:off x="4444166" y="5716439"/>
            <a:ext cx="360040" cy="360040"/>
          </a:xfrm>
          <a:prstGeom prst="roundRect">
            <a:avLst/>
          </a:prstGeom>
          <a:solidFill>
            <a:srgbClr val="7030A0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17</a:t>
            </a:r>
            <a:endParaRPr lang="zh-CN" altLang="en-US" sz="20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30" name="圆角矩形 129"/>
          <p:cNvSpPr/>
          <p:nvPr/>
        </p:nvSpPr>
        <p:spPr bwMode="auto">
          <a:xfrm>
            <a:off x="6272753" y="5716439"/>
            <a:ext cx="360040" cy="360040"/>
          </a:xfrm>
          <a:prstGeom prst="roundRect">
            <a:avLst/>
          </a:prstGeom>
          <a:solidFill>
            <a:srgbClr val="7030A0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24</a:t>
            </a:r>
            <a:endParaRPr lang="zh-CN" altLang="en-US" sz="20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131" name="组合 130"/>
          <p:cNvGrpSpPr/>
          <p:nvPr/>
        </p:nvGrpSpPr>
        <p:grpSpPr>
          <a:xfrm flipH="1">
            <a:off x="6346899" y="5393932"/>
            <a:ext cx="106319" cy="327973"/>
            <a:chOff x="3632014" y="4509120"/>
            <a:chExt cx="1269761" cy="216024"/>
          </a:xfrm>
        </p:grpSpPr>
        <p:cxnSp>
          <p:nvCxnSpPr>
            <p:cNvPr id="132" name="直接连接符 131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33" name="直接连接符 132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134" name="组合 133"/>
          <p:cNvGrpSpPr/>
          <p:nvPr/>
        </p:nvGrpSpPr>
        <p:grpSpPr>
          <a:xfrm>
            <a:off x="5864592" y="5404522"/>
            <a:ext cx="108459" cy="327973"/>
            <a:chOff x="3632014" y="4509120"/>
            <a:chExt cx="1269761" cy="216024"/>
          </a:xfrm>
        </p:grpSpPr>
        <p:cxnSp>
          <p:nvCxnSpPr>
            <p:cNvPr id="135" name="直接连接符 134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36" name="直接连接符 135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sp>
        <p:nvSpPr>
          <p:cNvPr id="137" name="圆角矩形 136"/>
          <p:cNvSpPr/>
          <p:nvPr/>
        </p:nvSpPr>
        <p:spPr bwMode="auto">
          <a:xfrm>
            <a:off x="5652120" y="5716439"/>
            <a:ext cx="360040" cy="360040"/>
          </a:xfrm>
          <a:prstGeom prst="roundRect">
            <a:avLst/>
          </a:prstGeom>
          <a:solidFill>
            <a:srgbClr val="7030A0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22</a:t>
            </a:r>
            <a:endParaRPr lang="zh-CN" altLang="en-US" sz="20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38" name="圆角矩形 137"/>
          <p:cNvSpPr/>
          <p:nvPr/>
        </p:nvSpPr>
        <p:spPr bwMode="auto">
          <a:xfrm>
            <a:off x="7420863" y="5716439"/>
            <a:ext cx="360040" cy="360040"/>
          </a:xfrm>
          <a:prstGeom prst="roundRect">
            <a:avLst/>
          </a:prstGeom>
          <a:solidFill>
            <a:srgbClr val="7030A0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27</a:t>
            </a:r>
            <a:endParaRPr lang="zh-CN" altLang="en-US" sz="20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139" name="组合 138"/>
          <p:cNvGrpSpPr/>
          <p:nvPr/>
        </p:nvGrpSpPr>
        <p:grpSpPr>
          <a:xfrm flipH="1">
            <a:off x="7495009" y="5393573"/>
            <a:ext cx="106319" cy="327973"/>
            <a:chOff x="3632014" y="4509120"/>
            <a:chExt cx="1269761" cy="216024"/>
          </a:xfrm>
        </p:grpSpPr>
        <p:cxnSp>
          <p:nvCxnSpPr>
            <p:cNvPr id="140" name="直接连接符 139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41" name="直接连接符 140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142" name="组合 141"/>
          <p:cNvGrpSpPr/>
          <p:nvPr/>
        </p:nvGrpSpPr>
        <p:grpSpPr>
          <a:xfrm>
            <a:off x="7012702" y="5404163"/>
            <a:ext cx="108459" cy="327973"/>
            <a:chOff x="3632014" y="4509120"/>
            <a:chExt cx="1269761" cy="216024"/>
          </a:xfrm>
        </p:grpSpPr>
        <p:cxnSp>
          <p:nvCxnSpPr>
            <p:cNvPr id="143" name="直接连接符 142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44" name="直接连接符 143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sp>
        <p:nvSpPr>
          <p:cNvPr id="145" name="圆角矩形 144"/>
          <p:cNvSpPr/>
          <p:nvPr/>
        </p:nvSpPr>
        <p:spPr bwMode="auto">
          <a:xfrm>
            <a:off x="6800230" y="5716439"/>
            <a:ext cx="360040" cy="360040"/>
          </a:xfrm>
          <a:prstGeom prst="roundRect">
            <a:avLst/>
          </a:prstGeom>
          <a:solidFill>
            <a:srgbClr val="7030A0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25</a:t>
            </a:r>
            <a:endParaRPr lang="zh-CN" altLang="en-US" sz="20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46" name="圆角矩形 145"/>
          <p:cNvSpPr/>
          <p:nvPr/>
        </p:nvSpPr>
        <p:spPr bwMode="auto">
          <a:xfrm>
            <a:off x="8607306" y="5716439"/>
            <a:ext cx="360040" cy="360040"/>
          </a:xfrm>
          <a:prstGeom prst="roundRect">
            <a:avLst/>
          </a:prstGeom>
          <a:solidFill>
            <a:srgbClr val="7030A0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31</a:t>
            </a:r>
            <a:endParaRPr lang="zh-CN" altLang="en-US" sz="20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147" name="组合 146"/>
          <p:cNvGrpSpPr/>
          <p:nvPr/>
        </p:nvGrpSpPr>
        <p:grpSpPr>
          <a:xfrm flipH="1">
            <a:off x="8681452" y="5365352"/>
            <a:ext cx="106319" cy="327973"/>
            <a:chOff x="3632014" y="4509120"/>
            <a:chExt cx="1269761" cy="216024"/>
          </a:xfrm>
        </p:grpSpPr>
        <p:cxnSp>
          <p:nvCxnSpPr>
            <p:cNvPr id="148" name="直接连接符 147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49" name="直接连接符 148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150" name="组合 149"/>
          <p:cNvGrpSpPr/>
          <p:nvPr/>
        </p:nvGrpSpPr>
        <p:grpSpPr>
          <a:xfrm>
            <a:off x="8199145" y="5375942"/>
            <a:ext cx="108459" cy="327973"/>
            <a:chOff x="3632014" y="4509120"/>
            <a:chExt cx="1269761" cy="216024"/>
          </a:xfrm>
        </p:grpSpPr>
        <p:cxnSp>
          <p:nvCxnSpPr>
            <p:cNvPr id="151" name="直接连接符 150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52" name="直接连接符 151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sp>
        <p:nvSpPr>
          <p:cNvPr id="153" name="圆角矩形 152"/>
          <p:cNvSpPr/>
          <p:nvPr/>
        </p:nvSpPr>
        <p:spPr bwMode="auto">
          <a:xfrm>
            <a:off x="7986673" y="5716439"/>
            <a:ext cx="360040" cy="360040"/>
          </a:xfrm>
          <a:prstGeom prst="roundRect">
            <a:avLst/>
          </a:prstGeom>
          <a:solidFill>
            <a:srgbClr val="7030A0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29</a:t>
            </a:r>
            <a:endParaRPr lang="zh-CN" altLang="en-US" sz="20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160" name="组合 159"/>
          <p:cNvGrpSpPr/>
          <p:nvPr/>
        </p:nvGrpSpPr>
        <p:grpSpPr>
          <a:xfrm>
            <a:off x="2262303" y="4059739"/>
            <a:ext cx="2013362" cy="226056"/>
            <a:chOff x="2270782" y="4069705"/>
            <a:chExt cx="2013362" cy="226056"/>
          </a:xfrm>
        </p:grpSpPr>
        <p:cxnSp>
          <p:nvCxnSpPr>
            <p:cNvPr id="161" name="直接连接符 160"/>
            <p:cNvCxnSpPr/>
            <p:nvPr/>
          </p:nvCxnSpPr>
          <p:spPr bwMode="auto">
            <a:xfrm>
              <a:off x="2270782" y="4069705"/>
              <a:ext cx="2013362" cy="11304"/>
            </a:xfrm>
            <a:prstGeom prst="line">
              <a:avLst/>
            </a:prstGeom>
            <a:solidFill>
              <a:schemeClr val="accent1"/>
            </a:solidFill>
            <a:ln w="44450" cap="flat" cmpd="sng" algn="ctr">
              <a:solidFill>
                <a:srgbClr val="7030A0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62" name="直接连接符 161"/>
            <p:cNvCxnSpPr/>
            <p:nvPr/>
          </p:nvCxnSpPr>
          <p:spPr bwMode="auto">
            <a:xfrm flipV="1">
              <a:off x="2279530" y="4069705"/>
              <a:ext cx="0" cy="226056"/>
            </a:xfrm>
            <a:prstGeom prst="line">
              <a:avLst/>
            </a:prstGeom>
            <a:solidFill>
              <a:schemeClr val="accent1"/>
            </a:solidFill>
            <a:ln w="44450" cap="flat" cmpd="sng" algn="ctr">
              <a:solidFill>
                <a:srgbClr val="7030A0"/>
              </a:solidFill>
              <a:prstDash val="solid"/>
              <a:round/>
              <a:headEnd type="none" w="lg" len="lg"/>
              <a:tailEnd type="none"/>
            </a:ln>
            <a:effectLst/>
          </p:spPr>
        </p:cxnSp>
      </p:grpSp>
      <p:grpSp>
        <p:nvGrpSpPr>
          <p:cNvPr id="163" name="组合 162"/>
          <p:cNvGrpSpPr/>
          <p:nvPr/>
        </p:nvGrpSpPr>
        <p:grpSpPr>
          <a:xfrm>
            <a:off x="1179514" y="4475421"/>
            <a:ext cx="910438" cy="226056"/>
            <a:chOff x="2270782" y="4069705"/>
            <a:chExt cx="2013362" cy="226056"/>
          </a:xfrm>
        </p:grpSpPr>
        <p:cxnSp>
          <p:nvCxnSpPr>
            <p:cNvPr id="164" name="直接连接符 163"/>
            <p:cNvCxnSpPr/>
            <p:nvPr/>
          </p:nvCxnSpPr>
          <p:spPr bwMode="auto">
            <a:xfrm>
              <a:off x="2270782" y="4069705"/>
              <a:ext cx="2013362" cy="11304"/>
            </a:xfrm>
            <a:prstGeom prst="line">
              <a:avLst/>
            </a:prstGeom>
            <a:solidFill>
              <a:schemeClr val="accent1"/>
            </a:solidFill>
            <a:ln w="44450" cap="flat" cmpd="sng" algn="ctr">
              <a:solidFill>
                <a:srgbClr val="FF0000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65" name="直接连接符 164"/>
            <p:cNvCxnSpPr/>
            <p:nvPr/>
          </p:nvCxnSpPr>
          <p:spPr bwMode="auto">
            <a:xfrm flipV="1">
              <a:off x="2279530" y="4069705"/>
              <a:ext cx="0" cy="226056"/>
            </a:xfrm>
            <a:prstGeom prst="line">
              <a:avLst/>
            </a:prstGeom>
            <a:solidFill>
              <a:schemeClr val="accent1"/>
            </a:solidFill>
            <a:ln w="44450" cap="flat" cmpd="sng" algn="ctr">
              <a:solidFill>
                <a:srgbClr val="FF0000"/>
              </a:solidFill>
              <a:prstDash val="solid"/>
              <a:round/>
              <a:headEnd type="none" w="lg" len="lg"/>
              <a:tailEnd type="none"/>
            </a:ln>
            <a:effectLst/>
          </p:spPr>
        </p:cxnSp>
      </p:grpSp>
      <p:grpSp>
        <p:nvGrpSpPr>
          <p:cNvPr id="12" name="组合 11"/>
          <p:cNvGrpSpPr/>
          <p:nvPr/>
        </p:nvGrpSpPr>
        <p:grpSpPr>
          <a:xfrm>
            <a:off x="567743" y="4911348"/>
            <a:ext cx="443004" cy="307044"/>
            <a:chOff x="946885" y="3361069"/>
            <a:chExt cx="384755" cy="226056"/>
          </a:xfrm>
        </p:grpSpPr>
        <p:cxnSp>
          <p:nvCxnSpPr>
            <p:cNvPr id="167" name="直接连接符 166"/>
            <p:cNvCxnSpPr/>
            <p:nvPr/>
          </p:nvCxnSpPr>
          <p:spPr bwMode="auto">
            <a:xfrm flipV="1">
              <a:off x="946885" y="3361069"/>
              <a:ext cx="384755" cy="1"/>
            </a:xfrm>
            <a:prstGeom prst="line">
              <a:avLst/>
            </a:prstGeom>
            <a:solidFill>
              <a:schemeClr val="accent1"/>
            </a:solidFill>
            <a:ln w="44450" cap="flat" cmpd="sng" algn="ctr">
              <a:solidFill>
                <a:srgbClr val="FF0000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68" name="直接连接符 167"/>
            <p:cNvCxnSpPr/>
            <p:nvPr/>
          </p:nvCxnSpPr>
          <p:spPr bwMode="auto">
            <a:xfrm flipV="1">
              <a:off x="948557" y="3361069"/>
              <a:ext cx="0" cy="226056"/>
            </a:xfrm>
            <a:prstGeom prst="line">
              <a:avLst/>
            </a:prstGeom>
            <a:solidFill>
              <a:schemeClr val="accent1"/>
            </a:solidFill>
            <a:ln w="44450" cap="flat" cmpd="sng" algn="ctr">
              <a:solidFill>
                <a:srgbClr val="FF0000"/>
              </a:solidFill>
              <a:prstDash val="solid"/>
              <a:round/>
              <a:headEnd type="none" w="lg" len="lg"/>
              <a:tailEnd type="none"/>
            </a:ln>
            <a:effectLst/>
          </p:spPr>
        </p:cxnSp>
      </p:grpSp>
      <p:grpSp>
        <p:nvGrpSpPr>
          <p:cNvPr id="169" name="组合 168"/>
          <p:cNvGrpSpPr/>
          <p:nvPr/>
        </p:nvGrpSpPr>
        <p:grpSpPr>
          <a:xfrm flipH="1">
            <a:off x="759372" y="5414627"/>
            <a:ext cx="124295" cy="307044"/>
            <a:chOff x="946885" y="3361069"/>
            <a:chExt cx="384755" cy="226056"/>
          </a:xfrm>
        </p:grpSpPr>
        <p:cxnSp>
          <p:nvCxnSpPr>
            <p:cNvPr id="170" name="直接连接符 169"/>
            <p:cNvCxnSpPr/>
            <p:nvPr/>
          </p:nvCxnSpPr>
          <p:spPr bwMode="auto">
            <a:xfrm flipV="1">
              <a:off x="946885" y="3361069"/>
              <a:ext cx="384755" cy="1"/>
            </a:xfrm>
            <a:prstGeom prst="line">
              <a:avLst/>
            </a:prstGeom>
            <a:solidFill>
              <a:schemeClr val="accent1"/>
            </a:solidFill>
            <a:ln w="44450" cap="flat" cmpd="sng" algn="ctr">
              <a:solidFill>
                <a:schemeClr val="accent2">
                  <a:lumMod val="50000"/>
                </a:schemeClr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71" name="直接连接符 170"/>
            <p:cNvCxnSpPr/>
            <p:nvPr/>
          </p:nvCxnSpPr>
          <p:spPr bwMode="auto">
            <a:xfrm flipV="1">
              <a:off x="948557" y="3361069"/>
              <a:ext cx="0" cy="226056"/>
            </a:xfrm>
            <a:prstGeom prst="line">
              <a:avLst/>
            </a:prstGeom>
            <a:solidFill>
              <a:schemeClr val="accent1"/>
            </a:solidFill>
            <a:ln w="44450" cap="flat" cmpd="sng" algn="ctr">
              <a:solidFill>
                <a:schemeClr val="accent2">
                  <a:lumMod val="50000"/>
                </a:schemeClr>
              </a:solidFill>
              <a:prstDash val="solid"/>
              <a:round/>
              <a:headEnd type="none" w="lg" len="lg"/>
              <a:tailEnd type="none"/>
            </a:ln>
            <a:effectLst/>
          </p:spPr>
        </p:cxnSp>
      </p:grpSp>
      <p:grpSp>
        <p:nvGrpSpPr>
          <p:cNvPr id="156" name="组合 155"/>
          <p:cNvGrpSpPr/>
          <p:nvPr/>
        </p:nvGrpSpPr>
        <p:grpSpPr>
          <a:xfrm flipH="1">
            <a:off x="4651090" y="4057879"/>
            <a:ext cx="2015201" cy="248066"/>
            <a:chOff x="2270782" y="4069705"/>
            <a:chExt cx="2013362" cy="226056"/>
          </a:xfrm>
        </p:grpSpPr>
        <p:cxnSp>
          <p:nvCxnSpPr>
            <p:cNvPr id="157" name="直接连接符 156"/>
            <p:cNvCxnSpPr/>
            <p:nvPr/>
          </p:nvCxnSpPr>
          <p:spPr bwMode="auto">
            <a:xfrm>
              <a:off x="2270782" y="4069705"/>
              <a:ext cx="2013362" cy="11304"/>
            </a:xfrm>
            <a:prstGeom prst="line">
              <a:avLst/>
            </a:prstGeom>
            <a:solidFill>
              <a:schemeClr val="accent1"/>
            </a:solidFill>
            <a:ln w="44450" cap="flat" cmpd="sng" algn="ctr">
              <a:solidFill>
                <a:srgbClr val="7030A0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58" name="直接连接符 157"/>
            <p:cNvCxnSpPr/>
            <p:nvPr/>
          </p:nvCxnSpPr>
          <p:spPr bwMode="auto">
            <a:xfrm flipV="1">
              <a:off x="2279530" y="4069705"/>
              <a:ext cx="0" cy="226056"/>
            </a:xfrm>
            <a:prstGeom prst="line">
              <a:avLst/>
            </a:prstGeom>
            <a:solidFill>
              <a:schemeClr val="accent1"/>
            </a:solidFill>
            <a:ln w="44450" cap="flat" cmpd="sng" algn="ctr">
              <a:solidFill>
                <a:srgbClr val="7030A0"/>
              </a:solidFill>
              <a:prstDash val="solid"/>
              <a:round/>
              <a:headEnd type="none" w="lg" len="lg"/>
              <a:tailEnd type="none"/>
            </a:ln>
            <a:effectLst/>
          </p:spPr>
        </p:cxnSp>
      </p:grpSp>
      <p:grpSp>
        <p:nvGrpSpPr>
          <p:cNvPr id="159" name="组合 158"/>
          <p:cNvGrpSpPr/>
          <p:nvPr/>
        </p:nvGrpSpPr>
        <p:grpSpPr>
          <a:xfrm>
            <a:off x="5558496" y="4469139"/>
            <a:ext cx="894277" cy="238236"/>
            <a:chOff x="2270782" y="4069705"/>
            <a:chExt cx="2013362" cy="226056"/>
          </a:xfrm>
        </p:grpSpPr>
        <p:cxnSp>
          <p:nvCxnSpPr>
            <p:cNvPr id="166" name="直接连接符 165"/>
            <p:cNvCxnSpPr/>
            <p:nvPr/>
          </p:nvCxnSpPr>
          <p:spPr bwMode="auto">
            <a:xfrm>
              <a:off x="2270782" y="4069705"/>
              <a:ext cx="2013362" cy="11304"/>
            </a:xfrm>
            <a:prstGeom prst="line">
              <a:avLst/>
            </a:prstGeom>
            <a:solidFill>
              <a:schemeClr val="accent1"/>
            </a:solidFill>
            <a:ln w="44450" cap="flat" cmpd="sng" algn="ctr">
              <a:solidFill>
                <a:schemeClr val="accent2">
                  <a:lumMod val="50000"/>
                </a:schemeClr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72" name="直接连接符 171"/>
            <p:cNvCxnSpPr/>
            <p:nvPr/>
          </p:nvCxnSpPr>
          <p:spPr bwMode="auto">
            <a:xfrm flipV="1">
              <a:off x="2279530" y="4069705"/>
              <a:ext cx="0" cy="226056"/>
            </a:xfrm>
            <a:prstGeom prst="line">
              <a:avLst/>
            </a:prstGeom>
            <a:solidFill>
              <a:schemeClr val="accent1"/>
            </a:solidFill>
            <a:ln w="44450" cap="flat" cmpd="sng" algn="ctr">
              <a:solidFill>
                <a:schemeClr val="accent2">
                  <a:lumMod val="50000"/>
                </a:schemeClr>
              </a:solidFill>
              <a:prstDash val="solid"/>
              <a:round/>
              <a:headEnd type="none" w="lg" len="lg"/>
              <a:tailEnd type="none"/>
            </a:ln>
            <a:effectLst/>
          </p:spPr>
        </p:cxnSp>
      </p:grpSp>
      <p:grpSp>
        <p:nvGrpSpPr>
          <p:cNvPr id="179" name="组合 178"/>
          <p:cNvGrpSpPr/>
          <p:nvPr/>
        </p:nvGrpSpPr>
        <p:grpSpPr>
          <a:xfrm flipH="1">
            <a:off x="5743944" y="4904487"/>
            <a:ext cx="404599" cy="307044"/>
            <a:chOff x="946885" y="3361069"/>
            <a:chExt cx="384755" cy="226056"/>
          </a:xfrm>
        </p:grpSpPr>
        <p:cxnSp>
          <p:nvCxnSpPr>
            <p:cNvPr id="180" name="直接连接符 179"/>
            <p:cNvCxnSpPr/>
            <p:nvPr/>
          </p:nvCxnSpPr>
          <p:spPr bwMode="auto">
            <a:xfrm flipV="1">
              <a:off x="946885" y="3361069"/>
              <a:ext cx="384755" cy="1"/>
            </a:xfrm>
            <a:prstGeom prst="line">
              <a:avLst/>
            </a:prstGeom>
            <a:solidFill>
              <a:schemeClr val="accent1"/>
            </a:solidFill>
            <a:ln w="44450" cap="flat" cmpd="sng" algn="ctr">
              <a:solidFill>
                <a:srgbClr val="FF0000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81" name="直接连接符 180"/>
            <p:cNvCxnSpPr/>
            <p:nvPr/>
          </p:nvCxnSpPr>
          <p:spPr bwMode="auto">
            <a:xfrm flipV="1">
              <a:off x="948557" y="3361069"/>
              <a:ext cx="0" cy="226056"/>
            </a:xfrm>
            <a:prstGeom prst="line">
              <a:avLst/>
            </a:prstGeom>
            <a:solidFill>
              <a:schemeClr val="accent1"/>
            </a:solidFill>
            <a:ln w="44450" cap="flat" cmpd="sng" algn="ctr">
              <a:solidFill>
                <a:srgbClr val="FF0000"/>
              </a:solidFill>
              <a:prstDash val="solid"/>
              <a:round/>
              <a:headEnd type="none" w="lg" len="lg"/>
              <a:tailEnd type="none"/>
            </a:ln>
            <a:effectLst/>
          </p:spPr>
        </p:cxnSp>
      </p:grpSp>
      <p:grpSp>
        <p:nvGrpSpPr>
          <p:cNvPr id="182" name="组合 181"/>
          <p:cNvGrpSpPr/>
          <p:nvPr/>
        </p:nvGrpSpPr>
        <p:grpSpPr>
          <a:xfrm flipH="1">
            <a:off x="6348520" y="5404163"/>
            <a:ext cx="113492" cy="307044"/>
            <a:chOff x="946885" y="3361069"/>
            <a:chExt cx="384755" cy="226056"/>
          </a:xfrm>
        </p:grpSpPr>
        <p:cxnSp>
          <p:nvCxnSpPr>
            <p:cNvPr id="183" name="直接连接符 182"/>
            <p:cNvCxnSpPr/>
            <p:nvPr/>
          </p:nvCxnSpPr>
          <p:spPr bwMode="auto">
            <a:xfrm flipV="1">
              <a:off x="946885" y="3361069"/>
              <a:ext cx="384755" cy="1"/>
            </a:xfrm>
            <a:prstGeom prst="line">
              <a:avLst/>
            </a:prstGeom>
            <a:solidFill>
              <a:schemeClr val="accent1"/>
            </a:solidFill>
            <a:ln w="44450" cap="flat" cmpd="sng" algn="ctr">
              <a:solidFill>
                <a:srgbClr val="FF0000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84" name="直接连接符 183"/>
            <p:cNvCxnSpPr/>
            <p:nvPr/>
          </p:nvCxnSpPr>
          <p:spPr bwMode="auto">
            <a:xfrm flipV="1">
              <a:off x="948557" y="3361069"/>
              <a:ext cx="0" cy="226056"/>
            </a:xfrm>
            <a:prstGeom prst="line">
              <a:avLst/>
            </a:prstGeom>
            <a:solidFill>
              <a:schemeClr val="accent1"/>
            </a:solidFill>
            <a:ln w="44450" cap="flat" cmpd="sng" algn="ctr">
              <a:solidFill>
                <a:srgbClr val="FF0000"/>
              </a:solidFill>
              <a:prstDash val="solid"/>
              <a:round/>
              <a:headEnd type="none" w="lg" len="lg"/>
              <a:tailEnd type="none"/>
            </a:ln>
            <a:effectLst/>
          </p:spPr>
        </p:cxnSp>
      </p:grpSp>
      <p:grpSp>
        <p:nvGrpSpPr>
          <p:cNvPr id="187" name="组合 186"/>
          <p:cNvGrpSpPr/>
          <p:nvPr/>
        </p:nvGrpSpPr>
        <p:grpSpPr>
          <a:xfrm>
            <a:off x="586916" y="5906888"/>
            <a:ext cx="86044" cy="771297"/>
            <a:chOff x="946885" y="3361069"/>
            <a:chExt cx="384755" cy="226056"/>
          </a:xfrm>
        </p:grpSpPr>
        <p:cxnSp>
          <p:nvCxnSpPr>
            <p:cNvPr id="188" name="直接连接符 187"/>
            <p:cNvCxnSpPr/>
            <p:nvPr/>
          </p:nvCxnSpPr>
          <p:spPr bwMode="auto">
            <a:xfrm flipV="1">
              <a:off x="946885" y="3361069"/>
              <a:ext cx="384755" cy="1"/>
            </a:xfrm>
            <a:prstGeom prst="line">
              <a:avLst/>
            </a:prstGeom>
            <a:solidFill>
              <a:schemeClr val="accent1"/>
            </a:solidFill>
            <a:ln w="44450" cap="flat" cmpd="sng" algn="ctr">
              <a:solidFill>
                <a:srgbClr val="FF0000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89" name="直接连接符 188"/>
            <p:cNvCxnSpPr/>
            <p:nvPr/>
          </p:nvCxnSpPr>
          <p:spPr bwMode="auto">
            <a:xfrm flipV="1">
              <a:off x="948557" y="3361069"/>
              <a:ext cx="0" cy="226056"/>
            </a:xfrm>
            <a:prstGeom prst="line">
              <a:avLst/>
            </a:prstGeom>
            <a:solidFill>
              <a:schemeClr val="accent1"/>
            </a:solidFill>
            <a:ln w="44450" cap="flat" cmpd="sng" algn="ctr">
              <a:solidFill>
                <a:srgbClr val="FF0000"/>
              </a:solidFill>
              <a:prstDash val="solid"/>
              <a:round/>
              <a:headEnd type="none" w="lg" len="lg"/>
              <a:tailEnd type="none"/>
            </a:ln>
            <a:effectLst/>
          </p:spPr>
        </p:cxnSp>
      </p:grpSp>
      <p:sp>
        <p:nvSpPr>
          <p:cNvPr id="191" name="圆角矩形 190"/>
          <p:cNvSpPr/>
          <p:nvPr/>
        </p:nvSpPr>
        <p:spPr bwMode="auto">
          <a:xfrm>
            <a:off x="4284645" y="3900989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15</a:t>
            </a:r>
            <a:endParaRPr lang="zh-CN" altLang="en-US" sz="20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199" name="组合 198"/>
          <p:cNvGrpSpPr/>
          <p:nvPr/>
        </p:nvGrpSpPr>
        <p:grpSpPr>
          <a:xfrm>
            <a:off x="6178920" y="5922957"/>
            <a:ext cx="118070" cy="755228"/>
            <a:chOff x="946885" y="3361069"/>
            <a:chExt cx="384755" cy="226056"/>
          </a:xfrm>
        </p:grpSpPr>
        <p:cxnSp>
          <p:nvCxnSpPr>
            <p:cNvPr id="200" name="直接连接符 199"/>
            <p:cNvCxnSpPr/>
            <p:nvPr/>
          </p:nvCxnSpPr>
          <p:spPr bwMode="auto">
            <a:xfrm flipV="1">
              <a:off x="946885" y="3361069"/>
              <a:ext cx="384755" cy="1"/>
            </a:xfrm>
            <a:prstGeom prst="line">
              <a:avLst/>
            </a:prstGeom>
            <a:solidFill>
              <a:schemeClr val="accent1"/>
            </a:solidFill>
            <a:ln w="44450" cap="flat" cmpd="sng" algn="ctr">
              <a:solidFill>
                <a:schemeClr val="accent2">
                  <a:lumMod val="50000"/>
                </a:schemeClr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201" name="直接连接符 200"/>
            <p:cNvCxnSpPr/>
            <p:nvPr/>
          </p:nvCxnSpPr>
          <p:spPr bwMode="auto">
            <a:xfrm flipV="1">
              <a:off x="948557" y="3361069"/>
              <a:ext cx="0" cy="226056"/>
            </a:xfrm>
            <a:prstGeom prst="line">
              <a:avLst/>
            </a:prstGeom>
            <a:solidFill>
              <a:schemeClr val="accent1"/>
            </a:solidFill>
            <a:ln w="44450" cap="flat" cmpd="sng" algn="ctr">
              <a:solidFill>
                <a:schemeClr val="accent2">
                  <a:lumMod val="50000"/>
                </a:schemeClr>
              </a:solidFill>
              <a:prstDash val="solid"/>
              <a:round/>
              <a:headEnd type="none" w="lg" len="lg"/>
              <a:tailEnd type="none"/>
            </a:ln>
            <a:effectLst/>
          </p:spPr>
        </p:cxnSp>
      </p:grpSp>
      <p:sp>
        <p:nvSpPr>
          <p:cNvPr id="5" name="矩形 4"/>
          <p:cNvSpPr/>
          <p:nvPr/>
        </p:nvSpPr>
        <p:spPr>
          <a:xfrm>
            <a:off x="3618748" y="1620028"/>
            <a:ext cx="95410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输出：</a:t>
            </a:r>
            <a:endParaRPr lang="zh-CN" altLang="en-US" sz="2000" dirty="0">
              <a:solidFill>
                <a:srgbClr val="C00000"/>
              </a:solidFill>
            </a:endParaRPr>
          </a:p>
        </p:txBody>
      </p:sp>
      <p:sp>
        <p:nvSpPr>
          <p:cNvPr id="202" name="矩形 201"/>
          <p:cNvSpPr/>
          <p:nvPr/>
        </p:nvSpPr>
        <p:spPr>
          <a:xfrm>
            <a:off x="4499992" y="1620028"/>
            <a:ext cx="159050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9,12,14,15,</a:t>
            </a:r>
            <a:endParaRPr lang="zh-CN" altLang="en-US" sz="2000" dirty="0">
              <a:solidFill>
                <a:srgbClr val="C00000"/>
              </a:solidFill>
            </a:endParaRPr>
          </a:p>
        </p:txBody>
      </p:sp>
      <p:sp>
        <p:nvSpPr>
          <p:cNvPr id="203" name="矩形 202"/>
          <p:cNvSpPr/>
          <p:nvPr/>
        </p:nvSpPr>
        <p:spPr>
          <a:xfrm>
            <a:off x="5940152" y="1620028"/>
            <a:ext cx="64953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4,7,</a:t>
            </a:r>
            <a:endParaRPr lang="zh-CN" altLang="en-US" sz="2000" dirty="0">
              <a:solidFill>
                <a:srgbClr val="C00000"/>
              </a:solidFill>
            </a:endParaRPr>
          </a:p>
        </p:txBody>
      </p:sp>
      <p:sp>
        <p:nvSpPr>
          <p:cNvPr id="204" name="矩形 203"/>
          <p:cNvSpPr/>
          <p:nvPr/>
        </p:nvSpPr>
        <p:spPr>
          <a:xfrm>
            <a:off x="6442743" y="1620028"/>
            <a:ext cx="41710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3,</a:t>
            </a:r>
            <a:endParaRPr lang="zh-CN" altLang="en-US" sz="2000" dirty="0">
              <a:solidFill>
                <a:srgbClr val="C00000"/>
              </a:solidFill>
            </a:endParaRPr>
          </a:p>
        </p:txBody>
      </p:sp>
      <p:sp>
        <p:nvSpPr>
          <p:cNvPr id="205" name="矩形 204"/>
          <p:cNvSpPr/>
          <p:nvPr/>
        </p:nvSpPr>
        <p:spPr>
          <a:xfrm>
            <a:off x="6699572" y="1620028"/>
            <a:ext cx="96693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17,20,</a:t>
            </a:r>
            <a:endParaRPr lang="zh-CN" altLang="en-US" sz="2000" dirty="0">
              <a:solidFill>
                <a:srgbClr val="C00000"/>
              </a:solidFill>
            </a:endParaRPr>
          </a:p>
        </p:txBody>
      </p:sp>
      <p:sp>
        <p:nvSpPr>
          <p:cNvPr id="206" name="矩形 205"/>
          <p:cNvSpPr/>
          <p:nvPr/>
        </p:nvSpPr>
        <p:spPr>
          <a:xfrm>
            <a:off x="7596336" y="1620028"/>
            <a:ext cx="50206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22</a:t>
            </a:r>
            <a:endParaRPr lang="zh-CN" altLang="en-US" sz="2000" dirty="0">
              <a:solidFill>
                <a:srgbClr val="C00000"/>
              </a:solidFill>
            </a:endParaRPr>
          </a:p>
        </p:txBody>
      </p:sp>
      <p:sp>
        <p:nvSpPr>
          <p:cNvPr id="173" name="椭圆 172"/>
          <p:cNvSpPr/>
          <p:nvPr/>
        </p:nvSpPr>
        <p:spPr bwMode="auto">
          <a:xfrm>
            <a:off x="683568" y="6237312"/>
            <a:ext cx="360000" cy="360000"/>
          </a:xfrm>
          <a:prstGeom prst="ellipse">
            <a:avLst/>
          </a:prstGeom>
          <a:solidFill>
            <a:srgbClr val="C00000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1</a:t>
            </a:r>
            <a:endParaRPr lang="zh-CN" altLang="en-US" sz="20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74" name="文本框 173"/>
          <p:cNvSpPr txBox="1"/>
          <p:nvPr/>
        </p:nvSpPr>
        <p:spPr>
          <a:xfrm>
            <a:off x="3884439" y="3104701"/>
            <a:ext cx="4928162" cy="430887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如何推广到二维及高维范围查询？</a:t>
            </a:r>
            <a:endParaRPr lang="en-US" altLang="zh-CN" sz="2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92614827"/>
      </p:ext>
    </p:extLst>
  </p:cSld>
  <p:clrMapOvr>
    <a:masterClrMapping/>
  </p:clrMapOvr>
  <p:transition advTm="157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088" y="85725"/>
            <a:ext cx="7599362" cy="914400"/>
          </a:xfrm>
        </p:spPr>
        <p:txBody>
          <a:bodyPr/>
          <a:lstStyle/>
          <a:p>
            <a:pPr>
              <a:defRPr/>
            </a:pPr>
            <a:r>
              <a:rPr lang="en-US" altLang="zh-CN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2d-</a:t>
            </a:r>
            <a:r>
              <a:rPr lang="zh-CN" altLang="en-US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树</a:t>
            </a:r>
          </a:p>
        </p:txBody>
      </p:sp>
      <p:sp>
        <p:nvSpPr>
          <p:cNvPr id="124" name="TextBox 20"/>
          <p:cNvSpPr txBox="1">
            <a:spLocks noChangeArrowheads="1"/>
          </p:cNvSpPr>
          <p:nvPr/>
        </p:nvSpPr>
        <p:spPr bwMode="auto">
          <a:xfrm>
            <a:off x="130824" y="1144766"/>
            <a:ext cx="8689647" cy="2562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2d-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树的构造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spcAft>
                <a:spcPts val="3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核心思想：每次选取一个维度进行划分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spcAft>
                <a:spcPts val="3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点深度为偶（奇）时，则沿垂直（水平）方向切分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spcAft>
                <a:spcPts val="3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如何保证每次划分尽量居中？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spcAft>
                <a:spcPts val="3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每次切分都在中位点（对应坐标居中点），保证全树不高于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O(</a:t>
            </a:r>
            <a:r>
              <a:rPr lang="en-US" altLang="zh-CN" sz="24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logn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430109148"/>
      </p:ext>
    </p:extLst>
  </p:cSld>
  <p:clrMapOvr>
    <a:masterClrMapping/>
  </p:clrMapOvr>
  <p:transition advTm="157">
    <p:zoom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088" y="85725"/>
            <a:ext cx="7599362" cy="914400"/>
          </a:xfrm>
        </p:spPr>
        <p:txBody>
          <a:bodyPr/>
          <a:lstStyle/>
          <a:p>
            <a:pPr>
              <a:defRPr/>
            </a:pPr>
            <a:r>
              <a:rPr lang="en-US" altLang="zh-CN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2d-</a:t>
            </a:r>
            <a:r>
              <a:rPr lang="zh-CN" altLang="en-US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树</a:t>
            </a:r>
          </a:p>
        </p:txBody>
      </p:sp>
      <p:sp>
        <p:nvSpPr>
          <p:cNvPr id="124" name="TextBox 20"/>
          <p:cNvSpPr txBox="1">
            <a:spLocks noChangeArrowheads="1"/>
          </p:cNvSpPr>
          <p:nvPr/>
        </p:nvSpPr>
        <p:spPr bwMode="auto">
          <a:xfrm>
            <a:off x="130824" y="1144766"/>
            <a:ext cx="8243433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2d-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树构造实例（示例代码方法）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7" name="矩形 106"/>
          <p:cNvSpPr/>
          <p:nvPr/>
        </p:nvSpPr>
        <p:spPr bwMode="auto">
          <a:xfrm>
            <a:off x="559333" y="2030550"/>
            <a:ext cx="7842654" cy="2232248"/>
          </a:xfrm>
          <a:prstGeom prst="rect">
            <a:avLst/>
          </a:prstGeom>
          <a:solidFill>
            <a:srgbClr val="FFCCCC">
              <a:alpha val="44000"/>
            </a:srgbClr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cxnSp>
        <p:nvCxnSpPr>
          <p:cNvPr id="527" name="直接连接符 526"/>
          <p:cNvCxnSpPr/>
          <p:nvPr/>
        </p:nvCxnSpPr>
        <p:spPr bwMode="auto">
          <a:xfrm>
            <a:off x="4375757" y="2030550"/>
            <a:ext cx="0" cy="2232248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/>
            <a:tailEnd type="none"/>
          </a:ln>
          <a:effectLst/>
        </p:spPr>
      </p:cxnSp>
      <p:sp>
        <p:nvSpPr>
          <p:cNvPr id="525" name="圆角矩形 524"/>
          <p:cNvSpPr/>
          <p:nvPr/>
        </p:nvSpPr>
        <p:spPr bwMode="auto">
          <a:xfrm>
            <a:off x="4179924" y="2966654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C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528" name="直接连接符 527"/>
          <p:cNvCxnSpPr/>
          <p:nvPr/>
        </p:nvCxnSpPr>
        <p:spPr bwMode="auto">
          <a:xfrm flipH="1">
            <a:off x="559333" y="3541301"/>
            <a:ext cx="3816424" cy="2567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/>
            <a:tailEnd type="none"/>
          </a:ln>
          <a:effectLst/>
        </p:spPr>
      </p:cxnSp>
      <p:sp>
        <p:nvSpPr>
          <p:cNvPr id="521" name="圆角矩形 520"/>
          <p:cNvSpPr/>
          <p:nvPr/>
        </p:nvSpPr>
        <p:spPr bwMode="auto">
          <a:xfrm>
            <a:off x="1822802" y="3346414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B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529" name="直接连接符 528"/>
          <p:cNvCxnSpPr/>
          <p:nvPr/>
        </p:nvCxnSpPr>
        <p:spPr bwMode="auto">
          <a:xfrm flipH="1">
            <a:off x="4375759" y="2793637"/>
            <a:ext cx="4026228" cy="10998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/>
            <a:tailEnd type="none"/>
          </a:ln>
          <a:effectLst/>
        </p:spPr>
      </p:cxnSp>
      <p:sp>
        <p:nvSpPr>
          <p:cNvPr id="524" name="圆角矩形 523"/>
          <p:cNvSpPr/>
          <p:nvPr/>
        </p:nvSpPr>
        <p:spPr bwMode="auto">
          <a:xfrm>
            <a:off x="5097512" y="2592857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F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530" name="直接连接符 529"/>
          <p:cNvCxnSpPr/>
          <p:nvPr/>
        </p:nvCxnSpPr>
        <p:spPr bwMode="auto">
          <a:xfrm>
            <a:off x="6823333" y="2793637"/>
            <a:ext cx="8480" cy="1469161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/>
            <a:tailEnd type="none"/>
          </a:ln>
          <a:effectLst/>
        </p:spPr>
      </p:cxnSp>
      <p:cxnSp>
        <p:nvCxnSpPr>
          <p:cNvPr id="531" name="直接连接符 530"/>
          <p:cNvCxnSpPr/>
          <p:nvPr/>
        </p:nvCxnSpPr>
        <p:spPr bwMode="auto">
          <a:xfrm>
            <a:off x="2920307" y="2057426"/>
            <a:ext cx="14443" cy="1483875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/>
            <a:tailEnd type="none"/>
          </a:ln>
          <a:effectLst/>
        </p:spPr>
      </p:cxnSp>
      <p:sp>
        <p:nvSpPr>
          <p:cNvPr id="520" name="圆角矩形 519"/>
          <p:cNvSpPr/>
          <p:nvPr/>
        </p:nvSpPr>
        <p:spPr bwMode="auto">
          <a:xfrm>
            <a:off x="2754730" y="2246869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A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532" name="直接连接符 531"/>
          <p:cNvCxnSpPr/>
          <p:nvPr/>
        </p:nvCxnSpPr>
        <p:spPr bwMode="auto">
          <a:xfrm>
            <a:off x="1357008" y="3560313"/>
            <a:ext cx="10905" cy="726545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/>
            <a:tailEnd type="none"/>
          </a:ln>
          <a:effectLst/>
        </p:spPr>
      </p:cxnSp>
      <p:sp>
        <p:nvSpPr>
          <p:cNvPr id="522" name="圆角矩形 521"/>
          <p:cNvSpPr/>
          <p:nvPr/>
        </p:nvSpPr>
        <p:spPr bwMode="auto">
          <a:xfrm>
            <a:off x="1179932" y="3782479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G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2390061" y="4635293"/>
            <a:ext cx="4404259" cy="954662"/>
            <a:chOff x="2479781" y="4490238"/>
            <a:chExt cx="4404259" cy="954662"/>
          </a:xfrm>
        </p:grpSpPr>
        <p:grpSp>
          <p:nvGrpSpPr>
            <p:cNvPr id="21" name="组合 20"/>
            <p:cNvGrpSpPr/>
            <p:nvPr/>
          </p:nvGrpSpPr>
          <p:grpSpPr>
            <a:xfrm>
              <a:off x="4502025" y="4490238"/>
              <a:ext cx="360040" cy="954662"/>
              <a:chOff x="4502025" y="4490238"/>
              <a:chExt cx="360040" cy="954662"/>
            </a:xfrm>
          </p:grpSpPr>
          <p:sp>
            <p:nvSpPr>
              <p:cNvPr id="200" name="圆角矩形 199"/>
              <p:cNvSpPr/>
              <p:nvPr/>
            </p:nvSpPr>
            <p:spPr bwMode="auto">
              <a:xfrm>
                <a:off x="4502025" y="4734899"/>
                <a:ext cx="360040" cy="36004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3175" algn="ctr">
                <a:solidFill>
                  <a:schemeClr val="bg1"/>
                </a:solidFill>
                <a:miter lim="800000"/>
                <a:headEnd/>
                <a:tailEnd/>
              </a:ln>
              <a:effectLst/>
            </p:spPr>
            <p:txBody>
              <a:bodyPr lIns="0" tIns="91446" rIns="0" bIns="91446" rtlCol="0" anchor="ctr"/>
              <a:lstStyle/>
              <a:p>
                <a:pPr algn="ctr"/>
                <a:r>
                  <a:rPr lang="en-US" altLang="zh-CN" sz="5400" b="1" dirty="0">
                    <a:solidFill>
                      <a:schemeClr val="bg1"/>
                    </a:solidFill>
                    <a:latin typeface="Times New Roman" panose="02020603050405020304" pitchFamily="18" charset="0"/>
                    <a:ea typeface="黑体" pitchFamily="2" charset="-122"/>
                    <a:cs typeface="Times New Roman" panose="02020603050405020304" pitchFamily="18" charset="0"/>
                  </a:rPr>
                  <a:t>|</a:t>
                </a:r>
                <a:endParaRPr lang="zh-CN" altLang="en-US" sz="54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99" name="直接连接符 198"/>
              <p:cNvCxnSpPr/>
              <p:nvPr/>
            </p:nvCxnSpPr>
            <p:spPr bwMode="auto">
              <a:xfrm flipH="1" flipV="1">
                <a:off x="4689420" y="4490238"/>
                <a:ext cx="0" cy="255965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  <p:sp>
            <p:nvSpPr>
              <p:cNvPr id="19" name="矩形 18"/>
              <p:cNvSpPr/>
              <p:nvPr/>
            </p:nvSpPr>
            <p:spPr>
              <a:xfrm>
                <a:off x="4508018" y="5075568"/>
                <a:ext cx="34015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C</a:t>
                </a:r>
                <a:endParaRPr lang="zh-CN" altLang="en-US" dirty="0"/>
              </a:p>
            </p:txBody>
          </p:sp>
        </p:grpSp>
        <p:grpSp>
          <p:nvGrpSpPr>
            <p:cNvPr id="150" name="组合 149"/>
            <p:cNvGrpSpPr/>
            <p:nvPr/>
          </p:nvGrpSpPr>
          <p:grpSpPr>
            <a:xfrm>
              <a:off x="2479781" y="4914919"/>
              <a:ext cx="2090599" cy="226056"/>
              <a:chOff x="3340664" y="3236395"/>
              <a:chExt cx="1269761" cy="216024"/>
            </a:xfrm>
          </p:grpSpPr>
          <p:cxnSp>
            <p:nvCxnSpPr>
              <p:cNvPr id="151" name="直接连接符 150"/>
              <p:cNvCxnSpPr/>
              <p:nvPr/>
            </p:nvCxnSpPr>
            <p:spPr bwMode="auto">
              <a:xfrm>
                <a:off x="3340664" y="3236395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152" name="直接连接符 151"/>
              <p:cNvCxnSpPr/>
              <p:nvPr/>
            </p:nvCxnSpPr>
            <p:spPr bwMode="auto">
              <a:xfrm flipV="1">
                <a:off x="3345977" y="3236395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grpSp>
          <p:nvGrpSpPr>
            <p:cNvPr id="158" name="组合 157"/>
            <p:cNvGrpSpPr/>
            <p:nvPr/>
          </p:nvGrpSpPr>
          <p:grpSpPr>
            <a:xfrm flipH="1">
              <a:off x="4857338" y="4908075"/>
              <a:ext cx="2026702" cy="240357"/>
              <a:chOff x="3632014" y="4509120"/>
              <a:chExt cx="1269761" cy="216024"/>
            </a:xfrm>
          </p:grpSpPr>
          <p:cxnSp>
            <p:nvCxnSpPr>
              <p:cNvPr id="159" name="直接连接符 158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160" name="直接连接符 159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</p:grpSp>
      <p:grpSp>
        <p:nvGrpSpPr>
          <p:cNvPr id="9" name="组合 8"/>
          <p:cNvGrpSpPr/>
          <p:nvPr/>
        </p:nvGrpSpPr>
        <p:grpSpPr>
          <a:xfrm>
            <a:off x="1305257" y="5293487"/>
            <a:ext cx="2129974" cy="678632"/>
            <a:chOff x="1394977" y="5148432"/>
            <a:chExt cx="2129974" cy="678632"/>
          </a:xfrm>
        </p:grpSpPr>
        <p:sp>
          <p:nvSpPr>
            <p:cNvPr id="139" name="圆角矩形 138"/>
            <p:cNvSpPr/>
            <p:nvPr/>
          </p:nvSpPr>
          <p:spPr bwMode="auto">
            <a:xfrm>
              <a:off x="2303412" y="5148432"/>
              <a:ext cx="360040" cy="360040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317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 lIns="0" tIns="0" rIns="0" bIns="144000" rtlCol="0" anchor="ctr"/>
            <a:lstStyle/>
            <a:p>
              <a:pPr algn="ctr"/>
              <a:r>
                <a:rPr lang="en-US" altLang="zh-CN" sz="54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—</a:t>
              </a:r>
              <a:endParaRPr lang="zh-CN" altLang="en-US" sz="54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533" name="矩形 532"/>
            <p:cNvSpPr/>
            <p:nvPr/>
          </p:nvSpPr>
          <p:spPr>
            <a:xfrm>
              <a:off x="2299547" y="5457732"/>
              <a:ext cx="34176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B</a:t>
              </a:r>
              <a:endParaRPr lang="zh-CN" altLang="en-US" dirty="0"/>
            </a:p>
          </p:txBody>
        </p:sp>
        <p:cxnSp>
          <p:nvCxnSpPr>
            <p:cNvPr id="154" name="直接连接符 153"/>
            <p:cNvCxnSpPr/>
            <p:nvPr/>
          </p:nvCxnSpPr>
          <p:spPr bwMode="auto">
            <a:xfrm flipV="1">
              <a:off x="1397261" y="5324514"/>
              <a:ext cx="0" cy="255965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  <p:cxnSp>
          <p:nvCxnSpPr>
            <p:cNvPr id="153" name="直接连接符 152"/>
            <p:cNvCxnSpPr>
              <a:endCxn id="139" idx="1"/>
            </p:cNvCxnSpPr>
            <p:nvPr/>
          </p:nvCxnSpPr>
          <p:spPr bwMode="auto">
            <a:xfrm>
              <a:off x="1394977" y="5324514"/>
              <a:ext cx="908435" cy="3938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grpSp>
          <p:nvGrpSpPr>
            <p:cNvPr id="167" name="组合 166"/>
            <p:cNvGrpSpPr/>
            <p:nvPr/>
          </p:nvGrpSpPr>
          <p:grpSpPr>
            <a:xfrm flipH="1">
              <a:off x="2665735" y="5320635"/>
              <a:ext cx="859216" cy="257708"/>
              <a:chOff x="3632014" y="4509120"/>
              <a:chExt cx="1269761" cy="216024"/>
            </a:xfrm>
          </p:grpSpPr>
          <p:cxnSp>
            <p:nvCxnSpPr>
              <p:cNvPr id="168" name="直接连接符 167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169" name="直接连接符 168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</p:grpSp>
      <p:sp>
        <p:nvSpPr>
          <p:cNvPr id="538" name="圆角矩形 537"/>
          <p:cNvSpPr/>
          <p:nvPr/>
        </p:nvSpPr>
        <p:spPr bwMode="auto">
          <a:xfrm>
            <a:off x="4179924" y="2966654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C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545" name="圆角矩形 544"/>
          <p:cNvSpPr/>
          <p:nvPr/>
        </p:nvSpPr>
        <p:spPr bwMode="auto">
          <a:xfrm>
            <a:off x="1822802" y="3348197"/>
            <a:ext cx="360040" cy="360040"/>
          </a:xfrm>
          <a:prstGeom prst="roundRect">
            <a:avLst>
              <a:gd name="adj" fmla="val 50000"/>
            </a:avLst>
          </a:prstGeom>
          <a:solidFill>
            <a:srgbClr val="00823B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B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96" name="圆角矩形 95"/>
          <p:cNvSpPr/>
          <p:nvPr/>
        </p:nvSpPr>
        <p:spPr bwMode="auto">
          <a:xfrm>
            <a:off x="1179931" y="3782086"/>
            <a:ext cx="360040" cy="360040"/>
          </a:xfrm>
          <a:prstGeom prst="roundRect">
            <a:avLst>
              <a:gd name="adj" fmla="val 50000"/>
            </a:avLst>
          </a:prstGeom>
          <a:solidFill>
            <a:srgbClr val="7030A0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G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97" name="圆角矩形 96"/>
          <p:cNvSpPr/>
          <p:nvPr/>
        </p:nvSpPr>
        <p:spPr bwMode="auto">
          <a:xfrm>
            <a:off x="2754730" y="2244302"/>
            <a:ext cx="360040" cy="360040"/>
          </a:xfrm>
          <a:prstGeom prst="roundRect">
            <a:avLst>
              <a:gd name="adj" fmla="val 50000"/>
            </a:avLst>
          </a:prstGeom>
          <a:solidFill>
            <a:srgbClr val="FFFF00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A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98" name="圆角矩形 97"/>
          <p:cNvSpPr/>
          <p:nvPr/>
        </p:nvSpPr>
        <p:spPr bwMode="auto">
          <a:xfrm>
            <a:off x="5097512" y="2592857"/>
            <a:ext cx="360040" cy="360040"/>
          </a:xfrm>
          <a:prstGeom prst="roundRect">
            <a:avLst>
              <a:gd name="adj" fmla="val 50000"/>
            </a:avLst>
          </a:prstGeom>
          <a:solidFill>
            <a:srgbClr val="99FF33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F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2465180" y="5744315"/>
            <a:ext cx="1903519" cy="700950"/>
            <a:chOff x="2554900" y="5599260"/>
            <a:chExt cx="1903519" cy="700950"/>
          </a:xfrm>
        </p:grpSpPr>
        <p:sp>
          <p:nvSpPr>
            <p:cNvPr id="518" name="圆角矩形 517"/>
            <p:cNvSpPr/>
            <p:nvPr/>
          </p:nvSpPr>
          <p:spPr bwMode="auto">
            <a:xfrm>
              <a:off x="3335693" y="5599260"/>
              <a:ext cx="360040" cy="360040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317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 lIns="36000" tIns="91446" rIns="0" bIns="91446" rtlCol="0" anchor="ctr"/>
            <a:lstStyle/>
            <a:p>
              <a:pPr algn="ctr"/>
              <a:r>
                <a:rPr lang="en-US" altLang="zh-CN" sz="54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|</a:t>
              </a:r>
              <a:endParaRPr lang="zh-CN" altLang="en-US" sz="54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536" name="矩形 535"/>
            <p:cNvSpPr/>
            <p:nvPr/>
          </p:nvSpPr>
          <p:spPr>
            <a:xfrm>
              <a:off x="3363167" y="5930878"/>
              <a:ext cx="35779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A</a:t>
              </a:r>
              <a:endParaRPr lang="zh-CN" altLang="en-US" dirty="0"/>
            </a:p>
          </p:txBody>
        </p:sp>
        <p:grpSp>
          <p:nvGrpSpPr>
            <p:cNvPr id="101" name="组合 100"/>
            <p:cNvGrpSpPr/>
            <p:nvPr/>
          </p:nvGrpSpPr>
          <p:grpSpPr>
            <a:xfrm flipH="1">
              <a:off x="3700435" y="5750215"/>
              <a:ext cx="403471" cy="209101"/>
              <a:chOff x="3632014" y="4509120"/>
              <a:chExt cx="1269761" cy="137727"/>
            </a:xfrm>
          </p:grpSpPr>
          <p:cxnSp>
            <p:nvCxnSpPr>
              <p:cNvPr id="102" name="直接连接符 101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103" name="直接连接符 102"/>
              <p:cNvCxnSpPr/>
              <p:nvPr/>
            </p:nvCxnSpPr>
            <p:spPr bwMode="auto">
              <a:xfrm flipV="1">
                <a:off x="3632014" y="4509121"/>
                <a:ext cx="5312" cy="137726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grpSp>
          <p:nvGrpSpPr>
            <p:cNvPr id="104" name="组合 103"/>
            <p:cNvGrpSpPr/>
            <p:nvPr/>
          </p:nvGrpSpPr>
          <p:grpSpPr>
            <a:xfrm>
              <a:off x="2894723" y="5754144"/>
              <a:ext cx="448066" cy="205164"/>
              <a:chOff x="3632014" y="4509120"/>
              <a:chExt cx="1269761" cy="135134"/>
            </a:xfrm>
          </p:grpSpPr>
          <p:cxnSp>
            <p:nvCxnSpPr>
              <p:cNvPr id="105" name="直接连接符 104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106" name="直接连接符 105"/>
              <p:cNvCxnSpPr/>
              <p:nvPr/>
            </p:nvCxnSpPr>
            <p:spPr bwMode="auto">
              <a:xfrm flipV="1">
                <a:off x="3632014" y="4509121"/>
                <a:ext cx="5314" cy="135133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sp>
          <p:nvSpPr>
            <p:cNvPr id="108" name="矩形 107"/>
            <p:cNvSpPr/>
            <p:nvPr/>
          </p:nvSpPr>
          <p:spPr>
            <a:xfrm>
              <a:off x="3786440" y="5976299"/>
              <a:ext cx="671979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NULL</a:t>
              </a:r>
              <a:endParaRPr lang="zh-CN" altLang="en-US" sz="1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9" name="矩形 108"/>
            <p:cNvSpPr/>
            <p:nvPr/>
          </p:nvSpPr>
          <p:spPr>
            <a:xfrm>
              <a:off x="2554900" y="5982661"/>
              <a:ext cx="671979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NULL</a:t>
              </a:r>
              <a:endParaRPr lang="zh-CN" altLang="en-US" sz="1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111" name="直接连接符 110"/>
          <p:cNvCxnSpPr/>
          <p:nvPr/>
        </p:nvCxnSpPr>
        <p:spPr bwMode="auto">
          <a:xfrm>
            <a:off x="7499786" y="2030550"/>
            <a:ext cx="0" cy="774085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/>
            <a:tailEnd type="none"/>
          </a:ln>
          <a:effectLst/>
        </p:spPr>
      </p:cxnSp>
      <p:grpSp>
        <p:nvGrpSpPr>
          <p:cNvPr id="13" name="组合 12"/>
          <p:cNvGrpSpPr/>
          <p:nvPr/>
        </p:nvGrpSpPr>
        <p:grpSpPr>
          <a:xfrm>
            <a:off x="4762803" y="5734295"/>
            <a:ext cx="1868914" cy="698215"/>
            <a:chOff x="4852523" y="5589240"/>
            <a:chExt cx="1868914" cy="698215"/>
          </a:xfrm>
        </p:grpSpPr>
        <p:grpSp>
          <p:nvGrpSpPr>
            <p:cNvPr id="173" name="组合 172"/>
            <p:cNvGrpSpPr/>
            <p:nvPr/>
          </p:nvGrpSpPr>
          <p:grpSpPr>
            <a:xfrm flipH="1">
              <a:off x="5975535" y="5731929"/>
              <a:ext cx="394145" cy="227363"/>
              <a:chOff x="3632014" y="4509120"/>
              <a:chExt cx="1269761" cy="149756"/>
            </a:xfrm>
          </p:grpSpPr>
          <p:cxnSp>
            <p:nvCxnSpPr>
              <p:cNvPr id="174" name="直接连接符 173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178" name="直接连接符 177"/>
              <p:cNvCxnSpPr/>
              <p:nvPr/>
            </p:nvCxnSpPr>
            <p:spPr bwMode="auto">
              <a:xfrm flipV="1">
                <a:off x="3632014" y="4509121"/>
                <a:ext cx="5312" cy="149755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grpSp>
          <p:nvGrpSpPr>
            <p:cNvPr id="184" name="组合 183"/>
            <p:cNvGrpSpPr/>
            <p:nvPr/>
          </p:nvGrpSpPr>
          <p:grpSpPr>
            <a:xfrm>
              <a:off x="5171225" y="5744815"/>
              <a:ext cx="441506" cy="225622"/>
              <a:chOff x="3632014" y="4509120"/>
              <a:chExt cx="1269761" cy="148609"/>
            </a:xfrm>
          </p:grpSpPr>
          <p:cxnSp>
            <p:nvCxnSpPr>
              <p:cNvPr id="186" name="直接连接符 185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187" name="直接连接符 186"/>
              <p:cNvCxnSpPr/>
              <p:nvPr/>
            </p:nvCxnSpPr>
            <p:spPr bwMode="auto">
              <a:xfrm flipV="1">
                <a:off x="3632014" y="4509121"/>
                <a:ext cx="5312" cy="148608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sp>
          <p:nvSpPr>
            <p:cNvPr id="519" name="圆角矩形 518"/>
            <p:cNvSpPr/>
            <p:nvPr/>
          </p:nvSpPr>
          <p:spPr bwMode="auto">
            <a:xfrm>
              <a:off x="5599397" y="5589240"/>
              <a:ext cx="360040" cy="360040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317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 lIns="36000" tIns="91446" rIns="0" bIns="91446" rtlCol="0" anchor="ctr"/>
            <a:lstStyle/>
            <a:p>
              <a:pPr algn="ctr"/>
              <a:r>
                <a:rPr lang="en-US" altLang="zh-CN" sz="54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|</a:t>
              </a:r>
              <a:endParaRPr lang="zh-CN" altLang="en-US" sz="54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537" name="矩形 536"/>
            <p:cNvSpPr/>
            <p:nvPr/>
          </p:nvSpPr>
          <p:spPr>
            <a:xfrm>
              <a:off x="5636385" y="5918123"/>
              <a:ext cx="31611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E</a:t>
              </a:r>
              <a:endParaRPr lang="zh-CN" altLang="en-US" dirty="0"/>
            </a:p>
          </p:txBody>
        </p:sp>
        <p:sp>
          <p:nvSpPr>
            <p:cNvPr id="131" name="矩形 130"/>
            <p:cNvSpPr/>
            <p:nvPr/>
          </p:nvSpPr>
          <p:spPr>
            <a:xfrm>
              <a:off x="6049458" y="5970433"/>
              <a:ext cx="671979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NULL</a:t>
              </a:r>
              <a:endParaRPr lang="zh-CN" altLang="en-US" sz="1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2" name="矩形 131"/>
            <p:cNvSpPr/>
            <p:nvPr/>
          </p:nvSpPr>
          <p:spPr>
            <a:xfrm>
              <a:off x="4852523" y="5968285"/>
              <a:ext cx="671979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NULL</a:t>
              </a:r>
              <a:endParaRPr lang="zh-CN" altLang="en-US" sz="1400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7120168" y="5747552"/>
            <a:ext cx="1884174" cy="698215"/>
            <a:chOff x="7209888" y="5602497"/>
            <a:chExt cx="1884174" cy="698215"/>
          </a:xfrm>
        </p:grpSpPr>
        <p:grpSp>
          <p:nvGrpSpPr>
            <p:cNvPr id="116" name="组合 115"/>
            <p:cNvGrpSpPr/>
            <p:nvPr/>
          </p:nvGrpSpPr>
          <p:grpSpPr>
            <a:xfrm flipH="1">
              <a:off x="8345999" y="5745194"/>
              <a:ext cx="394145" cy="223091"/>
              <a:chOff x="3632014" y="4509120"/>
              <a:chExt cx="1269761" cy="146942"/>
            </a:xfrm>
          </p:grpSpPr>
          <p:cxnSp>
            <p:nvCxnSpPr>
              <p:cNvPr id="117" name="直接连接符 116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118" name="直接连接符 117"/>
              <p:cNvCxnSpPr/>
              <p:nvPr/>
            </p:nvCxnSpPr>
            <p:spPr bwMode="auto">
              <a:xfrm flipV="1">
                <a:off x="3632014" y="4509121"/>
                <a:ext cx="5312" cy="146941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grpSp>
          <p:nvGrpSpPr>
            <p:cNvPr id="121" name="组合 120"/>
            <p:cNvGrpSpPr/>
            <p:nvPr/>
          </p:nvGrpSpPr>
          <p:grpSpPr>
            <a:xfrm>
              <a:off x="7541689" y="5758063"/>
              <a:ext cx="441506" cy="218231"/>
              <a:chOff x="3632014" y="4509120"/>
              <a:chExt cx="1269761" cy="143741"/>
            </a:xfrm>
          </p:grpSpPr>
          <p:cxnSp>
            <p:nvCxnSpPr>
              <p:cNvPr id="122" name="直接连接符 121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123" name="直接连接符 122"/>
              <p:cNvCxnSpPr/>
              <p:nvPr/>
            </p:nvCxnSpPr>
            <p:spPr bwMode="auto">
              <a:xfrm flipH="1" flipV="1">
                <a:off x="3637326" y="4509121"/>
                <a:ext cx="24380" cy="14374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sp>
          <p:nvSpPr>
            <p:cNvPr id="126" name="圆角矩形 125"/>
            <p:cNvSpPr/>
            <p:nvPr/>
          </p:nvSpPr>
          <p:spPr bwMode="auto">
            <a:xfrm>
              <a:off x="7969861" y="5602497"/>
              <a:ext cx="360040" cy="360040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317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 lIns="36000" tIns="91446" rIns="0" bIns="91446" rtlCol="0" anchor="ctr"/>
            <a:lstStyle/>
            <a:p>
              <a:pPr algn="ctr"/>
              <a:r>
                <a:rPr lang="en-US" altLang="zh-CN" sz="54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|</a:t>
              </a:r>
              <a:endParaRPr lang="zh-CN" altLang="en-US" sz="54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28" name="矩形 127"/>
            <p:cNvSpPr/>
            <p:nvPr/>
          </p:nvSpPr>
          <p:spPr>
            <a:xfrm>
              <a:off x="8006849" y="5931380"/>
              <a:ext cx="36740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</a:t>
              </a:r>
              <a:endParaRPr lang="zh-CN" altLang="en-US" dirty="0"/>
            </a:p>
          </p:txBody>
        </p:sp>
        <p:sp>
          <p:nvSpPr>
            <p:cNvPr id="133" name="矩形 132"/>
            <p:cNvSpPr/>
            <p:nvPr/>
          </p:nvSpPr>
          <p:spPr>
            <a:xfrm>
              <a:off x="8422083" y="5948900"/>
              <a:ext cx="671979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NULL</a:t>
              </a:r>
              <a:endParaRPr lang="zh-CN" altLang="en-US" sz="1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4" name="矩形 133"/>
            <p:cNvSpPr/>
            <p:nvPr/>
          </p:nvSpPr>
          <p:spPr>
            <a:xfrm>
              <a:off x="7209888" y="5970433"/>
              <a:ext cx="671979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NULL</a:t>
              </a:r>
              <a:endParaRPr lang="zh-CN" altLang="en-US" sz="1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344614" y="5734295"/>
            <a:ext cx="1914654" cy="710970"/>
            <a:chOff x="434334" y="5589240"/>
            <a:chExt cx="1914654" cy="710970"/>
          </a:xfrm>
        </p:grpSpPr>
        <p:grpSp>
          <p:nvGrpSpPr>
            <p:cNvPr id="11" name="组合 10"/>
            <p:cNvGrpSpPr/>
            <p:nvPr/>
          </p:nvGrpSpPr>
          <p:grpSpPr>
            <a:xfrm>
              <a:off x="434334" y="5589240"/>
              <a:ext cx="1914654" cy="696419"/>
              <a:chOff x="434334" y="5589240"/>
              <a:chExt cx="1914654" cy="696419"/>
            </a:xfrm>
          </p:grpSpPr>
          <p:grpSp>
            <p:nvGrpSpPr>
              <p:cNvPr id="155" name="组合 154"/>
              <p:cNvGrpSpPr/>
              <p:nvPr/>
            </p:nvGrpSpPr>
            <p:grpSpPr>
              <a:xfrm flipH="1">
                <a:off x="1580733" y="5756575"/>
                <a:ext cx="403471" cy="226099"/>
                <a:chOff x="3632014" y="4509120"/>
                <a:chExt cx="1269761" cy="148923"/>
              </a:xfrm>
            </p:grpSpPr>
            <p:cxnSp>
              <p:nvCxnSpPr>
                <p:cNvPr id="156" name="直接连接符 155"/>
                <p:cNvCxnSpPr/>
                <p:nvPr/>
              </p:nvCxnSpPr>
              <p:spPr bwMode="auto">
                <a:xfrm>
                  <a:off x="3632014" y="4509120"/>
                  <a:ext cx="1269761" cy="0"/>
                </a:xfrm>
                <a:prstGeom prst="line">
                  <a:avLst/>
                </a:prstGeom>
                <a:solidFill>
                  <a:schemeClr val="accent1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/>
                  <a:tailEnd type="none"/>
                </a:ln>
                <a:effectLst/>
              </p:spPr>
            </p:cxnSp>
            <p:cxnSp>
              <p:nvCxnSpPr>
                <p:cNvPr id="157" name="直接连接符 156"/>
                <p:cNvCxnSpPr/>
                <p:nvPr/>
              </p:nvCxnSpPr>
              <p:spPr bwMode="auto">
                <a:xfrm flipV="1">
                  <a:off x="3632014" y="4509121"/>
                  <a:ext cx="5312" cy="148922"/>
                </a:xfrm>
                <a:prstGeom prst="line">
                  <a:avLst/>
                </a:prstGeom>
                <a:solidFill>
                  <a:schemeClr val="accent1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stealth" w="lg" len="lg"/>
                  <a:tailEnd type="none"/>
                </a:ln>
                <a:effectLst/>
              </p:spPr>
            </p:cxnSp>
          </p:grpSp>
          <p:grpSp>
            <p:nvGrpSpPr>
              <p:cNvPr id="191" name="组合 190"/>
              <p:cNvGrpSpPr/>
              <p:nvPr/>
            </p:nvGrpSpPr>
            <p:grpSpPr>
              <a:xfrm>
                <a:off x="775021" y="5760491"/>
                <a:ext cx="448066" cy="222157"/>
                <a:chOff x="3632014" y="4509120"/>
                <a:chExt cx="1269761" cy="146327"/>
              </a:xfrm>
            </p:grpSpPr>
            <p:cxnSp>
              <p:nvCxnSpPr>
                <p:cNvPr id="193" name="直接连接符 192"/>
                <p:cNvCxnSpPr/>
                <p:nvPr/>
              </p:nvCxnSpPr>
              <p:spPr bwMode="auto">
                <a:xfrm>
                  <a:off x="3632014" y="4509120"/>
                  <a:ext cx="1269761" cy="0"/>
                </a:xfrm>
                <a:prstGeom prst="line">
                  <a:avLst/>
                </a:prstGeom>
                <a:solidFill>
                  <a:schemeClr val="accent1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/>
                  <a:tailEnd type="none"/>
                </a:ln>
                <a:effectLst/>
              </p:spPr>
            </p:cxnSp>
            <p:cxnSp>
              <p:nvCxnSpPr>
                <p:cNvPr id="195" name="直接连接符 194"/>
                <p:cNvCxnSpPr/>
                <p:nvPr/>
              </p:nvCxnSpPr>
              <p:spPr bwMode="auto">
                <a:xfrm flipV="1">
                  <a:off x="3632014" y="4509122"/>
                  <a:ext cx="5314" cy="146325"/>
                </a:xfrm>
                <a:prstGeom prst="line">
                  <a:avLst/>
                </a:prstGeom>
                <a:solidFill>
                  <a:schemeClr val="accent1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stealth" w="lg" len="lg"/>
                  <a:tailEnd type="none"/>
                </a:ln>
                <a:effectLst/>
              </p:spPr>
            </p:cxnSp>
          </p:grpSp>
          <p:sp>
            <p:nvSpPr>
              <p:cNvPr id="517" name="圆角矩形 516"/>
              <p:cNvSpPr/>
              <p:nvPr/>
            </p:nvSpPr>
            <p:spPr bwMode="auto">
              <a:xfrm>
                <a:off x="1213857" y="5589240"/>
                <a:ext cx="360040" cy="36004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3175" algn="ctr">
                <a:solidFill>
                  <a:schemeClr val="bg1"/>
                </a:solidFill>
                <a:miter lim="800000"/>
                <a:headEnd/>
                <a:tailEnd/>
              </a:ln>
              <a:effectLst/>
            </p:spPr>
            <p:txBody>
              <a:bodyPr lIns="36000" tIns="91446" rIns="0" bIns="91446" rtlCol="0" anchor="ctr"/>
              <a:lstStyle/>
              <a:p>
                <a:pPr algn="ctr"/>
                <a:r>
                  <a:rPr lang="en-US" altLang="zh-CN" sz="5400" b="1" dirty="0">
                    <a:solidFill>
                      <a:schemeClr val="bg1"/>
                    </a:solidFill>
                    <a:latin typeface="Times New Roman" panose="02020603050405020304" pitchFamily="18" charset="0"/>
                    <a:ea typeface="黑体" pitchFamily="2" charset="-122"/>
                    <a:cs typeface="Times New Roman" panose="02020603050405020304" pitchFamily="18" charset="0"/>
                  </a:rPr>
                  <a:t>|</a:t>
                </a:r>
                <a:endParaRPr lang="zh-CN" altLang="en-US" sz="54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3" name="矩形 2"/>
              <p:cNvSpPr/>
              <p:nvPr/>
            </p:nvSpPr>
            <p:spPr>
              <a:xfrm>
                <a:off x="1677009" y="5977882"/>
                <a:ext cx="671979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400" b="1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NULL</a:t>
                </a:r>
                <a:endParaRPr lang="zh-CN" altLang="en-US" sz="14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0" name="矩形 99"/>
              <p:cNvSpPr/>
              <p:nvPr/>
            </p:nvSpPr>
            <p:spPr>
              <a:xfrm>
                <a:off x="434334" y="5970433"/>
                <a:ext cx="671979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400" b="1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NULL</a:t>
                </a:r>
                <a:endParaRPr lang="zh-CN" altLang="en-US" sz="14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535" name="矩形 534"/>
            <p:cNvSpPr/>
            <p:nvPr/>
          </p:nvSpPr>
          <p:spPr>
            <a:xfrm>
              <a:off x="1204219" y="5930878"/>
              <a:ext cx="36099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G</a:t>
              </a:r>
              <a:endParaRPr lang="zh-CN" altLang="en-US" dirty="0"/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5690809" y="5284825"/>
            <a:ext cx="2375777" cy="704511"/>
            <a:chOff x="5780529" y="5139770"/>
            <a:chExt cx="2375777" cy="704511"/>
          </a:xfrm>
        </p:grpSpPr>
        <p:sp>
          <p:nvSpPr>
            <p:cNvPr id="516" name="圆角矩形 515"/>
            <p:cNvSpPr/>
            <p:nvPr/>
          </p:nvSpPr>
          <p:spPr bwMode="auto">
            <a:xfrm>
              <a:off x="6690367" y="5139770"/>
              <a:ext cx="360040" cy="360040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317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 lIns="0" tIns="0" rIns="0" bIns="144000" rtlCol="0" anchor="ctr"/>
            <a:lstStyle/>
            <a:p>
              <a:pPr algn="ctr"/>
              <a:r>
                <a:rPr lang="en-US" altLang="zh-CN" sz="54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—</a:t>
              </a:r>
              <a:endParaRPr lang="zh-CN" altLang="en-US" sz="54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534" name="矩形 533"/>
            <p:cNvSpPr/>
            <p:nvPr/>
          </p:nvSpPr>
          <p:spPr>
            <a:xfrm>
              <a:off x="6462519" y="5474949"/>
              <a:ext cx="58862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   F</a:t>
              </a:r>
              <a:endParaRPr lang="zh-CN" altLang="en-US" dirty="0"/>
            </a:p>
          </p:txBody>
        </p:sp>
        <p:grpSp>
          <p:nvGrpSpPr>
            <p:cNvPr id="164" name="组合 163"/>
            <p:cNvGrpSpPr/>
            <p:nvPr/>
          </p:nvGrpSpPr>
          <p:grpSpPr>
            <a:xfrm>
              <a:off x="7044645" y="5319790"/>
              <a:ext cx="1111661" cy="269450"/>
              <a:chOff x="6986605" y="3644733"/>
              <a:chExt cx="896122" cy="259901"/>
            </a:xfrm>
          </p:grpSpPr>
          <p:cxnSp>
            <p:nvCxnSpPr>
              <p:cNvPr id="165" name="直接连接符 164"/>
              <p:cNvCxnSpPr/>
              <p:nvPr/>
            </p:nvCxnSpPr>
            <p:spPr bwMode="auto">
              <a:xfrm flipH="1" flipV="1">
                <a:off x="6986605" y="3644733"/>
                <a:ext cx="892667" cy="3936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166" name="直接连接符 165"/>
              <p:cNvCxnSpPr/>
              <p:nvPr/>
            </p:nvCxnSpPr>
            <p:spPr bwMode="auto">
              <a:xfrm flipH="1" flipV="1">
                <a:off x="7882727" y="3648669"/>
                <a:ext cx="0" cy="255965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grpSp>
          <p:nvGrpSpPr>
            <p:cNvPr id="161" name="组合 160"/>
            <p:cNvGrpSpPr/>
            <p:nvPr/>
          </p:nvGrpSpPr>
          <p:grpSpPr>
            <a:xfrm>
              <a:off x="5780529" y="5323728"/>
              <a:ext cx="900100" cy="252028"/>
              <a:chOff x="3632014" y="4509120"/>
              <a:chExt cx="1269761" cy="216024"/>
            </a:xfrm>
          </p:grpSpPr>
          <p:cxnSp>
            <p:nvCxnSpPr>
              <p:cNvPr id="162" name="直接连接符 161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163" name="直接连接符 162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</p:grpSp>
      <p:sp>
        <p:nvSpPr>
          <p:cNvPr id="523" name="圆角矩形 522"/>
          <p:cNvSpPr/>
          <p:nvPr/>
        </p:nvSpPr>
        <p:spPr bwMode="auto">
          <a:xfrm>
            <a:off x="7319766" y="2317978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D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547" name="圆角矩形 546"/>
          <p:cNvSpPr/>
          <p:nvPr/>
        </p:nvSpPr>
        <p:spPr bwMode="auto">
          <a:xfrm>
            <a:off x="7319766" y="2317978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accent2">
              <a:lumMod val="50000"/>
            </a:schemeClr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D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526" name="圆角矩形 525"/>
          <p:cNvSpPr/>
          <p:nvPr/>
        </p:nvSpPr>
        <p:spPr bwMode="auto">
          <a:xfrm>
            <a:off x="6645283" y="3513827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E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544" name="圆角矩形 543"/>
          <p:cNvSpPr/>
          <p:nvPr/>
        </p:nvSpPr>
        <p:spPr bwMode="auto">
          <a:xfrm>
            <a:off x="6644204" y="3513827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E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3346794"/>
      </p:ext>
    </p:extLst>
  </p:cSld>
  <p:clrMapOvr>
    <a:masterClrMapping/>
  </p:clrMapOvr>
  <p:transition advTm="157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1000"/>
                                        <p:tgtEl>
                                          <p:spTgt spid="5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0" dur="1000"/>
                                        <p:tgtEl>
                                          <p:spTgt spid="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3" dur="1000"/>
                                        <p:tgtEl>
                                          <p:spTgt spid="5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6" dur="1000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0"/>
                            </p:stCondLst>
                            <p:childTnLst>
                              <p:par>
                                <p:cTn id="51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59" dur="1000"/>
                                        <p:tgtEl>
                                          <p:spTgt spid="5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00"/>
                            </p:stCondLst>
                            <p:childTnLst>
                              <p:par>
                                <p:cTn id="6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000"/>
                            </p:stCondLst>
                            <p:childTnLst>
                              <p:par>
                                <p:cTn id="64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2" dur="1000"/>
                                        <p:tgtEl>
                                          <p:spTgt spid="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000"/>
                            </p:stCondLst>
                            <p:childTnLst>
                              <p:par>
                                <p:cTn id="7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000"/>
                            </p:stCondLst>
                            <p:childTnLst>
                              <p:par>
                                <p:cTn id="77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85"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1000"/>
                            </p:stCondLst>
                            <p:childTnLst>
                              <p:par>
                                <p:cTn id="8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000"/>
                            </p:stCondLst>
                            <p:childTnLst>
                              <p:par>
                                <p:cTn id="90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8" grpId="0" animBg="1"/>
      <p:bldP spid="545" grpId="0" animBg="1"/>
      <p:bldP spid="96" grpId="0" animBg="1"/>
      <p:bldP spid="97" grpId="0" animBg="1"/>
      <p:bldP spid="98" grpId="0" animBg="1"/>
      <p:bldP spid="547" grpId="0" animBg="1"/>
      <p:bldP spid="544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088" y="85725"/>
            <a:ext cx="7599362" cy="914400"/>
          </a:xfrm>
        </p:spPr>
        <p:txBody>
          <a:bodyPr/>
          <a:lstStyle/>
          <a:p>
            <a:pPr>
              <a:defRPr/>
            </a:pPr>
            <a:r>
              <a:rPr lang="en-US" altLang="zh-CN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2d-</a:t>
            </a:r>
            <a:r>
              <a:rPr lang="zh-CN" altLang="en-US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树</a:t>
            </a:r>
          </a:p>
        </p:txBody>
      </p:sp>
      <p:sp>
        <p:nvSpPr>
          <p:cNvPr id="124" name="TextBox 20"/>
          <p:cNvSpPr txBox="1">
            <a:spLocks noChangeArrowheads="1"/>
          </p:cNvSpPr>
          <p:nvPr/>
        </p:nvSpPr>
        <p:spPr bwMode="auto">
          <a:xfrm>
            <a:off x="130824" y="1144766"/>
            <a:ext cx="912169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2d-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树的实现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06445" y="3663463"/>
            <a:ext cx="529340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struct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sz="16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TreeNode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: </a:t>
            </a:r>
            <a:r>
              <a:rPr lang="en-US" altLang="zh-CN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public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sz="16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PointStruct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{</a:t>
            </a:r>
          </a:p>
          <a:p>
            <a:r>
              <a:rPr lang="en-US" altLang="zh-CN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</a:t>
            </a:r>
            <a:r>
              <a:rPr lang="en-US" altLang="zh-CN" sz="16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int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m_dimesion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; </a:t>
            </a:r>
          </a:p>
          <a:p>
            <a:r>
              <a:rPr lang="en-US" altLang="zh-CN" sz="1600" b="1" kern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</a:t>
            </a:r>
            <a:r>
              <a:rPr lang="en-US" altLang="zh-CN" sz="16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// 0</a:t>
            </a:r>
            <a:r>
              <a:rPr lang="zh-CN" altLang="en-US" sz="16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为</a:t>
            </a:r>
            <a:r>
              <a:rPr lang="en-US" altLang="zh-CN" sz="16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x</a:t>
            </a:r>
            <a:r>
              <a:rPr lang="zh-CN" altLang="en-US" sz="16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方向划分，</a:t>
            </a:r>
            <a:r>
              <a:rPr lang="en-US" altLang="zh-CN" sz="16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1</a:t>
            </a:r>
            <a:r>
              <a:rPr lang="zh-CN" altLang="en-US" sz="16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为</a:t>
            </a:r>
            <a:r>
              <a:rPr lang="en-US" altLang="zh-CN" sz="16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y</a:t>
            </a:r>
            <a:r>
              <a:rPr lang="zh-CN" altLang="en-US" sz="16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方向划分</a:t>
            </a:r>
            <a:endParaRPr lang="zh-CN" alt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r>
              <a:rPr lang="en-US" altLang="zh-CN" sz="16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</a:t>
            </a:r>
            <a:r>
              <a:rPr lang="en-US" altLang="zh-CN" sz="16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TreeNode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* </a:t>
            </a:r>
            <a:r>
              <a:rPr lang="en-US" altLang="zh-CN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m_pLeftChild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; </a:t>
            </a:r>
            <a:r>
              <a:rPr lang="en-US" altLang="zh-CN" sz="16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// </a:t>
            </a:r>
            <a:r>
              <a:rPr lang="zh-CN" altLang="en-US" sz="16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左孩子</a:t>
            </a:r>
            <a:endParaRPr lang="en-US" altLang="zh-CN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r>
              <a:rPr lang="en-US" altLang="zh-CN" sz="16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</a:t>
            </a:r>
            <a:r>
              <a:rPr lang="en-US" altLang="zh-CN" sz="16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TreeNode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* </a:t>
            </a:r>
            <a:r>
              <a:rPr lang="en-US" altLang="zh-CN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m_pRightChild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; </a:t>
            </a:r>
            <a:r>
              <a:rPr lang="en-US" altLang="zh-CN" sz="16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// </a:t>
            </a:r>
            <a:r>
              <a:rPr lang="zh-CN" altLang="en-US" sz="16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右孩子</a:t>
            </a:r>
            <a:endParaRPr lang="en-US" altLang="zh-CN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}</a:t>
            </a:r>
            <a:endParaRPr lang="zh-CN" altLang="en-US" sz="1600" dirty="0">
              <a:latin typeface="Consolas" panose="020B0609020204030204" pitchFamily="49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49886" y="2499344"/>
            <a:ext cx="463813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struct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sz="16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PointStruct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: </a:t>
            </a:r>
            <a:r>
              <a:rPr lang="en-US" altLang="zh-CN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public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sz="16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Coordinate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{</a:t>
            </a:r>
          </a:p>
          <a:p>
            <a:r>
              <a:rPr lang="en-US" altLang="zh-CN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char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m_data;  </a:t>
            </a:r>
          </a:p>
          <a:p>
            <a:r>
              <a:rPr lang="en-US" altLang="zh-CN" sz="1600" b="1" kern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</a:t>
            </a:r>
            <a:r>
              <a:rPr lang="en-US" altLang="zh-CN" sz="16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// </a:t>
            </a:r>
            <a:r>
              <a:rPr lang="zh-CN" altLang="en-US" sz="16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点数据的类型</a:t>
            </a:r>
            <a:endParaRPr lang="en-US" altLang="zh-CN" sz="1600" b="1" kern="0" dirty="0">
              <a:solidFill>
                <a:srgbClr val="CC0000"/>
              </a:solidFill>
              <a:latin typeface="Consolas" panose="020B0609020204030204" pitchFamily="49" charset="0"/>
              <a:ea typeface="隶书" pitchFamily="49" charset="-122"/>
            </a:endParaRPr>
          </a:p>
          <a:p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}</a:t>
            </a:r>
            <a:endParaRPr lang="zh-CN" altLang="en-US" sz="1600" dirty="0">
              <a:latin typeface="Consolas" panose="020B0609020204030204" pitchFamily="49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251520" y="5301144"/>
            <a:ext cx="3456384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struct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sz="16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KdTree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{</a:t>
            </a:r>
          </a:p>
          <a:p>
            <a:r>
              <a:rPr lang="en-US" altLang="zh-CN" sz="16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</a:t>
            </a:r>
            <a:r>
              <a:rPr lang="en-US" altLang="zh-CN" sz="16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TreeNode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* </a:t>
            </a:r>
            <a:r>
              <a:rPr lang="en-US" altLang="zh-CN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m_pRoot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;</a:t>
            </a:r>
          </a:p>
          <a:p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}</a:t>
            </a:r>
            <a:endParaRPr lang="zh-CN" altLang="en-US" sz="1600" dirty="0">
              <a:latin typeface="Consolas" panose="020B0609020204030204" pitchFamily="49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067944" y="5269955"/>
            <a:ext cx="4572000" cy="135421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16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struct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sz="16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RecArea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{</a:t>
            </a:r>
          </a:p>
          <a:p>
            <a:r>
              <a:rPr lang="en-US" altLang="zh-CN" sz="16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    // </a:t>
            </a:r>
            <a:r>
              <a:rPr lang="zh-CN" altLang="en-US" sz="16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存放矩形区域左下和右上坐标</a:t>
            </a:r>
          </a:p>
          <a:p>
            <a:r>
              <a:rPr lang="en-US" altLang="zh-CN" sz="16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Coordinate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m_minCoor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;</a:t>
            </a:r>
          </a:p>
          <a:p>
            <a:r>
              <a:rPr lang="en-US" altLang="zh-CN" sz="16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Coordinate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m_maxCoor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;</a:t>
            </a:r>
          </a:p>
          <a:p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}</a:t>
            </a:r>
            <a:endParaRPr lang="zh-CN" altLang="en-US" sz="1600" dirty="0">
              <a:latin typeface="Consolas" panose="020B0609020204030204" pitchFamily="49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81232" y="1666049"/>
            <a:ext cx="4749783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struct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sz="16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Coordinate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{</a:t>
            </a:r>
          </a:p>
          <a:p>
            <a:r>
              <a:rPr lang="en-US" altLang="zh-CN" sz="1600" dirty="0"/>
              <a:t>        </a:t>
            </a:r>
            <a:r>
              <a:rPr lang="en-US" altLang="zh-CN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double</a:t>
            </a:r>
            <a:r>
              <a:rPr lang="en-US" altLang="zh-CN" sz="1600" dirty="0"/>
              <a:t> </a:t>
            </a:r>
            <a:r>
              <a:rPr lang="en-US" altLang="zh-CN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m_vector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[2]; </a:t>
            </a:r>
            <a:r>
              <a:rPr lang="en-US" altLang="zh-CN" sz="16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// </a:t>
            </a:r>
            <a:r>
              <a:rPr lang="zh-CN" altLang="en-US" sz="16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点的坐标</a:t>
            </a:r>
            <a:endParaRPr lang="en-US" altLang="zh-CN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}</a:t>
            </a:r>
            <a:endParaRPr lang="zh-CN" altLang="en-US" sz="1600" dirty="0">
              <a:latin typeface="Consolas" panose="020B0609020204030204" pitchFamily="49" charset="0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4721032" y="3355686"/>
            <a:ext cx="1872208" cy="1012737"/>
            <a:chOff x="6660232" y="2485896"/>
            <a:chExt cx="1872208" cy="1012737"/>
          </a:xfrm>
        </p:grpSpPr>
        <p:grpSp>
          <p:nvGrpSpPr>
            <p:cNvPr id="4" name="组合 3"/>
            <p:cNvGrpSpPr/>
            <p:nvPr/>
          </p:nvGrpSpPr>
          <p:grpSpPr>
            <a:xfrm>
              <a:off x="6660232" y="2485896"/>
              <a:ext cx="1872208" cy="655072"/>
              <a:chOff x="6660232" y="2485896"/>
              <a:chExt cx="1872208" cy="655072"/>
            </a:xfrm>
          </p:grpSpPr>
          <p:sp>
            <p:nvSpPr>
              <p:cNvPr id="3" name="文本框 2"/>
              <p:cNvSpPr txBox="1"/>
              <p:nvPr/>
            </p:nvSpPr>
            <p:spPr>
              <a:xfrm>
                <a:off x="6660232" y="2485897"/>
                <a:ext cx="864096" cy="307777"/>
              </a:xfrm>
              <a:prstGeom prst="rect">
                <a:avLst/>
              </a:prstGeom>
              <a:solidFill>
                <a:schemeClr val="accent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400" dirty="0"/>
                  <a:t>m_data</a:t>
                </a:r>
                <a:endParaRPr lang="zh-CN" altLang="en-US" sz="1400" dirty="0"/>
              </a:p>
            </p:txBody>
          </p:sp>
          <p:sp>
            <p:nvSpPr>
              <p:cNvPr id="11" name="文本框 10"/>
              <p:cNvSpPr txBox="1"/>
              <p:nvPr/>
            </p:nvSpPr>
            <p:spPr>
              <a:xfrm>
                <a:off x="7596336" y="2485896"/>
                <a:ext cx="936104" cy="307777"/>
              </a:xfrm>
              <a:prstGeom prst="rect">
                <a:avLst/>
              </a:prstGeom>
              <a:solidFill>
                <a:srgbClr val="FFFFCC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400" dirty="0"/>
                  <a:t>m_vector</a:t>
                </a:r>
                <a:endParaRPr lang="zh-CN" altLang="en-US" sz="1400" dirty="0"/>
              </a:p>
            </p:txBody>
          </p:sp>
          <p:sp>
            <p:nvSpPr>
              <p:cNvPr id="12" name="文本框 11"/>
              <p:cNvSpPr txBox="1"/>
              <p:nvPr/>
            </p:nvSpPr>
            <p:spPr>
              <a:xfrm>
                <a:off x="6660232" y="2833191"/>
                <a:ext cx="1872208" cy="307777"/>
              </a:xfrm>
              <a:prstGeom prst="rect">
                <a:avLst/>
              </a:prstGeom>
              <a:solidFill>
                <a:srgbClr val="99CC00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400" dirty="0" err="1"/>
                  <a:t>m_dimension</a:t>
                </a:r>
                <a:endParaRPr lang="zh-CN" altLang="en-US" sz="1400" dirty="0"/>
              </a:p>
            </p:txBody>
          </p:sp>
        </p:grpSp>
        <p:sp>
          <p:nvSpPr>
            <p:cNvPr id="13" name="文本框 12"/>
            <p:cNvSpPr txBox="1"/>
            <p:nvPr/>
          </p:nvSpPr>
          <p:spPr>
            <a:xfrm>
              <a:off x="6660232" y="3190856"/>
              <a:ext cx="864096" cy="30777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 err="1"/>
                <a:t>m_pLeft</a:t>
              </a:r>
              <a:endParaRPr lang="zh-CN" altLang="en-US" sz="1400" dirty="0"/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7589254" y="3190856"/>
              <a:ext cx="943186" cy="307777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 err="1"/>
                <a:t>m_pRight</a:t>
              </a:r>
              <a:endParaRPr lang="zh-CN" altLang="en-US" sz="1400" dirty="0"/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6893990" y="3355686"/>
            <a:ext cx="1872208" cy="1012737"/>
            <a:chOff x="6660232" y="2485896"/>
            <a:chExt cx="1872208" cy="1012737"/>
          </a:xfrm>
        </p:grpSpPr>
        <p:grpSp>
          <p:nvGrpSpPr>
            <p:cNvPr id="17" name="组合 16"/>
            <p:cNvGrpSpPr/>
            <p:nvPr/>
          </p:nvGrpSpPr>
          <p:grpSpPr>
            <a:xfrm>
              <a:off x="6660232" y="2485896"/>
              <a:ext cx="1872208" cy="655072"/>
              <a:chOff x="6660232" y="2485896"/>
              <a:chExt cx="1872208" cy="655072"/>
            </a:xfrm>
          </p:grpSpPr>
          <p:sp>
            <p:nvSpPr>
              <p:cNvPr id="20" name="文本框 19"/>
              <p:cNvSpPr txBox="1"/>
              <p:nvPr/>
            </p:nvSpPr>
            <p:spPr>
              <a:xfrm>
                <a:off x="6660232" y="2485897"/>
                <a:ext cx="864096" cy="307777"/>
              </a:xfrm>
              <a:prstGeom prst="rect">
                <a:avLst/>
              </a:prstGeom>
              <a:solidFill>
                <a:schemeClr val="accent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400" dirty="0"/>
                  <a:t>m_data</a:t>
                </a:r>
                <a:endParaRPr lang="zh-CN" altLang="en-US" sz="1400" dirty="0"/>
              </a:p>
            </p:txBody>
          </p:sp>
          <p:sp>
            <p:nvSpPr>
              <p:cNvPr id="21" name="文本框 20"/>
              <p:cNvSpPr txBox="1"/>
              <p:nvPr/>
            </p:nvSpPr>
            <p:spPr>
              <a:xfrm>
                <a:off x="7596336" y="2485896"/>
                <a:ext cx="936104" cy="307777"/>
              </a:xfrm>
              <a:prstGeom prst="rect">
                <a:avLst/>
              </a:prstGeom>
              <a:solidFill>
                <a:srgbClr val="FFFFCC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400" dirty="0"/>
                  <a:t>m_vector</a:t>
                </a:r>
                <a:endParaRPr lang="zh-CN" altLang="en-US" sz="1400" dirty="0"/>
              </a:p>
            </p:txBody>
          </p:sp>
          <p:sp>
            <p:nvSpPr>
              <p:cNvPr id="22" name="文本框 21"/>
              <p:cNvSpPr txBox="1"/>
              <p:nvPr/>
            </p:nvSpPr>
            <p:spPr>
              <a:xfrm>
                <a:off x="6660232" y="2833191"/>
                <a:ext cx="1872208" cy="307777"/>
              </a:xfrm>
              <a:prstGeom prst="rect">
                <a:avLst/>
              </a:prstGeom>
              <a:solidFill>
                <a:srgbClr val="99CC00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400" dirty="0" err="1"/>
                  <a:t>m_dimension</a:t>
                </a:r>
                <a:endParaRPr lang="zh-CN" altLang="en-US" sz="1400" dirty="0"/>
              </a:p>
            </p:txBody>
          </p:sp>
        </p:grpSp>
        <p:sp>
          <p:nvSpPr>
            <p:cNvPr id="18" name="文本框 17"/>
            <p:cNvSpPr txBox="1"/>
            <p:nvPr/>
          </p:nvSpPr>
          <p:spPr>
            <a:xfrm>
              <a:off x="6660232" y="3190856"/>
              <a:ext cx="864096" cy="30777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 err="1"/>
                <a:t>m_pLeft</a:t>
              </a:r>
              <a:endParaRPr lang="zh-CN" altLang="en-US" sz="1400" dirty="0"/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7589254" y="3190856"/>
              <a:ext cx="943186" cy="307777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 err="1"/>
                <a:t>m_pRight</a:t>
              </a:r>
              <a:endParaRPr lang="zh-CN" altLang="en-US" sz="1400" dirty="0"/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5809337" y="1924148"/>
            <a:ext cx="1872208" cy="1012737"/>
            <a:chOff x="6660232" y="2485896"/>
            <a:chExt cx="1872208" cy="1012737"/>
          </a:xfrm>
        </p:grpSpPr>
        <p:grpSp>
          <p:nvGrpSpPr>
            <p:cNvPr id="24" name="组合 23"/>
            <p:cNvGrpSpPr/>
            <p:nvPr/>
          </p:nvGrpSpPr>
          <p:grpSpPr>
            <a:xfrm>
              <a:off x="6660232" y="2485896"/>
              <a:ext cx="1872208" cy="655072"/>
              <a:chOff x="6660232" y="2485896"/>
              <a:chExt cx="1872208" cy="655072"/>
            </a:xfrm>
          </p:grpSpPr>
          <p:sp>
            <p:nvSpPr>
              <p:cNvPr id="27" name="文本框 26"/>
              <p:cNvSpPr txBox="1"/>
              <p:nvPr/>
            </p:nvSpPr>
            <p:spPr>
              <a:xfrm>
                <a:off x="6660232" y="2485897"/>
                <a:ext cx="864096" cy="307777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400" dirty="0"/>
                  <a:t>m_data</a:t>
                </a:r>
                <a:endParaRPr lang="zh-CN" altLang="en-US" sz="1400" dirty="0"/>
              </a:p>
            </p:txBody>
          </p:sp>
          <p:sp>
            <p:nvSpPr>
              <p:cNvPr id="28" name="文本框 27"/>
              <p:cNvSpPr txBox="1"/>
              <p:nvPr/>
            </p:nvSpPr>
            <p:spPr>
              <a:xfrm>
                <a:off x="7596336" y="2485896"/>
                <a:ext cx="936104" cy="307777"/>
              </a:xfrm>
              <a:prstGeom prst="rect">
                <a:avLst/>
              </a:prstGeom>
              <a:solidFill>
                <a:srgbClr val="FFFFCC"/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400" dirty="0"/>
                  <a:t>m_vector</a:t>
                </a:r>
                <a:endParaRPr lang="zh-CN" altLang="en-US" sz="1400" dirty="0"/>
              </a:p>
            </p:txBody>
          </p:sp>
          <p:sp>
            <p:nvSpPr>
              <p:cNvPr id="29" name="文本框 28"/>
              <p:cNvSpPr txBox="1"/>
              <p:nvPr/>
            </p:nvSpPr>
            <p:spPr>
              <a:xfrm>
                <a:off x="6660232" y="2833191"/>
                <a:ext cx="1872208" cy="307777"/>
              </a:xfrm>
              <a:prstGeom prst="rect">
                <a:avLst/>
              </a:prstGeom>
              <a:solidFill>
                <a:srgbClr val="99CC00"/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400" dirty="0" err="1"/>
                  <a:t>m_dimension</a:t>
                </a:r>
                <a:endParaRPr lang="zh-CN" altLang="en-US" sz="1400" dirty="0"/>
              </a:p>
            </p:txBody>
          </p:sp>
        </p:grpSp>
        <p:sp>
          <p:nvSpPr>
            <p:cNvPr id="25" name="文本框 24"/>
            <p:cNvSpPr txBox="1"/>
            <p:nvPr/>
          </p:nvSpPr>
          <p:spPr>
            <a:xfrm>
              <a:off x="6660232" y="3190856"/>
              <a:ext cx="864096" cy="30777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 err="1"/>
                <a:t>m_pLeft</a:t>
              </a:r>
              <a:endParaRPr lang="zh-CN" altLang="en-US" sz="1400" dirty="0"/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7589254" y="3190856"/>
              <a:ext cx="943186" cy="307777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 err="1"/>
                <a:t>m_pRight</a:t>
              </a:r>
              <a:endParaRPr lang="zh-CN" altLang="en-US" sz="1400" dirty="0"/>
            </a:p>
          </p:txBody>
        </p:sp>
      </p:grpSp>
      <p:sp>
        <p:nvSpPr>
          <p:cNvPr id="15" name="矩形 14"/>
          <p:cNvSpPr/>
          <p:nvPr/>
        </p:nvSpPr>
        <p:spPr bwMode="auto">
          <a:xfrm>
            <a:off x="5775671" y="1883158"/>
            <a:ext cx="1939540" cy="1090938"/>
          </a:xfrm>
          <a:prstGeom prst="rect">
            <a:avLst/>
          </a:prstGeom>
          <a:noFill/>
          <a:ln w="15875" algn="ctr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31" name="矩形 30"/>
          <p:cNvSpPr/>
          <p:nvPr/>
        </p:nvSpPr>
        <p:spPr bwMode="auto">
          <a:xfrm>
            <a:off x="4692687" y="3311400"/>
            <a:ext cx="1939540" cy="1090938"/>
          </a:xfrm>
          <a:prstGeom prst="rect">
            <a:avLst/>
          </a:prstGeom>
          <a:noFill/>
          <a:ln w="15875" algn="ctr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32" name="矩形 31"/>
          <p:cNvSpPr/>
          <p:nvPr/>
        </p:nvSpPr>
        <p:spPr bwMode="auto">
          <a:xfrm>
            <a:off x="6853242" y="3313708"/>
            <a:ext cx="1939540" cy="1090938"/>
          </a:xfrm>
          <a:prstGeom prst="rect">
            <a:avLst/>
          </a:prstGeom>
          <a:noFill/>
          <a:ln w="15875" algn="ctr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cxnSp>
        <p:nvCxnSpPr>
          <p:cNvPr id="33" name="直接箭头连接符 32"/>
          <p:cNvCxnSpPr>
            <a:endCxn id="15" idx="0"/>
          </p:cNvCxnSpPr>
          <p:nvPr/>
        </p:nvCxnSpPr>
        <p:spPr bwMode="auto">
          <a:xfrm>
            <a:off x="6745441" y="1419662"/>
            <a:ext cx="0" cy="463496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ysDash"/>
            <a:round/>
            <a:headEnd type="none" w="lg" len="lg"/>
            <a:tailEnd type="stealth" w="lg" len="lg"/>
          </a:ln>
          <a:effectLst/>
        </p:spPr>
      </p:cxnSp>
      <p:cxnSp>
        <p:nvCxnSpPr>
          <p:cNvPr id="39" name="直接箭头连接符 38"/>
          <p:cNvCxnSpPr>
            <a:endCxn id="31" idx="0"/>
          </p:cNvCxnSpPr>
          <p:nvPr/>
        </p:nvCxnSpPr>
        <p:spPr bwMode="auto">
          <a:xfrm flipH="1">
            <a:off x="5662457" y="2974096"/>
            <a:ext cx="113214" cy="337304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ysDash"/>
            <a:round/>
            <a:headEnd type="none" w="lg" len="lg"/>
            <a:tailEnd type="stealth" w="lg" len="lg"/>
          </a:ln>
          <a:effectLst/>
        </p:spPr>
      </p:cxnSp>
      <p:cxnSp>
        <p:nvCxnSpPr>
          <p:cNvPr id="42" name="直接箭头连接符 41"/>
          <p:cNvCxnSpPr>
            <a:endCxn id="32" idx="0"/>
          </p:cNvCxnSpPr>
          <p:nvPr/>
        </p:nvCxnSpPr>
        <p:spPr bwMode="auto">
          <a:xfrm>
            <a:off x="7715211" y="2968493"/>
            <a:ext cx="107801" cy="345215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ysDash"/>
            <a:round/>
            <a:headEnd type="none" w="lg" len="lg"/>
            <a:tailEnd type="stealth" w="lg" len="lg"/>
          </a:ln>
          <a:effectLst/>
        </p:spPr>
      </p:cxnSp>
      <p:sp>
        <p:nvSpPr>
          <p:cNvPr id="45" name="矩形 44"/>
          <p:cNvSpPr/>
          <p:nvPr/>
        </p:nvSpPr>
        <p:spPr>
          <a:xfrm>
            <a:off x="5492595" y="1329365"/>
            <a:ext cx="23374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TreeNode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* </a:t>
            </a:r>
            <a:r>
              <a:rPr lang="en-US" altLang="zh-CN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m_pRoot</a:t>
            </a:r>
            <a:endParaRPr lang="zh-CN" altLang="en-US" dirty="0"/>
          </a:p>
        </p:txBody>
      </p:sp>
      <p:cxnSp>
        <p:nvCxnSpPr>
          <p:cNvPr id="47" name="直接箭头连接符 46"/>
          <p:cNvCxnSpPr/>
          <p:nvPr/>
        </p:nvCxnSpPr>
        <p:spPr bwMode="auto">
          <a:xfrm flipH="1">
            <a:off x="4579473" y="4411647"/>
            <a:ext cx="113214" cy="337304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ysDash"/>
            <a:round/>
            <a:headEnd type="none" w="lg" len="lg"/>
            <a:tailEnd type="stealth" w="lg" len="lg"/>
          </a:ln>
          <a:effectLst/>
        </p:spPr>
      </p:cxnSp>
      <p:cxnSp>
        <p:nvCxnSpPr>
          <p:cNvPr id="48" name="直接箭头连接符 47"/>
          <p:cNvCxnSpPr/>
          <p:nvPr/>
        </p:nvCxnSpPr>
        <p:spPr bwMode="auto">
          <a:xfrm>
            <a:off x="6632227" y="4406044"/>
            <a:ext cx="33297" cy="332077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ysDash"/>
            <a:round/>
            <a:headEnd type="none" w="lg" len="lg"/>
            <a:tailEnd type="stealth" w="lg" len="lg"/>
          </a:ln>
          <a:effectLst/>
        </p:spPr>
      </p:cxnSp>
      <p:cxnSp>
        <p:nvCxnSpPr>
          <p:cNvPr id="49" name="直接箭头连接符 48"/>
          <p:cNvCxnSpPr/>
          <p:nvPr/>
        </p:nvCxnSpPr>
        <p:spPr bwMode="auto">
          <a:xfrm>
            <a:off x="6853242" y="4411647"/>
            <a:ext cx="0" cy="332611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ysDash"/>
            <a:round/>
            <a:headEnd type="none" w="lg" len="lg"/>
            <a:tailEnd type="stealth" w="lg" len="lg"/>
          </a:ln>
          <a:effectLst/>
        </p:spPr>
      </p:cxnSp>
      <p:cxnSp>
        <p:nvCxnSpPr>
          <p:cNvPr id="50" name="直接箭头连接符 49"/>
          <p:cNvCxnSpPr/>
          <p:nvPr/>
        </p:nvCxnSpPr>
        <p:spPr bwMode="auto">
          <a:xfrm>
            <a:off x="8792782" y="4406044"/>
            <a:ext cx="107801" cy="345215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ysDash"/>
            <a:round/>
            <a:headEnd type="none" w="lg" len="lg"/>
            <a:tailEnd type="stealth" w="lg" len="lg"/>
          </a:ln>
          <a:effectLst/>
        </p:spPr>
      </p:cxnSp>
    </p:spTree>
    <p:extLst>
      <p:ext uri="{BB962C8B-B14F-4D97-AF65-F5344CB8AC3E}">
        <p14:creationId xmlns:p14="http://schemas.microsoft.com/office/powerpoint/2010/main" val="3134628744"/>
      </p:ext>
    </p:extLst>
  </p:cSld>
  <p:clrMapOvr>
    <a:masterClrMapping/>
  </p:clrMapOvr>
  <p:transition advTm="157">
    <p:zoom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088" y="85725"/>
            <a:ext cx="7599362" cy="914400"/>
          </a:xfrm>
        </p:spPr>
        <p:txBody>
          <a:bodyPr/>
          <a:lstStyle/>
          <a:p>
            <a:pPr>
              <a:defRPr/>
            </a:pPr>
            <a:r>
              <a:rPr lang="en-US" altLang="zh-CN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2d-</a:t>
            </a:r>
            <a:r>
              <a:rPr lang="zh-CN" altLang="en-US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树</a:t>
            </a:r>
          </a:p>
        </p:txBody>
      </p:sp>
      <p:sp>
        <p:nvSpPr>
          <p:cNvPr id="124" name="TextBox 20"/>
          <p:cNvSpPr txBox="1">
            <a:spLocks noChangeArrowheads="1"/>
          </p:cNvSpPr>
          <p:nvPr/>
        </p:nvSpPr>
        <p:spPr bwMode="auto">
          <a:xfrm>
            <a:off x="130824" y="1144766"/>
            <a:ext cx="7249487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2d-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树构造实现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79512" y="1610272"/>
            <a:ext cx="9289031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TreeNode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* </a:t>
            </a:r>
            <a:r>
              <a:rPr lang="en-US" altLang="zh-CN" sz="16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KdTree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::</a:t>
            </a:r>
            <a:r>
              <a:rPr lang="en-US" altLang="zh-CN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buildTree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(</a:t>
            </a:r>
            <a:r>
              <a:rPr lang="en-US" altLang="zh-CN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std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::</a:t>
            </a:r>
            <a:r>
              <a:rPr lang="en-US" altLang="zh-CN" sz="16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vector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&lt;</a:t>
            </a:r>
            <a:r>
              <a:rPr lang="en-US" altLang="zh-CN" sz="16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PointStruct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&gt;&amp; </a:t>
            </a:r>
            <a:r>
              <a:rPr lang="en-US" altLang="zh-CN" sz="16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pList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, </a:t>
            </a:r>
            <a:r>
              <a:rPr lang="en-US" altLang="zh-CN" sz="16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int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sz="16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d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)</a:t>
            </a:r>
          </a:p>
          <a:p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{      </a:t>
            </a:r>
            <a:r>
              <a:rPr lang="en-US" altLang="zh-CN" sz="16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// </a:t>
            </a:r>
            <a:r>
              <a:rPr lang="zh-CN" altLang="en-US" sz="16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在深度为</a:t>
            </a:r>
            <a:r>
              <a:rPr lang="en-US" altLang="zh-CN" sz="16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d</a:t>
            </a:r>
            <a:r>
              <a:rPr lang="zh-CN" altLang="en-US" sz="16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的层次，构造一棵对应于（子）集合</a:t>
            </a:r>
            <a:r>
              <a:rPr lang="en-US" altLang="zh-CN" sz="1600" b="1" kern="0" dirty="0" err="1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pointList</a:t>
            </a:r>
            <a:r>
              <a:rPr lang="zh-CN" altLang="en-US" sz="16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（</a:t>
            </a:r>
            <a:r>
              <a:rPr lang="en-US" altLang="zh-CN" sz="1600" b="1" kern="0" dirty="0" err="1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pL</a:t>
            </a:r>
            <a:r>
              <a:rPr lang="en-US" altLang="zh-CN" sz="16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)</a:t>
            </a:r>
            <a:r>
              <a:rPr lang="zh-CN" altLang="en-US" sz="16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的</a:t>
            </a:r>
            <a:r>
              <a:rPr lang="en-US" altLang="zh-CN" sz="16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(</a:t>
            </a:r>
            <a:r>
              <a:rPr lang="zh-CN" altLang="en-US" sz="16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子）</a:t>
            </a:r>
            <a:r>
              <a:rPr lang="en-US" altLang="zh-CN" sz="16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2d-</a:t>
            </a:r>
            <a:r>
              <a:rPr lang="zh-CN" altLang="en-US" sz="16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树</a:t>
            </a:r>
            <a:endParaRPr lang="en-US" altLang="zh-CN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r>
              <a:rPr lang="en-US" altLang="zh-CN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if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(</a:t>
            </a:r>
            <a:r>
              <a:rPr lang="en-US" altLang="zh-CN" sz="16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pList</a:t>
            </a:r>
            <a:r>
              <a:rPr lang="en-US" altLang="zh-CN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.empty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()) </a:t>
            </a:r>
            <a:r>
              <a:rPr lang="en-US" altLang="zh-CN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return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NULL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;</a:t>
            </a:r>
          </a:p>
          <a:p>
            <a:r>
              <a:rPr lang="zh-CN" alt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</a:t>
            </a:r>
            <a:r>
              <a:rPr lang="en-US" altLang="zh-CN" sz="16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int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dimension = </a:t>
            </a:r>
            <a:r>
              <a:rPr lang="en-US" altLang="zh-CN" sz="16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d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% 2;                                  </a:t>
            </a:r>
            <a:r>
              <a:rPr lang="en-US" altLang="zh-CN" sz="16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// </a:t>
            </a:r>
            <a:r>
              <a:rPr lang="zh-CN" altLang="en-US" sz="16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确定划分方向</a:t>
            </a:r>
            <a:endParaRPr lang="en-US" altLang="zh-CN" sz="1600" b="1" kern="0" dirty="0">
              <a:solidFill>
                <a:srgbClr val="CC0000"/>
              </a:solidFill>
              <a:latin typeface="Consolas" panose="020B0609020204030204" pitchFamily="49" charset="0"/>
              <a:ea typeface="隶书" pitchFamily="49" charset="-122"/>
            </a:endParaRPr>
          </a:p>
          <a:p>
            <a:r>
              <a:rPr lang="en-US" altLang="zh-CN" sz="16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</a:t>
            </a:r>
            <a:r>
              <a:rPr lang="en-US" altLang="zh-CN" sz="16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PointStruct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medianP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= </a:t>
            </a:r>
            <a:r>
              <a:rPr lang="en-US" altLang="zh-CN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findMedialPoint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(dimension, </a:t>
            </a:r>
            <a:r>
              <a:rPr lang="en-US" altLang="zh-CN" sz="16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pList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);</a:t>
            </a:r>
          </a:p>
          <a:p>
            <a:r>
              <a:rPr lang="en-US" altLang="zh-CN" sz="1600" b="1" kern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                                                          </a:t>
            </a:r>
            <a:r>
              <a:rPr lang="en-US" altLang="zh-CN" sz="16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// </a:t>
            </a:r>
            <a:r>
              <a:rPr lang="zh-CN" altLang="en-US" sz="16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确定中位点</a:t>
            </a:r>
            <a:endParaRPr lang="en-US" altLang="zh-CN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</a:t>
            </a:r>
            <a:r>
              <a:rPr lang="en-US" altLang="zh-CN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std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::</a:t>
            </a:r>
            <a:r>
              <a:rPr lang="en-US" altLang="zh-CN" sz="16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vector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&lt;</a:t>
            </a:r>
            <a:r>
              <a:rPr lang="en-US" altLang="zh-CN" sz="16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PointStruct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&gt; </a:t>
            </a:r>
            <a:r>
              <a:rPr lang="en-US" altLang="zh-CN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pListLeft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, </a:t>
            </a:r>
            <a:r>
              <a:rPr lang="en-US" altLang="zh-CN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pListRight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;       </a:t>
            </a:r>
            <a:r>
              <a:rPr lang="en-US" altLang="zh-CN" sz="16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// </a:t>
            </a:r>
            <a:r>
              <a:rPr lang="zh-CN" altLang="en-US" sz="16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左右子树的点集</a:t>
            </a:r>
            <a:endParaRPr lang="en-US" altLang="zh-CN" sz="1600" b="1" kern="0" dirty="0">
              <a:solidFill>
                <a:srgbClr val="CC0000"/>
              </a:solidFill>
              <a:latin typeface="Consolas" panose="020B0609020204030204" pitchFamily="49" charset="0"/>
              <a:ea typeface="隶书" pitchFamily="49" charset="-122"/>
            </a:endParaRPr>
          </a:p>
          <a:p>
            <a:r>
              <a:rPr lang="en-US" altLang="zh-CN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for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(</a:t>
            </a:r>
            <a:r>
              <a:rPr lang="en-US" altLang="zh-CN" sz="16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int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i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= 0; </a:t>
            </a:r>
            <a:r>
              <a:rPr lang="en-US" altLang="zh-CN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i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&lt; </a:t>
            </a:r>
            <a:r>
              <a:rPr lang="en-US" altLang="zh-CN" sz="16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pList</a:t>
            </a:r>
            <a:r>
              <a:rPr lang="en-US" altLang="zh-CN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.size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(); </a:t>
            </a:r>
            <a:r>
              <a:rPr lang="en-US" altLang="zh-CN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i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++)</a:t>
            </a:r>
          </a:p>
          <a:p>
            <a:r>
              <a:rPr lang="en-US" altLang="zh-CN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    if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(</a:t>
            </a:r>
            <a:r>
              <a:rPr lang="en-US" altLang="zh-CN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medianP.isBigger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(dimension, </a:t>
            </a:r>
            <a:r>
              <a:rPr lang="en-US" altLang="zh-CN" sz="16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pList</a:t>
            </a:r>
            <a:r>
              <a:rPr lang="en-US" altLang="zh-CN" sz="16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[</a:t>
            </a:r>
            <a:r>
              <a:rPr lang="en-US" altLang="zh-CN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i</a:t>
            </a:r>
            <a:r>
              <a:rPr lang="en-US" altLang="zh-CN" sz="16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]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) </a:t>
            </a:r>
            <a:r>
              <a:rPr lang="en-US" altLang="zh-CN" sz="16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//</a:t>
            </a:r>
            <a:r>
              <a:rPr lang="zh-CN" altLang="en-US" sz="16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点的</a:t>
            </a:r>
            <a:r>
              <a:rPr lang="en-US" altLang="zh-CN" sz="16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dimension</a:t>
            </a:r>
            <a:r>
              <a:rPr lang="zh-CN" altLang="en-US" sz="16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轴坐标小于中位点</a:t>
            </a:r>
            <a:endParaRPr lang="en-US" altLang="zh-CN" sz="1600" b="1" kern="0" dirty="0">
              <a:solidFill>
                <a:srgbClr val="CC0000"/>
              </a:solidFill>
              <a:latin typeface="Consolas" panose="020B0609020204030204" pitchFamily="49" charset="0"/>
              <a:ea typeface="隶书" pitchFamily="49" charset="-122"/>
            </a:endParaRPr>
          </a:p>
          <a:p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		</a:t>
            </a:r>
            <a:r>
              <a:rPr lang="en-US" altLang="zh-CN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pListLeft.push_back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(</a:t>
            </a:r>
            <a:r>
              <a:rPr lang="en-US" altLang="zh-CN" sz="16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pList</a:t>
            </a:r>
            <a:r>
              <a:rPr lang="en-US" altLang="zh-CN" sz="16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[</a:t>
            </a:r>
            <a:r>
              <a:rPr lang="en-US" altLang="zh-CN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i</a:t>
            </a:r>
            <a:r>
              <a:rPr lang="en-US" altLang="zh-CN" sz="16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]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);              </a:t>
            </a:r>
            <a:r>
              <a:rPr lang="en-US" altLang="zh-CN" sz="16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// </a:t>
            </a:r>
            <a:r>
              <a:rPr lang="zh-CN" altLang="en-US" sz="16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归入左子树</a:t>
            </a:r>
            <a:endParaRPr lang="en-US" altLang="zh-CN" sz="1600" b="1" kern="0" dirty="0">
              <a:solidFill>
                <a:srgbClr val="CC0000"/>
              </a:solidFill>
              <a:latin typeface="Consolas" panose="020B0609020204030204" pitchFamily="49" charset="0"/>
              <a:ea typeface="隶书" pitchFamily="49" charset="-122"/>
            </a:endParaRPr>
          </a:p>
          <a:p>
            <a:r>
              <a:rPr lang="en-US" altLang="zh-CN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    else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if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(</a:t>
            </a:r>
            <a:r>
              <a:rPr lang="en-US" altLang="zh-CN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medianP.isSmaller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(dimension, </a:t>
            </a:r>
            <a:r>
              <a:rPr lang="en-US" altLang="zh-CN" sz="16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pList</a:t>
            </a:r>
            <a:r>
              <a:rPr lang="en-US" altLang="zh-CN" sz="16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[</a:t>
            </a:r>
            <a:r>
              <a:rPr lang="en-US" altLang="zh-CN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i</a:t>
            </a:r>
            <a:r>
              <a:rPr lang="en-US" altLang="zh-CN" sz="16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]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))  </a:t>
            </a:r>
            <a:r>
              <a:rPr lang="en-US" altLang="zh-CN" sz="16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// </a:t>
            </a:r>
            <a:r>
              <a:rPr lang="zh-CN" altLang="en-US" sz="16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轴坐标小于中位点</a:t>
            </a:r>
            <a:endParaRPr lang="en-US" altLang="zh-CN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		</a:t>
            </a:r>
            <a:r>
              <a:rPr lang="en-US" altLang="zh-CN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pListRight.push_back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(</a:t>
            </a:r>
            <a:r>
              <a:rPr lang="en-US" altLang="zh-CN" sz="16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pList</a:t>
            </a:r>
            <a:r>
              <a:rPr lang="en-US" altLang="zh-CN" sz="16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[</a:t>
            </a:r>
            <a:r>
              <a:rPr lang="en-US" altLang="zh-CN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i</a:t>
            </a:r>
            <a:r>
              <a:rPr lang="en-US" altLang="zh-CN" sz="16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]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);             </a:t>
            </a:r>
            <a:r>
              <a:rPr lang="en-US" altLang="zh-CN" sz="16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// </a:t>
            </a:r>
            <a:r>
              <a:rPr lang="zh-CN" altLang="en-US" sz="16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归入右子树</a:t>
            </a:r>
            <a:endParaRPr lang="en-US" altLang="zh-CN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r>
              <a:rPr lang="en-US" altLang="zh-CN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    else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if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(! </a:t>
            </a:r>
            <a:r>
              <a:rPr lang="en-US" altLang="zh-CN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medianP.isEqual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(</a:t>
            </a:r>
            <a:r>
              <a:rPr lang="en-US" altLang="zh-CN" sz="16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pList</a:t>
            </a:r>
            <a:r>
              <a:rPr lang="en-US" altLang="zh-CN" sz="16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[</a:t>
            </a:r>
            <a:r>
              <a:rPr lang="en-US" altLang="zh-CN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i</a:t>
            </a:r>
            <a:r>
              <a:rPr lang="en-US" altLang="zh-CN" sz="16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]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))         </a:t>
            </a:r>
            <a:r>
              <a:rPr lang="en-US" altLang="zh-CN" sz="16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// </a:t>
            </a:r>
            <a:r>
              <a:rPr lang="zh-CN" altLang="en-US" sz="16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多个点落在中位线的情况</a:t>
            </a:r>
            <a:endParaRPr lang="en-US" altLang="zh-CN" sz="1600" b="1" kern="0" dirty="0">
              <a:solidFill>
                <a:srgbClr val="CC0000"/>
              </a:solidFill>
              <a:latin typeface="Consolas" panose="020B0609020204030204" pitchFamily="49" charset="0"/>
              <a:ea typeface="隶书" pitchFamily="49" charset="-122"/>
            </a:endParaRPr>
          </a:p>
          <a:p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		</a:t>
            </a:r>
            <a:r>
              <a:rPr lang="en-US" altLang="zh-CN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pListRight.push_back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(</a:t>
            </a:r>
            <a:r>
              <a:rPr lang="en-US" altLang="zh-CN" sz="16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pList</a:t>
            </a:r>
            <a:r>
              <a:rPr lang="en-US" altLang="zh-CN" sz="16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[</a:t>
            </a:r>
            <a:r>
              <a:rPr lang="en-US" altLang="zh-CN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i</a:t>
            </a:r>
            <a:r>
              <a:rPr lang="en-US" altLang="zh-CN" sz="16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]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);   </a:t>
            </a:r>
            <a:r>
              <a:rPr lang="en-US" altLang="zh-CN" sz="16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// </a:t>
            </a:r>
            <a:r>
              <a:rPr lang="zh-CN" altLang="en-US" sz="16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除了中位点外其它归入右子树</a:t>
            </a:r>
            <a:endParaRPr lang="en-US" altLang="zh-CN" sz="1600" b="1" kern="0" dirty="0">
              <a:solidFill>
                <a:srgbClr val="CC0000"/>
              </a:solidFill>
              <a:latin typeface="Consolas" panose="020B0609020204030204" pitchFamily="49" charset="0"/>
              <a:ea typeface="隶书" pitchFamily="49" charset="-122"/>
            </a:endParaRPr>
          </a:p>
          <a:p>
            <a:endParaRPr lang="zh-CN" alt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r>
              <a:rPr lang="en-US" altLang="zh-CN" sz="16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</a:t>
            </a:r>
            <a:r>
              <a:rPr lang="en-US" altLang="zh-CN" sz="16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TreeNode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* </a:t>
            </a:r>
            <a:r>
              <a:rPr lang="en-US" altLang="zh-CN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pTreeNode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= </a:t>
            </a:r>
            <a:r>
              <a:rPr lang="en-US" altLang="zh-CN" sz="16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new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sz="16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TreeNode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(</a:t>
            </a:r>
            <a:r>
              <a:rPr lang="en-US" altLang="zh-CN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mediaP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); </a:t>
            </a:r>
            <a:r>
              <a:rPr lang="en-US" altLang="zh-CN" sz="16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//</a:t>
            </a:r>
            <a:r>
              <a:rPr lang="zh-CN" altLang="en-US" sz="16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创建子树根</a:t>
            </a:r>
            <a:r>
              <a:rPr lang="en-US" altLang="zh-CN" sz="16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,</a:t>
            </a:r>
            <a:r>
              <a:rPr lang="zh-CN" altLang="en-US" sz="16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复制节点数据为</a:t>
            </a:r>
            <a:r>
              <a:rPr lang="en-US" altLang="zh-CN" sz="1600" b="1" kern="0" dirty="0" err="1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mediaP</a:t>
            </a:r>
            <a:endParaRPr lang="en-US" altLang="zh-CN" sz="1600" b="1" kern="0" dirty="0">
              <a:solidFill>
                <a:srgbClr val="CC0000"/>
              </a:solidFill>
              <a:latin typeface="Consolas" panose="020B0609020204030204" pitchFamily="49" charset="0"/>
              <a:ea typeface="隶书" pitchFamily="49" charset="-122"/>
            </a:endParaRPr>
          </a:p>
          <a:p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</a:t>
            </a:r>
            <a:r>
              <a:rPr lang="en-US" altLang="zh-CN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pTreeNode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-&gt;</a:t>
            </a:r>
            <a:r>
              <a:rPr lang="en-US" altLang="zh-CN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m_pLeft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= </a:t>
            </a:r>
            <a:r>
              <a:rPr lang="en-US" altLang="zh-CN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buildTree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(</a:t>
            </a:r>
            <a:r>
              <a:rPr lang="en-US" altLang="zh-CN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pListLeft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, </a:t>
            </a:r>
            <a:r>
              <a:rPr lang="en-US" altLang="zh-CN" sz="16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d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+ 1);   </a:t>
            </a:r>
            <a:r>
              <a:rPr lang="en-US" altLang="zh-CN" sz="16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//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zh-CN" altLang="en-US" sz="16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深度</a:t>
            </a:r>
            <a:r>
              <a:rPr lang="en-US" altLang="zh-CN" sz="16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d+1</a:t>
            </a:r>
            <a:r>
              <a:rPr lang="zh-CN" altLang="en-US" sz="16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构建左子树</a:t>
            </a:r>
            <a:r>
              <a:rPr lang="en-US" altLang="zh-CN" sz="16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      </a:t>
            </a:r>
          </a:p>
          <a:p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</a:t>
            </a:r>
            <a:r>
              <a:rPr lang="en-US" altLang="zh-CN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pTreeNode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-&gt;</a:t>
            </a:r>
            <a:r>
              <a:rPr lang="en-US" altLang="zh-CN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m_pRight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= </a:t>
            </a:r>
            <a:r>
              <a:rPr lang="en-US" altLang="zh-CN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buildTree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(</a:t>
            </a:r>
            <a:r>
              <a:rPr lang="en-US" altLang="zh-CN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pListRight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, </a:t>
            </a:r>
            <a:r>
              <a:rPr lang="en-US" altLang="zh-CN" sz="16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d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+ 1);</a:t>
            </a:r>
            <a:r>
              <a:rPr lang="en-US" altLang="zh-CN" sz="16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 //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zh-CN" altLang="en-US" sz="16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深度</a:t>
            </a:r>
            <a:r>
              <a:rPr lang="en-US" altLang="zh-CN" sz="16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d+1</a:t>
            </a:r>
            <a:r>
              <a:rPr lang="zh-CN" altLang="en-US" sz="16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构建右子树</a:t>
            </a:r>
            <a:r>
              <a:rPr lang="en-US" altLang="zh-CN" sz="16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 </a:t>
            </a:r>
          </a:p>
          <a:p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</a:t>
            </a:r>
            <a:r>
              <a:rPr lang="en-US" altLang="zh-CN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pTreeNode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-&gt;</a:t>
            </a:r>
            <a:r>
              <a:rPr lang="en-US" altLang="zh-CN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m_dimesion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= dimension;                 </a:t>
            </a:r>
            <a:r>
              <a:rPr lang="en-US" altLang="zh-CN" sz="16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// </a:t>
            </a:r>
            <a:r>
              <a:rPr lang="zh-CN" altLang="en-US" sz="16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设置节点的分割轴方向</a:t>
            </a:r>
          </a:p>
          <a:p>
            <a:r>
              <a:rPr lang="en-US" altLang="zh-CN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return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pTreeNode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;</a:t>
            </a:r>
          </a:p>
          <a:p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}</a:t>
            </a:r>
            <a:endParaRPr lang="zh-CN" altLang="en-US" sz="16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5871988"/>
      </p:ext>
    </p:extLst>
  </p:cSld>
  <p:clrMapOvr>
    <a:masterClrMapping/>
  </p:clrMapOvr>
  <p:transition advTm="157">
    <p:zoom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/>
          <p:cNvSpPr/>
          <p:nvPr/>
        </p:nvSpPr>
        <p:spPr bwMode="auto">
          <a:xfrm>
            <a:off x="548868" y="3727405"/>
            <a:ext cx="7842654" cy="2552477"/>
          </a:xfrm>
          <a:prstGeom prst="rect">
            <a:avLst/>
          </a:prstGeom>
          <a:solidFill>
            <a:srgbClr val="FFCCCC">
              <a:alpha val="44000"/>
            </a:srgbClr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37" name="矩形 36"/>
          <p:cNvSpPr/>
          <p:nvPr/>
        </p:nvSpPr>
        <p:spPr bwMode="auto">
          <a:xfrm>
            <a:off x="557948" y="5578785"/>
            <a:ext cx="4692505" cy="722619"/>
          </a:xfrm>
          <a:prstGeom prst="rect">
            <a:avLst/>
          </a:prstGeom>
          <a:solidFill>
            <a:schemeClr val="tx1">
              <a:alpha val="71000"/>
            </a:schemeClr>
          </a:solidFill>
          <a:ln w="25400" algn="ctr">
            <a:noFill/>
            <a:prstDash val="sysDash"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38" name="矩形 37"/>
          <p:cNvSpPr/>
          <p:nvPr/>
        </p:nvSpPr>
        <p:spPr bwMode="auto">
          <a:xfrm>
            <a:off x="547953" y="3720820"/>
            <a:ext cx="3821389" cy="1830838"/>
          </a:xfrm>
          <a:prstGeom prst="rect">
            <a:avLst/>
          </a:prstGeom>
          <a:solidFill>
            <a:schemeClr val="tx1">
              <a:alpha val="71000"/>
            </a:schemeClr>
          </a:solidFill>
          <a:ln w="25400" algn="ctr">
            <a:noFill/>
            <a:prstDash val="sysDash"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53" name="矩形 52"/>
          <p:cNvSpPr/>
          <p:nvPr/>
        </p:nvSpPr>
        <p:spPr bwMode="auto">
          <a:xfrm>
            <a:off x="6801985" y="4457008"/>
            <a:ext cx="1586439" cy="1824121"/>
          </a:xfrm>
          <a:prstGeom prst="rect">
            <a:avLst/>
          </a:prstGeom>
          <a:solidFill>
            <a:schemeClr val="tx1">
              <a:alpha val="71000"/>
            </a:schemeClr>
          </a:solidFill>
          <a:ln w="25400" algn="ctr">
            <a:noFill/>
            <a:prstDash val="sysDash"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088" y="85725"/>
            <a:ext cx="7599362" cy="914400"/>
          </a:xfrm>
        </p:spPr>
        <p:txBody>
          <a:bodyPr/>
          <a:lstStyle/>
          <a:p>
            <a:pPr>
              <a:defRPr/>
            </a:pPr>
            <a:r>
              <a:rPr lang="en-US" altLang="zh-CN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2d-</a:t>
            </a:r>
            <a:r>
              <a:rPr lang="zh-CN" altLang="en-US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树</a:t>
            </a:r>
          </a:p>
        </p:txBody>
      </p:sp>
      <p:sp>
        <p:nvSpPr>
          <p:cNvPr id="124" name="TextBox 20"/>
          <p:cNvSpPr txBox="1">
            <a:spLocks noChangeArrowheads="1"/>
          </p:cNvSpPr>
          <p:nvPr/>
        </p:nvSpPr>
        <p:spPr bwMode="auto">
          <a:xfrm>
            <a:off x="130824" y="1144766"/>
            <a:ext cx="8617640" cy="32624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2d-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树的范围查询（代码方法）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2" indent="-3429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给定目标搜索区域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R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与节点矩形区域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v</a:t>
            </a:r>
          </a:p>
          <a:p>
            <a:pPr marL="800100" lvl="2" indent="-3429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判断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R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是否与节点所对应的元素形成的分割线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无限长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是否相交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2" indent="-3429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若不相交，则可对应减枝相应的左子树或右子树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2" indent="-3429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若相交，则根据相交线划分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R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R</a:t>
            </a:r>
            <a:r>
              <a:rPr lang="en-US" altLang="zh-CN" sz="2000" b="1" baseline="-2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R</a:t>
            </a:r>
            <a:r>
              <a:rPr lang="en-US" altLang="zh-CN" sz="2000" b="1" baseline="-2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，递归进入左右子树判断，并判断该节点元素是否在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R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内（若是输出）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2" indent="-3429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矩形 26"/>
          <p:cNvSpPr/>
          <p:nvPr/>
        </p:nvSpPr>
        <p:spPr bwMode="auto">
          <a:xfrm>
            <a:off x="4947240" y="4327667"/>
            <a:ext cx="1615241" cy="1182498"/>
          </a:xfrm>
          <a:prstGeom prst="rect">
            <a:avLst/>
          </a:prstGeom>
          <a:solidFill>
            <a:srgbClr val="99FF33">
              <a:alpha val="27000"/>
            </a:srgbClr>
          </a:solidFill>
          <a:ln w="25400" algn="ctr">
            <a:solidFill>
              <a:schemeClr val="tx1"/>
            </a:solidFill>
            <a:prstDash val="sysDash"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cxnSp>
        <p:nvCxnSpPr>
          <p:cNvPr id="28" name="直接连接符 27"/>
          <p:cNvCxnSpPr/>
          <p:nvPr/>
        </p:nvCxnSpPr>
        <p:spPr bwMode="auto">
          <a:xfrm>
            <a:off x="5221613" y="3727405"/>
            <a:ext cx="7775" cy="2519655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/>
            <a:tailEnd type="none"/>
          </a:ln>
          <a:effectLst/>
        </p:spPr>
      </p:cxnSp>
      <p:cxnSp>
        <p:nvCxnSpPr>
          <p:cNvPr id="29" name="直接连接符 28"/>
          <p:cNvCxnSpPr/>
          <p:nvPr/>
        </p:nvCxnSpPr>
        <p:spPr bwMode="auto">
          <a:xfrm flipH="1" flipV="1">
            <a:off x="548868" y="5560953"/>
            <a:ext cx="4680520" cy="3403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/>
            <a:tailEnd type="none"/>
          </a:ln>
          <a:effectLst/>
        </p:spPr>
      </p:cxnSp>
      <p:cxnSp>
        <p:nvCxnSpPr>
          <p:cNvPr id="30" name="直接连接符 29"/>
          <p:cNvCxnSpPr/>
          <p:nvPr/>
        </p:nvCxnSpPr>
        <p:spPr bwMode="auto">
          <a:xfrm flipH="1" flipV="1">
            <a:off x="5229390" y="4446464"/>
            <a:ext cx="3162132" cy="710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/>
            <a:tailEnd type="none"/>
          </a:ln>
          <a:effectLst/>
        </p:spPr>
      </p:cxnSp>
      <p:cxnSp>
        <p:nvCxnSpPr>
          <p:cNvPr id="31" name="直接连接符 30"/>
          <p:cNvCxnSpPr/>
          <p:nvPr/>
        </p:nvCxnSpPr>
        <p:spPr bwMode="auto">
          <a:xfrm flipH="1">
            <a:off x="6798983" y="4446464"/>
            <a:ext cx="8079" cy="1835695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/>
            <a:tailEnd type="none"/>
          </a:ln>
          <a:effectLst/>
        </p:spPr>
      </p:cxnSp>
      <p:cxnSp>
        <p:nvCxnSpPr>
          <p:cNvPr id="32" name="直接连接符 31"/>
          <p:cNvCxnSpPr/>
          <p:nvPr/>
        </p:nvCxnSpPr>
        <p:spPr bwMode="auto">
          <a:xfrm>
            <a:off x="4364264" y="3727405"/>
            <a:ext cx="0" cy="183098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/>
            <a:tailEnd type="none"/>
          </a:ln>
          <a:effectLst/>
        </p:spPr>
      </p:cxnSp>
      <p:cxnSp>
        <p:nvCxnSpPr>
          <p:cNvPr id="33" name="直接连接符 32"/>
          <p:cNvCxnSpPr/>
          <p:nvPr/>
        </p:nvCxnSpPr>
        <p:spPr bwMode="auto">
          <a:xfrm>
            <a:off x="2598152" y="5563710"/>
            <a:ext cx="10905" cy="706876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/>
            <a:tailEnd type="none"/>
          </a:ln>
          <a:effectLst/>
        </p:spPr>
      </p:cxnSp>
      <p:cxnSp>
        <p:nvCxnSpPr>
          <p:cNvPr id="34" name="直接连接符 33"/>
          <p:cNvCxnSpPr/>
          <p:nvPr/>
        </p:nvCxnSpPr>
        <p:spPr bwMode="auto">
          <a:xfrm flipH="1">
            <a:off x="548867" y="5770183"/>
            <a:ext cx="2060190" cy="2567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/>
            <a:tailEnd type="none"/>
          </a:ln>
          <a:effectLst/>
        </p:spPr>
      </p:cxnSp>
      <p:cxnSp>
        <p:nvCxnSpPr>
          <p:cNvPr id="35" name="直接连接符 34"/>
          <p:cNvCxnSpPr/>
          <p:nvPr/>
        </p:nvCxnSpPr>
        <p:spPr bwMode="auto">
          <a:xfrm flipH="1" flipV="1">
            <a:off x="5229389" y="4678591"/>
            <a:ext cx="1577673" cy="1871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/>
            <a:tailEnd type="none"/>
          </a:ln>
          <a:effectLst/>
        </p:spPr>
      </p:cxnSp>
      <p:cxnSp>
        <p:nvCxnSpPr>
          <p:cNvPr id="36" name="直接连接符 35"/>
          <p:cNvCxnSpPr/>
          <p:nvPr/>
        </p:nvCxnSpPr>
        <p:spPr bwMode="auto">
          <a:xfrm>
            <a:off x="5877460" y="3727405"/>
            <a:ext cx="0" cy="719059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/>
            <a:tailEnd type="none"/>
          </a:ln>
          <a:effectLst/>
        </p:spPr>
      </p:cxnSp>
      <p:sp>
        <p:nvSpPr>
          <p:cNvPr id="39" name="圆角矩形 38"/>
          <p:cNvSpPr/>
          <p:nvPr/>
        </p:nvSpPr>
        <p:spPr bwMode="auto">
          <a:xfrm>
            <a:off x="7497641" y="4266840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D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40" name="圆角矩形 39"/>
          <p:cNvSpPr/>
          <p:nvPr/>
        </p:nvSpPr>
        <p:spPr bwMode="auto">
          <a:xfrm>
            <a:off x="6634818" y="5671621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E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41" name="圆角矩形 40"/>
          <p:cNvSpPr/>
          <p:nvPr/>
        </p:nvSpPr>
        <p:spPr bwMode="auto">
          <a:xfrm>
            <a:off x="4185272" y="4813482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C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42" name="圆角矩形 41"/>
          <p:cNvSpPr/>
          <p:nvPr/>
        </p:nvSpPr>
        <p:spPr bwMode="auto">
          <a:xfrm>
            <a:off x="2853124" y="5363498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B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43" name="圆角矩形 42"/>
          <p:cNvSpPr/>
          <p:nvPr/>
        </p:nvSpPr>
        <p:spPr bwMode="auto">
          <a:xfrm>
            <a:off x="2421076" y="5799563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G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44" name="圆角矩形 43"/>
          <p:cNvSpPr/>
          <p:nvPr/>
        </p:nvSpPr>
        <p:spPr bwMode="auto">
          <a:xfrm>
            <a:off x="1339282" y="5581699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J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45" name="圆角矩形 44"/>
          <p:cNvSpPr/>
          <p:nvPr/>
        </p:nvSpPr>
        <p:spPr bwMode="auto">
          <a:xfrm>
            <a:off x="5044178" y="5094368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H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46" name="圆角矩形 45"/>
          <p:cNvSpPr/>
          <p:nvPr/>
        </p:nvSpPr>
        <p:spPr bwMode="auto">
          <a:xfrm>
            <a:off x="6165492" y="4479682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F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47" name="圆角矩形 46"/>
          <p:cNvSpPr/>
          <p:nvPr/>
        </p:nvSpPr>
        <p:spPr bwMode="auto">
          <a:xfrm>
            <a:off x="5697440" y="3814243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I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48" name="圆角矩形 47"/>
          <p:cNvSpPr/>
          <p:nvPr/>
        </p:nvSpPr>
        <p:spPr bwMode="auto">
          <a:xfrm>
            <a:off x="4184244" y="4812149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C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49" name="圆角矩形 48"/>
          <p:cNvSpPr/>
          <p:nvPr/>
        </p:nvSpPr>
        <p:spPr bwMode="auto">
          <a:xfrm>
            <a:off x="6165492" y="4479285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F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50" name="圆角矩形 49"/>
          <p:cNvSpPr/>
          <p:nvPr/>
        </p:nvSpPr>
        <p:spPr bwMode="auto">
          <a:xfrm>
            <a:off x="5041593" y="5089204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H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51" name="直接连接符 50"/>
          <p:cNvCxnSpPr/>
          <p:nvPr/>
        </p:nvCxnSpPr>
        <p:spPr bwMode="auto">
          <a:xfrm flipH="1" flipV="1">
            <a:off x="551834" y="4153353"/>
            <a:ext cx="3812430" cy="6464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/>
            <a:tailEnd type="none"/>
          </a:ln>
          <a:effectLst/>
        </p:spPr>
      </p:cxnSp>
      <p:sp>
        <p:nvSpPr>
          <p:cNvPr id="52" name="圆角矩形 51"/>
          <p:cNvSpPr/>
          <p:nvPr/>
        </p:nvSpPr>
        <p:spPr bwMode="auto">
          <a:xfrm>
            <a:off x="3309756" y="3967627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A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5660291" y="5060399"/>
            <a:ext cx="39946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R</a:t>
            </a:r>
            <a:endParaRPr lang="zh-CN" altLang="en-US" sz="2400" dirty="0"/>
          </a:p>
        </p:txBody>
      </p:sp>
      <p:sp>
        <p:nvSpPr>
          <p:cNvPr id="3" name="矩形 2"/>
          <p:cNvSpPr/>
          <p:nvPr/>
        </p:nvSpPr>
        <p:spPr>
          <a:xfrm>
            <a:off x="3367926" y="5618457"/>
            <a:ext cx="141577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减枝！</a:t>
            </a:r>
            <a:endParaRPr lang="zh-CN" altLang="en-US" sz="3200" dirty="0">
              <a:solidFill>
                <a:srgbClr val="FFFF00"/>
              </a:solidFill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1641670" y="4514766"/>
            <a:ext cx="141577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减枝！</a:t>
            </a:r>
            <a:endParaRPr lang="zh-CN" altLang="en-US" sz="3200" dirty="0">
              <a:solidFill>
                <a:srgbClr val="FFFF00"/>
              </a:solidFill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7028560" y="5060399"/>
            <a:ext cx="141577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减枝！</a:t>
            </a:r>
            <a:endParaRPr lang="zh-CN" altLang="en-US" sz="32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0935338"/>
      </p:ext>
    </p:extLst>
  </p:cSld>
  <p:clrMapOvr>
    <a:masterClrMapping/>
  </p:clrMapOvr>
  <p:transition advTm="157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8" grpId="0" animBg="1"/>
      <p:bldP spid="53" grpId="0" animBg="1"/>
      <p:bldP spid="3" grpId="0"/>
      <p:bldP spid="54" grpId="0"/>
      <p:bldP spid="55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矩形 106"/>
          <p:cNvSpPr/>
          <p:nvPr/>
        </p:nvSpPr>
        <p:spPr bwMode="auto">
          <a:xfrm>
            <a:off x="611560" y="1700808"/>
            <a:ext cx="7842654" cy="2552477"/>
          </a:xfrm>
          <a:prstGeom prst="rect">
            <a:avLst/>
          </a:prstGeom>
          <a:solidFill>
            <a:srgbClr val="FFCCCC">
              <a:alpha val="44000"/>
            </a:srgbClr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37" name="矩形 36"/>
          <p:cNvSpPr/>
          <p:nvPr/>
        </p:nvSpPr>
        <p:spPr bwMode="auto">
          <a:xfrm>
            <a:off x="5017412" y="2295842"/>
            <a:ext cx="1692188" cy="1182498"/>
          </a:xfrm>
          <a:prstGeom prst="rect">
            <a:avLst/>
          </a:prstGeom>
          <a:solidFill>
            <a:srgbClr val="99FF33">
              <a:alpha val="27000"/>
            </a:srgbClr>
          </a:solidFill>
          <a:ln w="25400" algn="ctr">
            <a:solidFill>
              <a:schemeClr val="tx1"/>
            </a:solidFill>
            <a:prstDash val="sysDash"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cxnSp>
        <p:nvCxnSpPr>
          <p:cNvPr id="25" name="直接连接符 24"/>
          <p:cNvCxnSpPr/>
          <p:nvPr/>
        </p:nvCxnSpPr>
        <p:spPr bwMode="auto">
          <a:xfrm>
            <a:off x="5284305" y="1700808"/>
            <a:ext cx="7775" cy="2519655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/>
            <a:tailEnd type="none"/>
          </a:ln>
          <a:effectLst/>
        </p:spPr>
      </p:cxnSp>
      <p:cxnSp>
        <p:nvCxnSpPr>
          <p:cNvPr id="26" name="直接连接符 25"/>
          <p:cNvCxnSpPr/>
          <p:nvPr/>
        </p:nvCxnSpPr>
        <p:spPr bwMode="auto">
          <a:xfrm flipH="1" flipV="1">
            <a:off x="611560" y="3534356"/>
            <a:ext cx="4680520" cy="3403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/>
            <a:tailEnd type="none"/>
          </a:ln>
          <a:effectLst/>
        </p:spPr>
      </p:cxnSp>
      <p:cxnSp>
        <p:nvCxnSpPr>
          <p:cNvPr id="27" name="直接连接符 26"/>
          <p:cNvCxnSpPr/>
          <p:nvPr/>
        </p:nvCxnSpPr>
        <p:spPr bwMode="auto">
          <a:xfrm flipH="1" flipV="1">
            <a:off x="5292082" y="2419867"/>
            <a:ext cx="3162132" cy="710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/>
            <a:tailEnd type="none"/>
          </a:ln>
          <a:effectLst/>
        </p:spPr>
      </p:cxnSp>
      <p:cxnSp>
        <p:nvCxnSpPr>
          <p:cNvPr id="28" name="直接连接符 27"/>
          <p:cNvCxnSpPr/>
          <p:nvPr/>
        </p:nvCxnSpPr>
        <p:spPr bwMode="auto">
          <a:xfrm flipH="1">
            <a:off x="6861675" y="2419867"/>
            <a:ext cx="8079" cy="1835695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/>
            <a:tailEnd type="none"/>
          </a:ln>
          <a:effectLst/>
        </p:spPr>
      </p:cxnSp>
      <p:cxnSp>
        <p:nvCxnSpPr>
          <p:cNvPr id="29" name="直接连接符 28"/>
          <p:cNvCxnSpPr/>
          <p:nvPr/>
        </p:nvCxnSpPr>
        <p:spPr bwMode="auto">
          <a:xfrm>
            <a:off x="4426956" y="1700808"/>
            <a:ext cx="0" cy="183098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/>
            <a:tailEnd type="none"/>
          </a:ln>
          <a:effectLst/>
        </p:spPr>
      </p:cxnSp>
      <p:cxnSp>
        <p:nvCxnSpPr>
          <p:cNvPr id="30" name="直接连接符 29"/>
          <p:cNvCxnSpPr/>
          <p:nvPr/>
        </p:nvCxnSpPr>
        <p:spPr bwMode="auto">
          <a:xfrm>
            <a:off x="2660844" y="3537113"/>
            <a:ext cx="10905" cy="706876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/>
            <a:tailEnd type="none"/>
          </a:ln>
          <a:effectLst/>
        </p:spPr>
      </p:cxnSp>
      <p:cxnSp>
        <p:nvCxnSpPr>
          <p:cNvPr id="31" name="直接连接符 30"/>
          <p:cNvCxnSpPr/>
          <p:nvPr/>
        </p:nvCxnSpPr>
        <p:spPr bwMode="auto">
          <a:xfrm flipH="1">
            <a:off x="611559" y="3743586"/>
            <a:ext cx="2060190" cy="2567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/>
            <a:tailEnd type="none"/>
          </a:ln>
          <a:effectLst/>
        </p:spPr>
      </p:cxnSp>
      <p:cxnSp>
        <p:nvCxnSpPr>
          <p:cNvPr id="32" name="直接连接符 31"/>
          <p:cNvCxnSpPr/>
          <p:nvPr/>
        </p:nvCxnSpPr>
        <p:spPr bwMode="auto">
          <a:xfrm flipH="1" flipV="1">
            <a:off x="5292081" y="2651994"/>
            <a:ext cx="1577673" cy="1871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/>
            <a:tailEnd type="none"/>
          </a:ln>
          <a:effectLst/>
        </p:spPr>
      </p:cxnSp>
      <p:cxnSp>
        <p:nvCxnSpPr>
          <p:cNvPr id="33" name="直接连接符 32"/>
          <p:cNvCxnSpPr/>
          <p:nvPr/>
        </p:nvCxnSpPr>
        <p:spPr bwMode="auto">
          <a:xfrm>
            <a:off x="5940152" y="1700808"/>
            <a:ext cx="0" cy="719059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/>
            <a:tailEnd type="none"/>
          </a:ln>
          <a:effectLst/>
        </p:spPr>
      </p:cxn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088" y="85725"/>
            <a:ext cx="7599362" cy="914400"/>
          </a:xfrm>
        </p:spPr>
        <p:txBody>
          <a:bodyPr/>
          <a:lstStyle/>
          <a:p>
            <a:pPr>
              <a:defRPr/>
            </a:pPr>
            <a:r>
              <a:rPr lang="en-US" altLang="zh-CN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2d-</a:t>
            </a:r>
            <a:r>
              <a:rPr lang="zh-CN" altLang="en-US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树</a:t>
            </a:r>
          </a:p>
        </p:txBody>
      </p:sp>
      <p:sp>
        <p:nvSpPr>
          <p:cNvPr id="124" name="TextBox 20"/>
          <p:cNvSpPr txBox="1">
            <a:spLocks noChangeArrowheads="1"/>
          </p:cNvSpPr>
          <p:nvPr/>
        </p:nvSpPr>
        <p:spPr bwMode="auto">
          <a:xfrm>
            <a:off x="130824" y="1144766"/>
            <a:ext cx="7249487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2d-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树的范围查询（代码方法）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8" name="圆角矩形 107"/>
          <p:cNvSpPr/>
          <p:nvPr/>
        </p:nvSpPr>
        <p:spPr bwMode="auto">
          <a:xfrm>
            <a:off x="5106870" y="3067771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H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524" name="圆角矩形 523"/>
          <p:cNvSpPr/>
          <p:nvPr/>
        </p:nvSpPr>
        <p:spPr bwMode="auto">
          <a:xfrm>
            <a:off x="6228184" y="2453085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F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10" name="圆角矩形 109"/>
          <p:cNvSpPr/>
          <p:nvPr/>
        </p:nvSpPr>
        <p:spPr bwMode="auto">
          <a:xfrm>
            <a:off x="5760132" y="1787646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I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43" name="组合 42"/>
          <p:cNvGrpSpPr/>
          <p:nvPr/>
        </p:nvGrpSpPr>
        <p:grpSpPr>
          <a:xfrm flipH="1">
            <a:off x="1580732" y="5559421"/>
            <a:ext cx="342195" cy="327973"/>
            <a:chOff x="3632014" y="4509120"/>
            <a:chExt cx="1269761" cy="216024"/>
          </a:xfrm>
        </p:grpSpPr>
        <p:cxnSp>
          <p:nvCxnSpPr>
            <p:cNvPr id="44" name="直接连接符 43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45" name="直接连接符 44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53" name="组合 52"/>
          <p:cNvGrpSpPr/>
          <p:nvPr/>
        </p:nvGrpSpPr>
        <p:grpSpPr>
          <a:xfrm flipH="1">
            <a:off x="5952664" y="5556025"/>
            <a:ext cx="394145" cy="327973"/>
            <a:chOff x="3632014" y="4509120"/>
            <a:chExt cx="1269761" cy="216024"/>
          </a:xfrm>
        </p:grpSpPr>
        <p:cxnSp>
          <p:nvCxnSpPr>
            <p:cNvPr id="54" name="直接连接符 53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55" name="直接连接符 54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58" name="组合 57"/>
          <p:cNvGrpSpPr/>
          <p:nvPr/>
        </p:nvGrpSpPr>
        <p:grpSpPr>
          <a:xfrm>
            <a:off x="5171225" y="5547669"/>
            <a:ext cx="441506" cy="327973"/>
            <a:chOff x="3632014" y="4509120"/>
            <a:chExt cx="1269761" cy="216024"/>
          </a:xfrm>
        </p:grpSpPr>
        <p:cxnSp>
          <p:nvCxnSpPr>
            <p:cNvPr id="59" name="直接连接符 58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60" name="直接连接符 59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71" name="组合 70"/>
          <p:cNvGrpSpPr/>
          <p:nvPr/>
        </p:nvGrpSpPr>
        <p:grpSpPr>
          <a:xfrm>
            <a:off x="4493705" y="4293096"/>
            <a:ext cx="368360" cy="937469"/>
            <a:chOff x="4493705" y="4490238"/>
            <a:chExt cx="368360" cy="937469"/>
          </a:xfrm>
        </p:grpSpPr>
        <p:sp>
          <p:nvSpPr>
            <p:cNvPr id="72" name="圆角矩形 71"/>
            <p:cNvSpPr/>
            <p:nvPr/>
          </p:nvSpPr>
          <p:spPr bwMode="auto">
            <a:xfrm>
              <a:off x="4502025" y="4734899"/>
              <a:ext cx="360040" cy="360040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317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54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|</a:t>
              </a:r>
              <a:endParaRPr lang="zh-CN" altLang="en-US" sz="54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73" name="直接连接符 72"/>
            <p:cNvCxnSpPr/>
            <p:nvPr/>
          </p:nvCxnSpPr>
          <p:spPr bwMode="auto">
            <a:xfrm flipH="1" flipV="1">
              <a:off x="4689420" y="4490238"/>
              <a:ext cx="0" cy="255965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  <p:sp>
          <p:nvSpPr>
            <p:cNvPr id="74" name="矩形 73"/>
            <p:cNvSpPr/>
            <p:nvPr/>
          </p:nvSpPr>
          <p:spPr>
            <a:xfrm>
              <a:off x="4493705" y="5089153"/>
              <a:ext cx="352982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H</a:t>
              </a:r>
              <a:endParaRPr lang="zh-CN" altLang="en-US" sz="1600" dirty="0"/>
            </a:p>
          </p:txBody>
        </p:sp>
      </p:grpSp>
      <p:sp>
        <p:nvSpPr>
          <p:cNvPr id="76" name="圆角矩形 75"/>
          <p:cNvSpPr/>
          <p:nvPr/>
        </p:nvSpPr>
        <p:spPr bwMode="auto">
          <a:xfrm>
            <a:off x="2303412" y="4951290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3175" algn="ctr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lIns="0" tIns="0" rIns="0" bIns="144000" rtlCol="0" anchor="ctr"/>
          <a:lstStyle/>
          <a:p>
            <a:pPr algn="ctr"/>
            <a:r>
              <a:rPr lang="en-US" altLang="zh-CN" sz="54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—</a:t>
            </a:r>
            <a:endParaRPr lang="zh-CN" altLang="en-US" sz="54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77" name="组合 76"/>
          <p:cNvGrpSpPr/>
          <p:nvPr/>
        </p:nvGrpSpPr>
        <p:grpSpPr>
          <a:xfrm>
            <a:off x="2479781" y="4717777"/>
            <a:ext cx="2090599" cy="226056"/>
            <a:chOff x="3340664" y="3236395"/>
            <a:chExt cx="1269761" cy="216024"/>
          </a:xfrm>
        </p:grpSpPr>
        <p:cxnSp>
          <p:nvCxnSpPr>
            <p:cNvPr id="79" name="直接连接符 78"/>
            <p:cNvCxnSpPr/>
            <p:nvPr/>
          </p:nvCxnSpPr>
          <p:spPr bwMode="auto">
            <a:xfrm>
              <a:off x="3340664" y="3236395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80" name="直接连接符 79"/>
            <p:cNvCxnSpPr/>
            <p:nvPr/>
          </p:nvCxnSpPr>
          <p:spPr bwMode="auto">
            <a:xfrm flipV="1">
              <a:off x="3345977" y="3236395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sp>
        <p:nvSpPr>
          <p:cNvPr id="78" name="矩形 77"/>
          <p:cNvSpPr/>
          <p:nvPr/>
        </p:nvSpPr>
        <p:spPr>
          <a:xfrm>
            <a:off x="2217228" y="5291343"/>
            <a:ext cx="49248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B</a:t>
            </a:r>
            <a:endParaRPr lang="zh-CN" altLang="en-US" sz="1600" dirty="0"/>
          </a:p>
        </p:txBody>
      </p:sp>
      <p:grpSp>
        <p:nvGrpSpPr>
          <p:cNvPr id="81" name="组合 80"/>
          <p:cNvGrpSpPr/>
          <p:nvPr/>
        </p:nvGrpSpPr>
        <p:grpSpPr>
          <a:xfrm>
            <a:off x="4857338" y="4710933"/>
            <a:ext cx="2209555" cy="918964"/>
            <a:chOff x="4857338" y="4908075"/>
            <a:chExt cx="2209555" cy="918964"/>
          </a:xfrm>
        </p:grpSpPr>
        <p:sp>
          <p:nvSpPr>
            <p:cNvPr id="82" name="圆角矩形 81"/>
            <p:cNvSpPr/>
            <p:nvPr/>
          </p:nvSpPr>
          <p:spPr bwMode="auto">
            <a:xfrm>
              <a:off x="6690367" y="5139770"/>
              <a:ext cx="360040" cy="360040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317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 lIns="0" tIns="0" rIns="0" bIns="144000" rtlCol="0" anchor="ctr"/>
            <a:lstStyle/>
            <a:p>
              <a:pPr algn="ctr"/>
              <a:r>
                <a:rPr lang="en-US" altLang="zh-CN" sz="54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—</a:t>
              </a:r>
              <a:endParaRPr lang="zh-CN" altLang="en-US" sz="54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grpSp>
          <p:nvGrpSpPr>
            <p:cNvPr id="83" name="组合 82"/>
            <p:cNvGrpSpPr/>
            <p:nvPr/>
          </p:nvGrpSpPr>
          <p:grpSpPr>
            <a:xfrm flipH="1">
              <a:off x="4857338" y="4908075"/>
              <a:ext cx="2026702" cy="240357"/>
              <a:chOff x="3632014" y="4509120"/>
              <a:chExt cx="1269761" cy="216024"/>
            </a:xfrm>
          </p:grpSpPr>
          <p:cxnSp>
            <p:nvCxnSpPr>
              <p:cNvPr id="85" name="直接连接符 84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86" name="直接连接符 85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sp>
          <p:nvSpPr>
            <p:cNvPr id="84" name="矩形 83"/>
            <p:cNvSpPr/>
            <p:nvPr/>
          </p:nvSpPr>
          <p:spPr>
            <a:xfrm>
              <a:off x="6720323" y="5488485"/>
              <a:ext cx="346570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</a:t>
              </a:r>
              <a:endParaRPr lang="zh-CN" altLang="en-US" sz="1600" dirty="0"/>
            </a:p>
          </p:txBody>
        </p:sp>
      </p:grpSp>
      <p:grpSp>
        <p:nvGrpSpPr>
          <p:cNvPr id="97" name="组合 96"/>
          <p:cNvGrpSpPr/>
          <p:nvPr/>
        </p:nvGrpSpPr>
        <p:grpSpPr>
          <a:xfrm>
            <a:off x="2665735" y="5123493"/>
            <a:ext cx="1029998" cy="944581"/>
            <a:chOff x="2665735" y="5320635"/>
            <a:chExt cx="1029998" cy="944581"/>
          </a:xfrm>
        </p:grpSpPr>
        <p:sp>
          <p:nvSpPr>
            <p:cNvPr id="98" name="圆角矩形 97"/>
            <p:cNvSpPr/>
            <p:nvPr/>
          </p:nvSpPr>
          <p:spPr bwMode="auto">
            <a:xfrm>
              <a:off x="3335693" y="5599260"/>
              <a:ext cx="360040" cy="360040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317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 lIns="36000" tIns="91446" rIns="0" bIns="91446" rtlCol="0" anchor="ctr"/>
            <a:lstStyle/>
            <a:p>
              <a:pPr algn="ctr"/>
              <a:r>
                <a:rPr lang="en-US" altLang="zh-CN" sz="54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|</a:t>
              </a:r>
              <a:endParaRPr lang="zh-CN" altLang="en-US" sz="54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grpSp>
          <p:nvGrpSpPr>
            <p:cNvPr id="100" name="组合 99"/>
            <p:cNvGrpSpPr/>
            <p:nvPr/>
          </p:nvGrpSpPr>
          <p:grpSpPr>
            <a:xfrm flipH="1">
              <a:off x="2665735" y="5320635"/>
              <a:ext cx="859216" cy="257708"/>
              <a:chOff x="3632014" y="4509120"/>
              <a:chExt cx="1269761" cy="216024"/>
            </a:xfrm>
          </p:grpSpPr>
          <p:cxnSp>
            <p:nvCxnSpPr>
              <p:cNvPr id="103" name="直接连接符 102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104" name="直接连接符 103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sp>
          <p:nvSpPr>
            <p:cNvPr id="102" name="矩形 101"/>
            <p:cNvSpPr/>
            <p:nvPr/>
          </p:nvSpPr>
          <p:spPr>
            <a:xfrm>
              <a:off x="3356151" y="5926662"/>
              <a:ext cx="322524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C</a:t>
              </a:r>
              <a:endParaRPr lang="zh-CN" altLang="en-US" sz="1600" dirty="0"/>
            </a:p>
          </p:txBody>
        </p:sp>
      </p:grpSp>
      <p:grpSp>
        <p:nvGrpSpPr>
          <p:cNvPr id="106" name="组合 105"/>
          <p:cNvGrpSpPr/>
          <p:nvPr/>
        </p:nvGrpSpPr>
        <p:grpSpPr>
          <a:xfrm>
            <a:off x="5599397" y="5126586"/>
            <a:ext cx="1081232" cy="955454"/>
            <a:chOff x="5599397" y="5323728"/>
            <a:chExt cx="1081232" cy="955454"/>
          </a:xfrm>
        </p:grpSpPr>
        <p:sp>
          <p:nvSpPr>
            <p:cNvPr id="111" name="圆角矩形 110"/>
            <p:cNvSpPr/>
            <p:nvPr/>
          </p:nvSpPr>
          <p:spPr bwMode="auto">
            <a:xfrm>
              <a:off x="5599397" y="5589240"/>
              <a:ext cx="360040" cy="360040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317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 lIns="36000" tIns="91446" rIns="0" bIns="91446" rtlCol="0" anchor="ctr"/>
            <a:lstStyle/>
            <a:p>
              <a:pPr algn="ctr"/>
              <a:r>
                <a:rPr lang="en-US" altLang="zh-CN" sz="54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|</a:t>
              </a:r>
              <a:endParaRPr lang="zh-CN" altLang="en-US" sz="54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grpSp>
          <p:nvGrpSpPr>
            <p:cNvPr id="112" name="组合 111"/>
            <p:cNvGrpSpPr/>
            <p:nvPr/>
          </p:nvGrpSpPr>
          <p:grpSpPr>
            <a:xfrm>
              <a:off x="5780529" y="5323728"/>
              <a:ext cx="900100" cy="252028"/>
              <a:chOff x="3632014" y="4509120"/>
              <a:chExt cx="1269761" cy="216024"/>
            </a:xfrm>
          </p:grpSpPr>
          <p:cxnSp>
            <p:nvCxnSpPr>
              <p:cNvPr id="114" name="直接连接符 113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115" name="直接连接符 114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sp>
          <p:nvSpPr>
            <p:cNvPr id="113" name="矩形 112"/>
            <p:cNvSpPr/>
            <p:nvPr/>
          </p:nvSpPr>
          <p:spPr>
            <a:xfrm>
              <a:off x="5661483" y="5940628"/>
              <a:ext cx="362600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E </a:t>
              </a:r>
              <a:endParaRPr lang="zh-CN" altLang="en-US" sz="1600" dirty="0"/>
            </a:p>
          </p:txBody>
        </p:sp>
      </p:grpSp>
      <p:sp>
        <p:nvSpPr>
          <p:cNvPr id="128" name="圆角矩形 127"/>
          <p:cNvSpPr/>
          <p:nvPr/>
        </p:nvSpPr>
        <p:spPr bwMode="auto">
          <a:xfrm>
            <a:off x="7963398" y="5373696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3175" algn="ctr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lIns="36000" tIns="91446" rIns="0" bIns="91446" rtlCol="0" anchor="ctr"/>
          <a:lstStyle/>
          <a:p>
            <a:pPr algn="ctr"/>
            <a:r>
              <a:rPr lang="en-US" altLang="zh-CN" sz="54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|</a:t>
            </a:r>
            <a:endParaRPr lang="zh-CN" altLang="en-US" sz="54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30" name="矩形 129"/>
          <p:cNvSpPr/>
          <p:nvPr/>
        </p:nvSpPr>
        <p:spPr>
          <a:xfrm>
            <a:off x="8017406" y="5721903"/>
            <a:ext cx="25359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endParaRPr lang="zh-CN" altLang="en-US" sz="1600" dirty="0"/>
          </a:p>
        </p:txBody>
      </p:sp>
      <p:grpSp>
        <p:nvGrpSpPr>
          <p:cNvPr id="89" name="组合 88"/>
          <p:cNvGrpSpPr/>
          <p:nvPr/>
        </p:nvGrpSpPr>
        <p:grpSpPr>
          <a:xfrm>
            <a:off x="7044645" y="5122648"/>
            <a:ext cx="1111661" cy="269450"/>
            <a:chOff x="6986605" y="3644733"/>
            <a:chExt cx="896122" cy="259901"/>
          </a:xfrm>
        </p:grpSpPr>
        <p:cxnSp>
          <p:nvCxnSpPr>
            <p:cNvPr id="90" name="直接连接符 89"/>
            <p:cNvCxnSpPr/>
            <p:nvPr/>
          </p:nvCxnSpPr>
          <p:spPr bwMode="auto">
            <a:xfrm flipH="1" flipV="1">
              <a:off x="6986605" y="3644733"/>
              <a:ext cx="892667" cy="3936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91" name="直接连接符 90"/>
            <p:cNvCxnSpPr/>
            <p:nvPr/>
          </p:nvCxnSpPr>
          <p:spPr bwMode="auto">
            <a:xfrm flipH="1" flipV="1">
              <a:off x="7882727" y="3648669"/>
              <a:ext cx="0" cy="255965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133" name="组合 132"/>
          <p:cNvGrpSpPr/>
          <p:nvPr/>
        </p:nvGrpSpPr>
        <p:grpSpPr>
          <a:xfrm>
            <a:off x="1218205" y="5108970"/>
            <a:ext cx="1089555" cy="921620"/>
            <a:chOff x="1213857" y="5324514"/>
            <a:chExt cx="1089555" cy="921620"/>
          </a:xfrm>
        </p:grpSpPr>
        <p:sp>
          <p:nvSpPr>
            <p:cNvPr id="134" name="圆角矩形 133"/>
            <p:cNvSpPr/>
            <p:nvPr/>
          </p:nvSpPr>
          <p:spPr bwMode="auto">
            <a:xfrm>
              <a:off x="1213857" y="5589240"/>
              <a:ext cx="360040" cy="360040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317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 lIns="36000" tIns="91446" rIns="0" bIns="91446" rtlCol="0" anchor="ctr"/>
            <a:lstStyle/>
            <a:p>
              <a:pPr algn="ctr"/>
              <a:r>
                <a:rPr lang="en-US" altLang="zh-CN" sz="54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|</a:t>
              </a:r>
              <a:endParaRPr lang="zh-CN" altLang="en-US" sz="54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135" name="直接连接符 134"/>
            <p:cNvCxnSpPr/>
            <p:nvPr/>
          </p:nvCxnSpPr>
          <p:spPr bwMode="auto">
            <a:xfrm flipV="1">
              <a:off x="1397261" y="5324514"/>
              <a:ext cx="0" cy="255965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  <p:cxnSp>
          <p:nvCxnSpPr>
            <p:cNvPr id="136" name="直接连接符 135"/>
            <p:cNvCxnSpPr/>
            <p:nvPr/>
          </p:nvCxnSpPr>
          <p:spPr bwMode="auto">
            <a:xfrm>
              <a:off x="1394977" y="5324514"/>
              <a:ext cx="908435" cy="3938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sp>
          <p:nvSpPr>
            <p:cNvPr id="137" name="矩形 136"/>
            <p:cNvSpPr/>
            <p:nvPr/>
          </p:nvSpPr>
          <p:spPr>
            <a:xfrm>
              <a:off x="1226501" y="5907580"/>
              <a:ext cx="341760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G</a:t>
              </a:r>
              <a:endParaRPr lang="zh-CN" altLang="en-US" sz="1600" dirty="0"/>
            </a:p>
          </p:txBody>
        </p:sp>
      </p:grpSp>
      <p:sp>
        <p:nvSpPr>
          <p:cNvPr id="157" name="圆角矩形 156"/>
          <p:cNvSpPr/>
          <p:nvPr/>
        </p:nvSpPr>
        <p:spPr bwMode="auto">
          <a:xfrm>
            <a:off x="4988251" y="5881428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3175" algn="ctr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lIns="0" tIns="0" rIns="0" bIns="144000" rtlCol="0" anchor="ctr"/>
          <a:lstStyle/>
          <a:p>
            <a:pPr algn="ctr"/>
            <a:r>
              <a:rPr lang="en-US" altLang="zh-CN" sz="54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—</a:t>
            </a:r>
            <a:endParaRPr lang="zh-CN" altLang="en-US" sz="54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158" name="组合 157"/>
          <p:cNvGrpSpPr/>
          <p:nvPr/>
        </p:nvGrpSpPr>
        <p:grpSpPr>
          <a:xfrm>
            <a:off x="4748605" y="6077481"/>
            <a:ext cx="239646" cy="327973"/>
            <a:chOff x="3632014" y="4509120"/>
            <a:chExt cx="1269761" cy="216024"/>
          </a:xfrm>
        </p:grpSpPr>
        <p:cxnSp>
          <p:nvCxnSpPr>
            <p:cNvPr id="159" name="直接连接符 158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60" name="直接连接符 159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161" name="组合 160"/>
          <p:cNvGrpSpPr/>
          <p:nvPr/>
        </p:nvGrpSpPr>
        <p:grpSpPr>
          <a:xfrm flipH="1">
            <a:off x="5341717" y="6068074"/>
            <a:ext cx="245216" cy="327973"/>
            <a:chOff x="3632014" y="4509120"/>
            <a:chExt cx="1269761" cy="216024"/>
          </a:xfrm>
        </p:grpSpPr>
        <p:cxnSp>
          <p:nvCxnSpPr>
            <p:cNvPr id="162" name="直接连接符 161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63" name="直接连接符 162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sp>
        <p:nvSpPr>
          <p:cNvPr id="139" name="圆角矩形 138"/>
          <p:cNvSpPr/>
          <p:nvPr/>
        </p:nvSpPr>
        <p:spPr bwMode="auto">
          <a:xfrm>
            <a:off x="6228184" y="2452688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F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42" name="圆角矩形 141"/>
          <p:cNvSpPr/>
          <p:nvPr/>
        </p:nvSpPr>
        <p:spPr bwMode="auto">
          <a:xfrm>
            <a:off x="5106822" y="3067771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H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43" name="直接连接符 142"/>
          <p:cNvCxnSpPr/>
          <p:nvPr/>
        </p:nvCxnSpPr>
        <p:spPr bwMode="auto">
          <a:xfrm flipH="1" flipV="1">
            <a:off x="614526" y="2126756"/>
            <a:ext cx="3812430" cy="6464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/>
            <a:tailEnd type="none"/>
          </a:ln>
          <a:effectLst/>
        </p:spPr>
      </p:cxnSp>
      <p:sp>
        <p:nvSpPr>
          <p:cNvPr id="146" name="圆角矩形 145"/>
          <p:cNvSpPr/>
          <p:nvPr/>
        </p:nvSpPr>
        <p:spPr bwMode="auto">
          <a:xfrm>
            <a:off x="654902" y="5886717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3175" algn="ctr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lIns="0" tIns="0" rIns="0" bIns="144000" rtlCol="0" anchor="ctr"/>
          <a:lstStyle/>
          <a:p>
            <a:pPr algn="ctr"/>
            <a:r>
              <a:rPr lang="en-US" altLang="zh-CN" sz="54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—</a:t>
            </a:r>
            <a:endParaRPr lang="zh-CN" altLang="en-US" sz="54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47" name="矩形 146"/>
          <p:cNvSpPr/>
          <p:nvPr/>
        </p:nvSpPr>
        <p:spPr>
          <a:xfrm>
            <a:off x="568718" y="6226770"/>
            <a:ext cx="49248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J</a:t>
            </a:r>
            <a:endParaRPr lang="zh-CN" altLang="en-US" sz="1600" dirty="0"/>
          </a:p>
        </p:txBody>
      </p:sp>
      <p:grpSp>
        <p:nvGrpSpPr>
          <p:cNvPr id="148" name="组合 147"/>
          <p:cNvGrpSpPr/>
          <p:nvPr/>
        </p:nvGrpSpPr>
        <p:grpSpPr>
          <a:xfrm>
            <a:off x="839432" y="5563207"/>
            <a:ext cx="369715" cy="327973"/>
            <a:chOff x="3632014" y="4509120"/>
            <a:chExt cx="1269761" cy="216024"/>
          </a:xfrm>
        </p:grpSpPr>
        <p:cxnSp>
          <p:nvCxnSpPr>
            <p:cNvPr id="152" name="直接连接符 151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66" name="直接连接符 165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sp>
        <p:nvSpPr>
          <p:cNvPr id="16" name="矩形 15"/>
          <p:cNvSpPr/>
          <p:nvPr/>
        </p:nvSpPr>
        <p:spPr>
          <a:xfrm>
            <a:off x="1549291" y="5883408"/>
            <a:ext cx="8130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NULL</a:t>
            </a:r>
            <a:endParaRPr lang="zh-CN" altLang="en-US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67" name="组合 166"/>
          <p:cNvGrpSpPr/>
          <p:nvPr/>
        </p:nvGrpSpPr>
        <p:grpSpPr>
          <a:xfrm flipH="1">
            <a:off x="3703314" y="5592962"/>
            <a:ext cx="342195" cy="327973"/>
            <a:chOff x="3632014" y="4509120"/>
            <a:chExt cx="1269761" cy="216024"/>
          </a:xfrm>
        </p:grpSpPr>
        <p:cxnSp>
          <p:nvCxnSpPr>
            <p:cNvPr id="168" name="直接连接符 167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69" name="直接连接符 168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170" name="组合 169"/>
          <p:cNvGrpSpPr/>
          <p:nvPr/>
        </p:nvGrpSpPr>
        <p:grpSpPr>
          <a:xfrm>
            <a:off x="2962014" y="5596748"/>
            <a:ext cx="369715" cy="327973"/>
            <a:chOff x="3632014" y="4509120"/>
            <a:chExt cx="1269761" cy="216024"/>
          </a:xfrm>
        </p:grpSpPr>
        <p:cxnSp>
          <p:nvCxnSpPr>
            <p:cNvPr id="171" name="直接连接符 170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72" name="直接连接符 171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sp>
        <p:nvSpPr>
          <p:cNvPr id="174" name="矩形 173"/>
          <p:cNvSpPr/>
          <p:nvPr/>
        </p:nvSpPr>
        <p:spPr>
          <a:xfrm>
            <a:off x="3687355" y="5892673"/>
            <a:ext cx="8130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NULL</a:t>
            </a:r>
            <a:endParaRPr lang="zh-CN" altLang="en-US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75" name="组合 174"/>
          <p:cNvGrpSpPr/>
          <p:nvPr/>
        </p:nvGrpSpPr>
        <p:grpSpPr>
          <a:xfrm flipH="1">
            <a:off x="1019976" y="6070488"/>
            <a:ext cx="342195" cy="327973"/>
            <a:chOff x="3632014" y="4509120"/>
            <a:chExt cx="1269761" cy="216024"/>
          </a:xfrm>
        </p:grpSpPr>
        <p:cxnSp>
          <p:nvCxnSpPr>
            <p:cNvPr id="176" name="直接连接符 175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77" name="直接连接符 176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178" name="组合 177"/>
          <p:cNvGrpSpPr/>
          <p:nvPr/>
        </p:nvGrpSpPr>
        <p:grpSpPr>
          <a:xfrm>
            <a:off x="278676" y="6074274"/>
            <a:ext cx="369715" cy="327973"/>
            <a:chOff x="3632014" y="4509120"/>
            <a:chExt cx="1269761" cy="216024"/>
          </a:xfrm>
        </p:grpSpPr>
        <p:cxnSp>
          <p:nvCxnSpPr>
            <p:cNvPr id="179" name="直接连接符 178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80" name="直接连接符 179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sp>
        <p:nvSpPr>
          <p:cNvPr id="181" name="矩形 180"/>
          <p:cNvSpPr/>
          <p:nvPr/>
        </p:nvSpPr>
        <p:spPr>
          <a:xfrm>
            <a:off x="-57467" y="6365588"/>
            <a:ext cx="8130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NULL</a:t>
            </a:r>
            <a:endParaRPr lang="zh-CN" altLang="en-US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2" name="矩形 181"/>
          <p:cNvSpPr/>
          <p:nvPr/>
        </p:nvSpPr>
        <p:spPr>
          <a:xfrm>
            <a:off x="971600" y="6370199"/>
            <a:ext cx="8130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NULL</a:t>
            </a:r>
            <a:endParaRPr lang="zh-CN" altLang="en-US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3" name="矩形 182"/>
          <p:cNvSpPr/>
          <p:nvPr/>
        </p:nvSpPr>
        <p:spPr>
          <a:xfrm>
            <a:off x="5035415" y="6217571"/>
            <a:ext cx="36260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F </a:t>
            </a:r>
            <a:endParaRPr lang="zh-CN" altLang="en-US" sz="1600" dirty="0"/>
          </a:p>
        </p:txBody>
      </p:sp>
      <p:sp>
        <p:nvSpPr>
          <p:cNvPr id="184" name="矩形 183"/>
          <p:cNvSpPr/>
          <p:nvPr/>
        </p:nvSpPr>
        <p:spPr>
          <a:xfrm>
            <a:off x="4225894" y="6372438"/>
            <a:ext cx="8130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NULL</a:t>
            </a:r>
            <a:endParaRPr lang="zh-CN" altLang="en-US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5" name="矩形 184"/>
          <p:cNvSpPr/>
          <p:nvPr/>
        </p:nvSpPr>
        <p:spPr>
          <a:xfrm>
            <a:off x="5254961" y="6377049"/>
            <a:ext cx="8130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NULL</a:t>
            </a:r>
            <a:endParaRPr lang="zh-CN" altLang="en-US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6" name="矩形 185"/>
          <p:cNvSpPr/>
          <p:nvPr/>
        </p:nvSpPr>
        <p:spPr>
          <a:xfrm>
            <a:off x="5965921" y="5823640"/>
            <a:ext cx="8130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NULL</a:t>
            </a:r>
            <a:endParaRPr lang="zh-CN" alt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grpSp>
        <p:nvGrpSpPr>
          <p:cNvPr id="187" name="组合 186"/>
          <p:cNvGrpSpPr/>
          <p:nvPr/>
        </p:nvGrpSpPr>
        <p:grpSpPr>
          <a:xfrm flipH="1">
            <a:off x="8308814" y="5555980"/>
            <a:ext cx="342195" cy="327973"/>
            <a:chOff x="3632014" y="4509120"/>
            <a:chExt cx="1269761" cy="216024"/>
          </a:xfrm>
        </p:grpSpPr>
        <p:cxnSp>
          <p:nvCxnSpPr>
            <p:cNvPr id="188" name="直接连接符 187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89" name="直接连接符 188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190" name="组合 189"/>
          <p:cNvGrpSpPr/>
          <p:nvPr/>
        </p:nvGrpSpPr>
        <p:grpSpPr>
          <a:xfrm>
            <a:off x="7586661" y="5559766"/>
            <a:ext cx="369715" cy="327973"/>
            <a:chOff x="3632014" y="4509120"/>
            <a:chExt cx="1269761" cy="216024"/>
          </a:xfrm>
        </p:grpSpPr>
        <p:cxnSp>
          <p:nvCxnSpPr>
            <p:cNvPr id="191" name="直接连接符 190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92" name="直接连接符 191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sp>
        <p:nvSpPr>
          <p:cNvPr id="193" name="矩形 192"/>
          <p:cNvSpPr/>
          <p:nvPr/>
        </p:nvSpPr>
        <p:spPr>
          <a:xfrm>
            <a:off x="7138009" y="5851080"/>
            <a:ext cx="8130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NULL</a:t>
            </a:r>
            <a:endParaRPr lang="zh-CN" altLang="en-US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4" name="矩形 193"/>
          <p:cNvSpPr/>
          <p:nvPr/>
        </p:nvSpPr>
        <p:spPr>
          <a:xfrm>
            <a:off x="8292855" y="5855691"/>
            <a:ext cx="8130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NULL</a:t>
            </a:r>
            <a:endParaRPr lang="zh-CN" altLang="en-US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5" name="圆角矩形 194"/>
          <p:cNvSpPr/>
          <p:nvPr/>
        </p:nvSpPr>
        <p:spPr bwMode="auto">
          <a:xfrm>
            <a:off x="2783942" y="5920935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3175" algn="ctr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lIns="0" tIns="0" rIns="0" bIns="144000" rtlCol="0" anchor="ctr"/>
          <a:lstStyle/>
          <a:p>
            <a:pPr algn="ctr"/>
            <a:r>
              <a:rPr lang="en-US" altLang="zh-CN" sz="54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—</a:t>
            </a:r>
            <a:endParaRPr lang="zh-CN" altLang="en-US" sz="54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96" name="矩形 195"/>
          <p:cNvSpPr/>
          <p:nvPr/>
        </p:nvSpPr>
        <p:spPr>
          <a:xfrm>
            <a:off x="2669573" y="6248907"/>
            <a:ext cx="49248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A</a:t>
            </a:r>
            <a:endParaRPr lang="zh-CN" altLang="en-US" sz="1600" dirty="0"/>
          </a:p>
        </p:txBody>
      </p:sp>
      <p:grpSp>
        <p:nvGrpSpPr>
          <p:cNvPr id="197" name="组合 196"/>
          <p:cNvGrpSpPr/>
          <p:nvPr/>
        </p:nvGrpSpPr>
        <p:grpSpPr>
          <a:xfrm flipH="1">
            <a:off x="3151657" y="6096450"/>
            <a:ext cx="342195" cy="327973"/>
            <a:chOff x="3632014" y="4509120"/>
            <a:chExt cx="1269761" cy="216024"/>
          </a:xfrm>
        </p:grpSpPr>
        <p:cxnSp>
          <p:nvCxnSpPr>
            <p:cNvPr id="198" name="直接连接符 197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99" name="直接连接符 198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200" name="组合 199"/>
          <p:cNvGrpSpPr/>
          <p:nvPr/>
        </p:nvGrpSpPr>
        <p:grpSpPr>
          <a:xfrm>
            <a:off x="2410357" y="6100236"/>
            <a:ext cx="369715" cy="327973"/>
            <a:chOff x="3632014" y="4509120"/>
            <a:chExt cx="1269761" cy="216024"/>
          </a:xfrm>
        </p:grpSpPr>
        <p:cxnSp>
          <p:nvCxnSpPr>
            <p:cNvPr id="201" name="直接连接符 200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202" name="直接连接符 201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sp>
        <p:nvSpPr>
          <p:cNvPr id="203" name="矩形 202"/>
          <p:cNvSpPr/>
          <p:nvPr/>
        </p:nvSpPr>
        <p:spPr>
          <a:xfrm>
            <a:off x="2074214" y="6391550"/>
            <a:ext cx="8130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NULL</a:t>
            </a:r>
            <a:endParaRPr lang="zh-CN" altLang="en-US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4" name="矩形 203"/>
          <p:cNvSpPr/>
          <p:nvPr/>
        </p:nvSpPr>
        <p:spPr>
          <a:xfrm>
            <a:off x="3103281" y="6396161"/>
            <a:ext cx="8130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NULL</a:t>
            </a:r>
            <a:endParaRPr lang="zh-CN" altLang="en-US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8" name="矩形 207"/>
          <p:cNvSpPr/>
          <p:nvPr/>
        </p:nvSpPr>
        <p:spPr bwMode="auto">
          <a:xfrm>
            <a:off x="608340" y="3549560"/>
            <a:ext cx="4692505" cy="722619"/>
          </a:xfrm>
          <a:prstGeom prst="rect">
            <a:avLst/>
          </a:prstGeom>
          <a:solidFill>
            <a:schemeClr val="tx1">
              <a:alpha val="71000"/>
            </a:schemeClr>
          </a:solidFill>
          <a:ln w="25400" algn="ctr">
            <a:noFill/>
            <a:prstDash val="sysDash"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pic>
        <p:nvPicPr>
          <p:cNvPr id="1026" name="Picture 2" descr="http://e.hiphotos.baidu.com/zhidao/wh%3D450%2C600/sign=35a316dc5c6034a829b7b085fe236562/2934349b033b5bb5656cbf2336d3d539b700bcb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8565" y="5088227"/>
            <a:ext cx="599661" cy="450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3" name="Picture 2" descr="http://e.hiphotos.baidu.com/zhidao/wh%3D450%2C600/sign=35a316dc5c6034a829b7b085fe236562/2934349b033b5bb5656cbf2336d3d539b700bcb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7148" y="5462555"/>
            <a:ext cx="599661" cy="450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4" name="Picture 2" descr="http://e.hiphotos.baidu.com/zhidao/wh%3D450%2C600/sign=35a316dc5c6034a829b7b085fe236562/2934349b033b5bb5656cbf2336d3d539b700bcb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1503" y="5823640"/>
            <a:ext cx="599661" cy="450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6" name="Picture 2" descr="http://e.hiphotos.baidu.com/zhidao/wh%3D450%2C600/sign=35a316dc5c6034a829b7b085fe236562/2934349b033b5bb5656cbf2336d3d539b700bcb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3777" y="5418682"/>
            <a:ext cx="599661" cy="450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7" name="Picture 2" descr="http://e.hiphotos.baidu.com/zhidao/wh%3D450%2C600/sign=35a316dc5c6034a829b7b085fe236562/2934349b033b5bb5656cbf2336d3d539b700bcb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7941" y="5911574"/>
            <a:ext cx="599661" cy="450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8" name="Picture 2" descr="http://e.hiphotos.baidu.com/zhidao/wh%3D450%2C600/sign=35a316dc5c6034a829b7b085fe236562/2934349b033b5bb5656cbf2336d3d539b700bcb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8756" y="6331898"/>
            <a:ext cx="599661" cy="45041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9" name="Picture 2" descr="http://e.hiphotos.baidu.com/zhidao/wh%3D450%2C600/sign=35a316dc5c6034a829b7b085fe236562/2934349b033b5bb5656cbf2336d3d539b700bcb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739" y="5871244"/>
            <a:ext cx="599661" cy="450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0" name="矩形 139"/>
          <p:cNvSpPr/>
          <p:nvPr/>
        </p:nvSpPr>
        <p:spPr>
          <a:xfrm>
            <a:off x="5790898" y="2988005"/>
            <a:ext cx="39946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R</a:t>
            </a:r>
            <a:endParaRPr lang="zh-CN" altLang="en-US" sz="2400" dirty="0"/>
          </a:p>
        </p:txBody>
      </p:sp>
      <p:sp>
        <p:nvSpPr>
          <p:cNvPr id="141" name="矩形 140"/>
          <p:cNvSpPr/>
          <p:nvPr/>
        </p:nvSpPr>
        <p:spPr bwMode="auto">
          <a:xfrm>
            <a:off x="605567" y="1673454"/>
            <a:ext cx="3821389" cy="1882863"/>
          </a:xfrm>
          <a:prstGeom prst="rect">
            <a:avLst/>
          </a:prstGeom>
          <a:solidFill>
            <a:schemeClr val="tx1">
              <a:alpha val="71000"/>
            </a:schemeClr>
          </a:solidFill>
          <a:ln w="25400" algn="ctr">
            <a:noFill/>
            <a:prstDash val="sysDash"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pic>
        <p:nvPicPr>
          <p:cNvPr id="144" name="Picture 2" descr="http://e.hiphotos.baidu.com/zhidao/wh%3D450%2C600/sign=35a316dc5c6034a829b7b085fe236562/2934349b033b5bb5656cbf2336d3d539b700bcb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6590" y="6124490"/>
            <a:ext cx="599661" cy="450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2" name="圆角矩形 521"/>
          <p:cNvSpPr/>
          <p:nvPr/>
        </p:nvSpPr>
        <p:spPr bwMode="auto">
          <a:xfrm>
            <a:off x="2483768" y="3772966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G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521" name="圆角矩形 520"/>
          <p:cNvSpPr/>
          <p:nvPr/>
        </p:nvSpPr>
        <p:spPr bwMode="auto">
          <a:xfrm>
            <a:off x="2915816" y="3336901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B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01" name="圆角矩形 100"/>
          <p:cNvSpPr/>
          <p:nvPr/>
        </p:nvSpPr>
        <p:spPr bwMode="auto">
          <a:xfrm>
            <a:off x="1401974" y="3555102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J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520" name="圆角矩形 519"/>
          <p:cNvSpPr/>
          <p:nvPr/>
        </p:nvSpPr>
        <p:spPr bwMode="auto">
          <a:xfrm>
            <a:off x="3372448" y="1941030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A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525" name="圆角矩形 524"/>
          <p:cNvSpPr/>
          <p:nvPr/>
        </p:nvSpPr>
        <p:spPr bwMode="auto">
          <a:xfrm>
            <a:off x="4247964" y="2786885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C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45" name="矩形 144"/>
          <p:cNvSpPr/>
          <p:nvPr/>
        </p:nvSpPr>
        <p:spPr bwMode="auto">
          <a:xfrm>
            <a:off x="6852910" y="2419867"/>
            <a:ext cx="1586439" cy="1824121"/>
          </a:xfrm>
          <a:prstGeom prst="rect">
            <a:avLst/>
          </a:prstGeom>
          <a:solidFill>
            <a:schemeClr val="tx1">
              <a:alpha val="71000"/>
            </a:schemeClr>
          </a:solidFill>
          <a:ln w="25400" algn="ctr">
            <a:noFill/>
            <a:prstDash val="sysDash"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526" name="圆角矩形 525"/>
          <p:cNvSpPr/>
          <p:nvPr/>
        </p:nvSpPr>
        <p:spPr bwMode="auto">
          <a:xfrm>
            <a:off x="6697510" y="3645024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E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523" name="圆角矩形 522"/>
          <p:cNvSpPr/>
          <p:nvPr/>
        </p:nvSpPr>
        <p:spPr bwMode="auto">
          <a:xfrm>
            <a:off x="7560333" y="2240243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D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49" name="矩形 148"/>
          <p:cNvSpPr/>
          <p:nvPr/>
        </p:nvSpPr>
        <p:spPr>
          <a:xfrm>
            <a:off x="3367926" y="3596587"/>
            <a:ext cx="141577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减枝！</a:t>
            </a:r>
            <a:endParaRPr lang="zh-CN" altLang="en-US" sz="3200" dirty="0">
              <a:solidFill>
                <a:srgbClr val="FFFF00"/>
              </a:solidFill>
            </a:endParaRPr>
          </a:p>
        </p:txBody>
      </p:sp>
      <p:sp>
        <p:nvSpPr>
          <p:cNvPr id="150" name="矩形 149"/>
          <p:cNvSpPr/>
          <p:nvPr/>
        </p:nvSpPr>
        <p:spPr>
          <a:xfrm>
            <a:off x="1641670" y="2492896"/>
            <a:ext cx="141577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减枝！</a:t>
            </a:r>
            <a:endParaRPr lang="zh-CN" altLang="en-US" sz="3200" dirty="0">
              <a:solidFill>
                <a:srgbClr val="FFFF00"/>
              </a:solidFill>
            </a:endParaRPr>
          </a:p>
        </p:txBody>
      </p:sp>
      <p:sp>
        <p:nvSpPr>
          <p:cNvPr id="151" name="矩形 150"/>
          <p:cNvSpPr/>
          <p:nvPr/>
        </p:nvSpPr>
        <p:spPr>
          <a:xfrm>
            <a:off x="7028560" y="3038529"/>
            <a:ext cx="141577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减枝！</a:t>
            </a:r>
            <a:endParaRPr lang="zh-CN" altLang="en-US" sz="32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0307113"/>
      </p:ext>
    </p:extLst>
  </p:cSld>
  <p:clrMapOvr>
    <a:masterClrMapping/>
  </p:clrMapOvr>
  <p:transition advTm="157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139" grpId="0" animBg="1"/>
      <p:bldP spid="142" grpId="0" animBg="1"/>
      <p:bldP spid="208" grpId="0" animBg="1"/>
      <p:bldP spid="140" grpId="0"/>
      <p:bldP spid="141" grpId="0" animBg="1"/>
      <p:bldP spid="145" grpId="0" animBg="1"/>
      <p:bldP spid="149" grpId="0"/>
      <p:bldP spid="150" grpId="0"/>
      <p:bldP spid="151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088" y="85725"/>
            <a:ext cx="7599362" cy="914400"/>
          </a:xfrm>
        </p:spPr>
        <p:txBody>
          <a:bodyPr/>
          <a:lstStyle/>
          <a:p>
            <a:pPr>
              <a:defRPr/>
            </a:pPr>
            <a:r>
              <a:rPr lang="en-US" altLang="zh-CN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2d-</a:t>
            </a:r>
            <a:r>
              <a:rPr lang="zh-CN" altLang="en-US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树</a:t>
            </a:r>
          </a:p>
        </p:txBody>
      </p:sp>
      <p:sp>
        <p:nvSpPr>
          <p:cNvPr id="124" name="TextBox 20"/>
          <p:cNvSpPr txBox="1">
            <a:spLocks noChangeArrowheads="1"/>
          </p:cNvSpPr>
          <p:nvPr/>
        </p:nvSpPr>
        <p:spPr bwMode="auto">
          <a:xfrm>
            <a:off x="130824" y="1144766"/>
            <a:ext cx="7249487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2d-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树范围查询实现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23528" y="1556792"/>
            <a:ext cx="8712968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void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KdTree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::</a:t>
            </a:r>
            <a:r>
              <a:rPr lang="en-US" altLang="zh-CN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Search_R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(</a:t>
            </a:r>
            <a:r>
              <a:rPr lang="en-US" altLang="zh-CN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TreeNode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* </a:t>
            </a:r>
            <a:r>
              <a:rPr lang="en-US" altLang="zh-CN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pNode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, </a:t>
            </a:r>
            <a:r>
              <a:rPr lang="en-US" altLang="zh-CN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int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d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, </a:t>
            </a:r>
            <a:r>
              <a:rPr lang="en-US" altLang="zh-CN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const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RecArea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&amp; </a:t>
            </a:r>
            <a:r>
              <a:rPr lang="en-US" altLang="zh-CN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R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, </a:t>
            </a:r>
            <a:r>
              <a:rPr lang="en-US" altLang="zh-CN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std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::</a:t>
            </a:r>
            <a:r>
              <a:rPr lang="en-US" altLang="zh-CN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vector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&lt;</a:t>
            </a:r>
            <a:r>
              <a:rPr lang="en-US" altLang="zh-CN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PointStruct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&gt;&amp; </a:t>
            </a:r>
            <a:r>
              <a:rPr lang="en-US" altLang="zh-CN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result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) </a:t>
            </a:r>
            <a:r>
              <a:rPr lang="en-US" altLang="zh-CN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//</a:t>
            </a:r>
            <a:r>
              <a:rPr lang="zh-CN" altLang="en-US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递归搜索</a:t>
            </a:r>
            <a:r>
              <a:rPr lang="en-US" altLang="zh-CN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R</a:t>
            </a:r>
            <a:r>
              <a:rPr lang="zh-CN" altLang="en-US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范围内的点，返回于</a:t>
            </a:r>
            <a:r>
              <a:rPr lang="en-US" altLang="zh-CN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result</a:t>
            </a:r>
          </a:p>
          <a:p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{</a:t>
            </a:r>
          </a:p>
          <a:p>
            <a:r>
              <a:rPr lang="en-US" altLang="zh-CN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if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(!</a:t>
            </a:r>
            <a:r>
              <a:rPr lang="en-US" altLang="zh-CN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pNode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) </a:t>
            </a:r>
            <a:r>
              <a:rPr lang="en-US" altLang="zh-CN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return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;                </a:t>
            </a:r>
            <a:r>
              <a:rPr lang="en-US" altLang="zh-CN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// </a:t>
            </a:r>
            <a:r>
              <a:rPr lang="zh-CN" altLang="en-US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节点为空返回</a:t>
            </a:r>
            <a:endParaRPr lang="en-US" altLang="zh-CN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r>
              <a:rPr lang="zh-CN" alt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</a:t>
            </a:r>
            <a:r>
              <a:rPr lang="en-US" altLang="zh-CN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int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dimension = </a:t>
            </a:r>
            <a:r>
              <a:rPr lang="en-US" altLang="zh-CN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d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% 2;             </a:t>
            </a:r>
            <a:r>
              <a:rPr lang="en-US" altLang="zh-CN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// </a:t>
            </a:r>
            <a:r>
              <a:rPr lang="zh-CN" altLang="en-US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获得当前分割轴方向</a:t>
            </a:r>
            <a:endParaRPr lang="en-US" altLang="zh-CN" b="1" kern="0" dirty="0">
              <a:solidFill>
                <a:srgbClr val="CC0000"/>
              </a:solidFill>
              <a:latin typeface="Consolas" panose="020B0609020204030204" pitchFamily="49" charset="0"/>
              <a:ea typeface="隶书" pitchFamily="49" charset="-122"/>
            </a:endParaRPr>
          </a:p>
          <a:p>
            <a:r>
              <a:rPr lang="en-US" altLang="zh-CN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</a:t>
            </a:r>
            <a:r>
              <a:rPr lang="en-US" altLang="zh-CN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int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flag = </a:t>
            </a:r>
            <a:r>
              <a:rPr lang="en-US" altLang="zh-CN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R</a:t>
            </a:r>
            <a:r>
              <a:rPr lang="en-US" altLang="zh-CN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.intersect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(dimension, *</a:t>
            </a:r>
            <a:r>
              <a:rPr lang="en-US" altLang="zh-CN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pNode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); </a:t>
            </a:r>
            <a:r>
              <a:rPr lang="en-US" altLang="zh-CN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//</a:t>
            </a:r>
            <a:r>
              <a:rPr lang="zh-CN" altLang="en-US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判断节点与</a:t>
            </a:r>
            <a:r>
              <a:rPr lang="en-US" altLang="zh-CN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R</a:t>
            </a:r>
            <a:r>
              <a:rPr lang="zh-CN" altLang="en-US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交叠情况</a:t>
            </a:r>
            <a:endParaRPr lang="en-US" altLang="zh-CN" b="1" kern="0" dirty="0">
              <a:solidFill>
                <a:srgbClr val="CC0000"/>
              </a:solidFill>
              <a:latin typeface="Consolas" panose="020B0609020204030204" pitchFamily="49" charset="0"/>
              <a:ea typeface="隶书" pitchFamily="49" charset="-122"/>
            </a:endParaRPr>
          </a:p>
          <a:p>
            <a:r>
              <a:rPr lang="en-US" altLang="zh-CN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if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(flag &lt; 0)                           </a:t>
            </a:r>
            <a:r>
              <a:rPr lang="en-US" altLang="zh-CN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// </a:t>
            </a:r>
            <a:r>
              <a:rPr lang="zh-CN" altLang="en-US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只有左子树相交的情况</a:t>
            </a:r>
            <a:endParaRPr lang="en-US" altLang="zh-CN" b="1" kern="0" dirty="0">
              <a:solidFill>
                <a:srgbClr val="CC0000"/>
              </a:solidFill>
              <a:latin typeface="Consolas" panose="020B0609020204030204" pitchFamily="49" charset="0"/>
              <a:ea typeface="隶书" pitchFamily="49" charset="-122"/>
            </a:endParaRPr>
          </a:p>
          <a:p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    </a:t>
            </a:r>
            <a:r>
              <a:rPr lang="en-US" altLang="zh-CN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Search_R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(</a:t>
            </a:r>
            <a:r>
              <a:rPr lang="en-US" altLang="zh-CN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pNode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-&gt;</a:t>
            </a:r>
            <a:r>
              <a:rPr lang="en-US" altLang="zh-CN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m_pLeft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, </a:t>
            </a:r>
            <a:r>
              <a:rPr lang="en-US" altLang="zh-CN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d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+ 1, </a:t>
            </a:r>
            <a:r>
              <a:rPr lang="en-US" altLang="zh-CN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R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, </a:t>
            </a:r>
            <a:r>
              <a:rPr lang="en-US" altLang="zh-CN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result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);</a:t>
            </a:r>
          </a:p>
          <a:p>
            <a:r>
              <a:rPr lang="en-US" altLang="zh-CN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else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if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(flag &gt; 0)                      </a:t>
            </a:r>
            <a:r>
              <a:rPr lang="en-US" altLang="zh-CN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// </a:t>
            </a:r>
            <a:r>
              <a:rPr lang="zh-CN" altLang="en-US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只有右子树相交的情况</a:t>
            </a:r>
            <a:endParaRPr lang="en-US" altLang="zh-CN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    </a:t>
            </a:r>
            <a:r>
              <a:rPr lang="en-US" altLang="zh-CN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Search_R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(</a:t>
            </a:r>
            <a:r>
              <a:rPr lang="en-US" altLang="zh-CN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pNode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-&gt;</a:t>
            </a:r>
            <a:r>
              <a:rPr lang="en-US" altLang="zh-CN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m_pRight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, </a:t>
            </a:r>
            <a:r>
              <a:rPr lang="en-US" altLang="zh-CN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d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+ 1, </a:t>
            </a:r>
            <a:r>
              <a:rPr lang="en-US" altLang="zh-CN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R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, </a:t>
            </a:r>
            <a:r>
              <a:rPr lang="en-US" altLang="zh-CN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result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);</a:t>
            </a:r>
          </a:p>
          <a:p>
            <a:r>
              <a:rPr lang="en-US" altLang="zh-CN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else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{                                  </a:t>
            </a:r>
            <a:r>
              <a:rPr lang="en-US" altLang="zh-CN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// </a:t>
            </a:r>
            <a:r>
              <a:rPr lang="zh-CN" altLang="en-US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左右子树都相交的情况</a:t>
            </a:r>
            <a:endParaRPr lang="en-US" altLang="zh-CN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r>
              <a:rPr lang="en-US" altLang="zh-CN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    </a:t>
            </a:r>
            <a:r>
              <a:rPr lang="en-US" altLang="zh-CN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RecArea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smallerR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, </a:t>
            </a:r>
            <a:r>
              <a:rPr lang="en-US" altLang="zh-CN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biggerR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;</a:t>
            </a:r>
            <a:endParaRPr lang="en-US" altLang="zh-CN" b="1" kern="0" dirty="0">
              <a:solidFill>
                <a:srgbClr val="CC0000"/>
              </a:solidFill>
              <a:latin typeface="Consolas" panose="020B0609020204030204" pitchFamily="49" charset="0"/>
              <a:ea typeface="隶书" pitchFamily="49" charset="-122"/>
            </a:endParaRPr>
          </a:p>
          <a:p>
            <a:r>
              <a:rPr lang="en-US" altLang="zh-CN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    </a:t>
            </a:r>
            <a:r>
              <a:rPr lang="en-US" altLang="zh-CN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R</a:t>
            </a:r>
            <a:r>
              <a:rPr lang="en-US" altLang="zh-CN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.split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(dimension, *</a:t>
            </a:r>
            <a:r>
              <a:rPr lang="en-US" altLang="zh-CN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pNode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, </a:t>
            </a:r>
            <a:r>
              <a:rPr lang="en-US" altLang="zh-CN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smallerR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, </a:t>
            </a:r>
            <a:r>
              <a:rPr lang="en-US" altLang="zh-CN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biggerR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); </a:t>
            </a:r>
            <a:r>
              <a:rPr lang="en-US" altLang="zh-CN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// </a:t>
            </a:r>
            <a:r>
              <a:rPr lang="zh-CN" altLang="en-US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划分区域</a:t>
            </a:r>
            <a:endParaRPr lang="en-US" altLang="zh-CN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    </a:t>
            </a:r>
            <a:r>
              <a:rPr lang="en-US" altLang="zh-CN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Search_R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(</a:t>
            </a:r>
            <a:r>
              <a:rPr lang="en-US" altLang="zh-CN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pNode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-&gt;</a:t>
            </a:r>
            <a:r>
              <a:rPr lang="en-US" altLang="zh-CN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m_pLeft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, </a:t>
            </a:r>
            <a:r>
              <a:rPr lang="en-US" altLang="zh-CN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d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+ 1, </a:t>
            </a:r>
            <a:r>
              <a:rPr lang="en-US" altLang="zh-CN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smallerR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, </a:t>
            </a:r>
            <a:r>
              <a:rPr lang="en-US" altLang="zh-CN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result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); </a:t>
            </a:r>
          </a:p>
          <a:p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    </a:t>
            </a:r>
            <a:r>
              <a:rPr lang="en-US" altLang="zh-CN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Search_R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(</a:t>
            </a:r>
            <a:r>
              <a:rPr lang="en-US" altLang="zh-CN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pNode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-&gt;</a:t>
            </a:r>
            <a:r>
              <a:rPr lang="en-US" altLang="zh-CN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m_pRight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, </a:t>
            </a:r>
            <a:r>
              <a:rPr lang="en-US" altLang="zh-CN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d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+ 1, </a:t>
            </a:r>
            <a:r>
              <a:rPr lang="en-US" altLang="zh-CN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biggerR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, </a:t>
            </a:r>
            <a:r>
              <a:rPr lang="en-US" altLang="zh-CN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result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);</a:t>
            </a:r>
          </a:p>
          <a:p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                       </a:t>
            </a:r>
            <a:r>
              <a:rPr lang="en-US" altLang="zh-CN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// </a:t>
            </a:r>
            <a:r>
              <a:rPr lang="zh-CN" altLang="en-US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分别在左右子树搜索，搜索区域划分为小区域</a:t>
            </a:r>
            <a:endParaRPr lang="en-US" altLang="zh-CN" b="1" kern="0" dirty="0">
              <a:solidFill>
                <a:srgbClr val="CC0000"/>
              </a:solidFill>
              <a:latin typeface="Consolas" panose="020B0609020204030204" pitchFamily="49" charset="0"/>
              <a:ea typeface="隶书" pitchFamily="49" charset="-122"/>
            </a:endParaRPr>
          </a:p>
          <a:p>
            <a:r>
              <a:rPr lang="en-US" altLang="zh-CN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    if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(</a:t>
            </a:r>
            <a:r>
              <a:rPr lang="en-US" altLang="zh-CN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area</a:t>
            </a:r>
            <a:r>
              <a:rPr lang="en-US" altLang="zh-CN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.include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(*</a:t>
            </a:r>
            <a:r>
              <a:rPr lang="en-US" altLang="zh-CN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pNode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)) </a:t>
            </a:r>
            <a:r>
              <a:rPr lang="en-US" altLang="zh-CN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result</a:t>
            </a:r>
            <a:r>
              <a:rPr lang="en-US" altLang="zh-CN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.push_back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(*</a:t>
            </a:r>
            <a:r>
              <a:rPr lang="en-US" altLang="zh-CN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pNode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); </a:t>
            </a:r>
          </a:p>
          <a:p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}</a:t>
            </a:r>
            <a:r>
              <a:rPr lang="en-US" altLang="zh-CN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 // </a:t>
            </a:r>
            <a:r>
              <a:rPr lang="zh-CN" altLang="en-US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后序遍历判断，节点是否属于</a:t>
            </a:r>
            <a:r>
              <a:rPr lang="en-US" altLang="zh-CN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R</a:t>
            </a:r>
            <a:endParaRPr lang="en-US" altLang="zh-CN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}</a:t>
            </a:r>
            <a:endParaRPr lang="zh-CN" alt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1997914"/>
      </p:ext>
    </p:extLst>
  </p:cSld>
  <p:clrMapOvr>
    <a:masterClrMapping/>
  </p:clrMapOvr>
  <p:transition advTm="157">
    <p:zoom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088" y="85725"/>
            <a:ext cx="7599362" cy="914400"/>
          </a:xfrm>
        </p:spPr>
        <p:txBody>
          <a:bodyPr/>
          <a:lstStyle/>
          <a:p>
            <a:pPr>
              <a:defRPr/>
            </a:pPr>
            <a:r>
              <a:rPr lang="zh-CN" altLang="en-US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回顾：</a:t>
            </a:r>
            <a:r>
              <a:rPr lang="en-US" altLang="zh-CN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AVL</a:t>
            </a:r>
            <a:r>
              <a:rPr lang="zh-CN" altLang="en-US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树 </a:t>
            </a:r>
            <a:r>
              <a:rPr lang="en-US" altLang="zh-CN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3+4 </a:t>
            </a:r>
            <a:r>
              <a:rPr lang="zh-CN" altLang="en-US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组装</a:t>
            </a:r>
          </a:p>
        </p:txBody>
      </p:sp>
      <p:sp>
        <p:nvSpPr>
          <p:cNvPr id="6" name="TextBox 20"/>
          <p:cNvSpPr txBox="1">
            <a:spLocks noChangeArrowheads="1"/>
          </p:cNvSpPr>
          <p:nvPr/>
        </p:nvSpPr>
        <p:spPr bwMode="auto">
          <a:xfrm>
            <a:off x="359024" y="1124835"/>
            <a:ext cx="824542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统一重平衡算法：四类情况最后都得到如下结果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80" name="组合 179"/>
          <p:cNvGrpSpPr/>
          <p:nvPr/>
        </p:nvGrpSpPr>
        <p:grpSpPr>
          <a:xfrm>
            <a:off x="927306" y="1697488"/>
            <a:ext cx="1905861" cy="2275074"/>
            <a:chOff x="150607" y="4541187"/>
            <a:chExt cx="1905861" cy="2275074"/>
          </a:xfrm>
        </p:grpSpPr>
        <p:sp>
          <p:nvSpPr>
            <p:cNvPr id="181" name="圆角矩形 180"/>
            <p:cNvSpPr/>
            <p:nvPr/>
          </p:nvSpPr>
          <p:spPr bwMode="auto">
            <a:xfrm>
              <a:off x="437630" y="5283108"/>
              <a:ext cx="360040" cy="360040"/>
            </a:xfrm>
            <a:prstGeom prst="roundRect">
              <a:avLst>
                <a:gd name="adj" fmla="val 50000"/>
              </a:avLst>
            </a:prstGeom>
            <a:solidFill>
              <a:srgbClr val="FFCC0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400" b="1" dirty="0"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a</a:t>
              </a:r>
              <a:endParaRPr lang="zh-CN" altLang="en-US" sz="24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82" name="圆角矩形 181"/>
            <p:cNvSpPr/>
            <p:nvPr/>
          </p:nvSpPr>
          <p:spPr bwMode="auto">
            <a:xfrm>
              <a:off x="150607" y="5718841"/>
              <a:ext cx="296245" cy="1083005"/>
            </a:xfrm>
            <a:prstGeom prst="roundRect">
              <a:avLst/>
            </a:prstGeom>
            <a:solidFill>
              <a:srgbClr val="7030A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000" b="1" dirty="0">
                  <a:solidFill>
                    <a:schemeClr val="tx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T</a:t>
              </a:r>
              <a:r>
                <a:rPr lang="en-US" altLang="zh-CN" sz="2000" b="1" baseline="-25000" dirty="0">
                  <a:solidFill>
                    <a:schemeClr val="tx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0</a:t>
              </a:r>
              <a:endParaRPr lang="zh-CN" altLang="en-US" sz="2000" b="1" baseline="-25000" dirty="0">
                <a:solidFill>
                  <a:schemeClr val="tx2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grpSp>
          <p:nvGrpSpPr>
            <p:cNvPr id="183" name="组合 182"/>
            <p:cNvGrpSpPr/>
            <p:nvPr/>
          </p:nvGrpSpPr>
          <p:grpSpPr>
            <a:xfrm>
              <a:off x="623944" y="4980772"/>
              <a:ext cx="370933" cy="291794"/>
              <a:chOff x="3632014" y="4509120"/>
              <a:chExt cx="1269761" cy="216024"/>
            </a:xfrm>
          </p:grpSpPr>
          <p:cxnSp>
            <p:nvCxnSpPr>
              <p:cNvPr id="205" name="直接连接符 204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206" name="直接连接符 205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grpSp>
          <p:nvGrpSpPr>
            <p:cNvPr id="184" name="组合 183"/>
            <p:cNvGrpSpPr/>
            <p:nvPr/>
          </p:nvGrpSpPr>
          <p:grpSpPr>
            <a:xfrm flipH="1">
              <a:off x="1361903" y="4980772"/>
              <a:ext cx="276842" cy="286704"/>
              <a:chOff x="3632014" y="4509120"/>
              <a:chExt cx="1269761" cy="216024"/>
            </a:xfrm>
          </p:grpSpPr>
          <p:cxnSp>
            <p:nvCxnSpPr>
              <p:cNvPr id="203" name="直接连接符 202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204" name="直接连接符 203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grpSp>
          <p:nvGrpSpPr>
            <p:cNvPr id="185" name="组合 184"/>
            <p:cNvGrpSpPr/>
            <p:nvPr/>
          </p:nvGrpSpPr>
          <p:grpSpPr>
            <a:xfrm>
              <a:off x="293214" y="5455311"/>
              <a:ext cx="135060" cy="279852"/>
              <a:chOff x="3632014" y="4509120"/>
              <a:chExt cx="1269761" cy="216024"/>
            </a:xfrm>
          </p:grpSpPr>
          <p:cxnSp>
            <p:nvCxnSpPr>
              <p:cNvPr id="201" name="直接连接符 200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202" name="直接连接符 201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grpSp>
          <p:nvGrpSpPr>
            <p:cNvPr id="186" name="组合 185"/>
            <p:cNvGrpSpPr/>
            <p:nvPr/>
          </p:nvGrpSpPr>
          <p:grpSpPr>
            <a:xfrm flipH="1">
              <a:off x="799951" y="5455311"/>
              <a:ext cx="154041" cy="279851"/>
              <a:chOff x="3632014" y="4509120"/>
              <a:chExt cx="1269761" cy="216024"/>
            </a:xfrm>
          </p:grpSpPr>
          <p:cxnSp>
            <p:nvCxnSpPr>
              <p:cNvPr id="199" name="直接连接符 198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200" name="直接连接符 199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sp>
          <p:nvSpPr>
            <p:cNvPr id="187" name="圆角矩形 186"/>
            <p:cNvSpPr/>
            <p:nvPr/>
          </p:nvSpPr>
          <p:spPr bwMode="auto">
            <a:xfrm>
              <a:off x="791982" y="5730371"/>
              <a:ext cx="294777" cy="1083005"/>
            </a:xfrm>
            <a:prstGeom prst="roundRect">
              <a:avLst/>
            </a:prstGeom>
            <a:solidFill>
              <a:srgbClr val="7030A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000" b="1" dirty="0">
                  <a:solidFill>
                    <a:schemeClr val="tx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T</a:t>
              </a:r>
              <a:r>
                <a:rPr lang="en-US" altLang="zh-CN" sz="2000" b="1" baseline="-25000" dirty="0">
                  <a:solidFill>
                    <a:schemeClr val="tx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1</a:t>
              </a:r>
              <a:endParaRPr lang="zh-CN" altLang="en-US" sz="2000" b="1" baseline="-25000" dirty="0">
                <a:solidFill>
                  <a:schemeClr val="tx2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88" name="圆角矩形 187"/>
            <p:cNvSpPr/>
            <p:nvPr/>
          </p:nvSpPr>
          <p:spPr bwMode="auto">
            <a:xfrm>
              <a:off x="1217199" y="5730371"/>
              <a:ext cx="294518" cy="1083005"/>
            </a:xfrm>
            <a:prstGeom prst="roundRect">
              <a:avLst/>
            </a:prstGeom>
            <a:solidFill>
              <a:srgbClr val="7030A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000" b="1" dirty="0">
                  <a:solidFill>
                    <a:schemeClr val="tx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T</a:t>
              </a:r>
              <a:r>
                <a:rPr lang="en-US" altLang="zh-CN" sz="2000" b="1" baseline="-25000" dirty="0">
                  <a:solidFill>
                    <a:schemeClr val="tx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2</a:t>
              </a:r>
              <a:endParaRPr lang="zh-CN" altLang="en-US" sz="2000" b="1" baseline="-25000" dirty="0">
                <a:solidFill>
                  <a:schemeClr val="tx2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89" name="圆角矩形 188"/>
            <p:cNvSpPr/>
            <p:nvPr/>
          </p:nvSpPr>
          <p:spPr bwMode="auto">
            <a:xfrm>
              <a:off x="985079" y="4791082"/>
              <a:ext cx="360040" cy="360040"/>
            </a:xfrm>
            <a:prstGeom prst="roundRect">
              <a:avLst>
                <a:gd name="adj" fmla="val 50000"/>
              </a:avLst>
            </a:prstGeom>
            <a:solidFill>
              <a:srgbClr val="FFCC0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400" b="1" dirty="0"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b</a:t>
              </a:r>
              <a:endParaRPr lang="zh-CN" altLang="en-US" sz="24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grpSp>
          <p:nvGrpSpPr>
            <p:cNvPr id="190" name="组合 189"/>
            <p:cNvGrpSpPr/>
            <p:nvPr/>
          </p:nvGrpSpPr>
          <p:grpSpPr>
            <a:xfrm>
              <a:off x="1336992" y="5443665"/>
              <a:ext cx="135869" cy="284135"/>
              <a:chOff x="3632014" y="4509120"/>
              <a:chExt cx="1269761" cy="216024"/>
            </a:xfrm>
          </p:grpSpPr>
          <p:cxnSp>
            <p:nvCxnSpPr>
              <p:cNvPr id="197" name="直接连接符 196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198" name="直接连接符 197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grpSp>
          <p:nvGrpSpPr>
            <p:cNvPr id="191" name="组合 190"/>
            <p:cNvGrpSpPr/>
            <p:nvPr/>
          </p:nvGrpSpPr>
          <p:grpSpPr>
            <a:xfrm flipH="1">
              <a:off x="1737884" y="5439839"/>
              <a:ext cx="213060" cy="290861"/>
              <a:chOff x="3632014" y="4509120"/>
              <a:chExt cx="1269761" cy="216024"/>
            </a:xfrm>
          </p:grpSpPr>
          <p:cxnSp>
            <p:nvCxnSpPr>
              <p:cNvPr id="195" name="直接连接符 194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196" name="直接连接符 195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cxnSp>
          <p:nvCxnSpPr>
            <p:cNvPr id="192" name="直接连接符 191"/>
            <p:cNvCxnSpPr/>
            <p:nvPr/>
          </p:nvCxnSpPr>
          <p:spPr bwMode="auto">
            <a:xfrm flipH="1" flipV="1">
              <a:off x="1187624" y="4541187"/>
              <a:ext cx="0" cy="255965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  <p:sp>
          <p:nvSpPr>
            <p:cNvPr id="193" name="圆角矩形 192"/>
            <p:cNvSpPr/>
            <p:nvPr/>
          </p:nvSpPr>
          <p:spPr bwMode="auto">
            <a:xfrm>
              <a:off x="1464590" y="5249709"/>
              <a:ext cx="360040" cy="360040"/>
            </a:xfrm>
            <a:prstGeom prst="roundRect">
              <a:avLst>
                <a:gd name="adj" fmla="val 50000"/>
              </a:avLst>
            </a:prstGeom>
            <a:solidFill>
              <a:srgbClr val="FFCC0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400" b="1" dirty="0"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c</a:t>
              </a:r>
              <a:endParaRPr lang="zh-CN" altLang="en-US" sz="24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94" name="圆角矩形 193"/>
            <p:cNvSpPr/>
            <p:nvPr/>
          </p:nvSpPr>
          <p:spPr bwMode="auto">
            <a:xfrm>
              <a:off x="1761950" y="5733256"/>
              <a:ext cx="294518" cy="1083005"/>
            </a:xfrm>
            <a:prstGeom prst="roundRect">
              <a:avLst/>
            </a:prstGeom>
            <a:solidFill>
              <a:srgbClr val="7030A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000" b="1" dirty="0">
                  <a:solidFill>
                    <a:schemeClr val="tx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T</a:t>
              </a:r>
              <a:r>
                <a:rPr lang="en-US" altLang="zh-CN" sz="2000" b="1" baseline="-25000" dirty="0">
                  <a:solidFill>
                    <a:schemeClr val="tx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3</a:t>
              </a:r>
              <a:endParaRPr lang="zh-CN" altLang="en-US" sz="2000" b="1" baseline="-25000" dirty="0">
                <a:solidFill>
                  <a:schemeClr val="tx2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209" name="Rectangle 20"/>
          <p:cNvSpPr>
            <a:spLocks noChangeArrowheads="1"/>
          </p:cNvSpPr>
          <p:nvPr/>
        </p:nvSpPr>
        <p:spPr bwMode="auto">
          <a:xfrm>
            <a:off x="248455" y="4007552"/>
            <a:ext cx="3386686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kumimoji="1" lang="en-US" altLang="zh-CN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隶书" pitchFamily="49" charset="-122"/>
              </a:rPr>
              <a:t> </a:t>
            </a:r>
            <a:r>
              <a:rPr kumimoji="1" lang="zh-CN" altLang="en-US" sz="2400" b="1" dirty="0">
                <a:latin typeface="Times New Roman" pitchFamily="18" charset="0"/>
                <a:ea typeface="隶书" pitchFamily="49" charset="-122"/>
              </a:rPr>
              <a:t>中序遍历为：</a:t>
            </a:r>
            <a:r>
              <a:rPr kumimoji="1" lang="en-US" altLang="zh-CN" sz="2400" b="1" dirty="0">
                <a:latin typeface="Consolas" panose="020B0609020204030204" pitchFamily="49" charset="0"/>
                <a:ea typeface="隶书" pitchFamily="49" charset="-122"/>
              </a:rPr>
              <a:t>T</a:t>
            </a:r>
            <a:r>
              <a:rPr kumimoji="1" lang="en-US" altLang="zh-CN" sz="2400" b="1" baseline="-25000" dirty="0">
                <a:latin typeface="Consolas" panose="020B0609020204030204" pitchFamily="49" charset="0"/>
                <a:ea typeface="隶书" pitchFamily="49" charset="-122"/>
              </a:rPr>
              <a:t>0</a:t>
            </a:r>
            <a:r>
              <a:rPr kumimoji="1" lang="en-US" altLang="zh-CN" sz="2400" b="1" dirty="0">
                <a:latin typeface="Consolas" panose="020B0609020204030204" pitchFamily="49" charset="0"/>
                <a:ea typeface="隶书" pitchFamily="49" charset="-122"/>
              </a:rPr>
              <a:t>,a,T</a:t>
            </a:r>
            <a:r>
              <a:rPr kumimoji="1" lang="en-US" altLang="zh-CN" sz="2400" b="1" baseline="-25000" dirty="0">
                <a:latin typeface="Consolas" panose="020B0609020204030204" pitchFamily="49" charset="0"/>
                <a:ea typeface="隶书" pitchFamily="49" charset="-122"/>
              </a:rPr>
              <a:t>1</a:t>
            </a:r>
            <a:r>
              <a:rPr kumimoji="1" lang="en-US" altLang="zh-CN" sz="2400" b="1" dirty="0">
                <a:latin typeface="Consolas" panose="020B0609020204030204" pitchFamily="49" charset="0"/>
                <a:ea typeface="隶书" pitchFamily="49" charset="-122"/>
              </a:rPr>
              <a:t>,b,T</a:t>
            </a:r>
            <a:r>
              <a:rPr kumimoji="1" lang="en-US" altLang="zh-CN" sz="2000" b="1" baseline="-25000" dirty="0">
                <a:latin typeface="Consolas" panose="020B0609020204030204" pitchFamily="49" charset="0"/>
                <a:ea typeface="隶书" pitchFamily="49" charset="-122"/>
              </a:rPr>
              <a:t>2</a:t>
            </a:r>
            <a:r>
              <a:rPr kumimoji="1" lang="en-US" altLang="zh-CN" sz="2000" b="1" dirty="0">
                <a:latin typeface="Consolas" panose="020B0609020204030204" pitchFamily="49" charset="0"/>
                <a:ea typeface="隶书" pitchFamily="49" charset="-122"/>
              </a:rPr>
              <a:t>,</a:t>
            </a:r>
            <a:r>
              <a:rPr kumimoji="1" lang="en-US" altLang="zh-CN" sz="2400" b="1" dirty="0">
                <a:latin typeface="Consolas" panose="020B0609020204030204" pitchFamily="49" charset="0"/>
                <a:ea typeface="隶书" pitchFamily="49" charset="-122"/>
              </a:rPr>
              <a:t>c</a:t>
            </a:r>
            <a:r>
              <a:rPr kumimoji="1" lang="en-US" altLang="zh-CN" sz="2000" b="1" dirty="0">
                <a:latin typeface="Consolas" panose="020B0609020204030204" pitchFamily="49" charset="0"/>
                <a:ea typeface="隶书" pitchFamily="49" charset="-122"/>
              </a:rPr>
              <a:t>,</a:t>
            </a:r>
            <a:r>
              <a:rPr kumimoji="1" lang="en-US" altLang="zh-CN" sz="2400" b="1" dirty="0">
                <a:latin typeface="Consolas" panose="020B0609020204030204" pitchFamily="49" charset="0"/>
                <a:ea typeface="隶书" pitchFamily="49" charset="-122"/>
              </a:rPr>
              <a:t>T</a:t>
            </a:r>
            <a:r>
              <a:rPr kumimoji="1" lang="en-US" altLang="zh-CN" sz="2400" b="1" baseline="-25000" dirty="0">
                <a:latin typeface="Consolas" panose="020B0609020204030204" pitchFamily="49" charset="0"/>
                <a:ea typeface="隶书" pitchFamily="49" charset="-122"/>
              </a:rPr>
              <a:t>3</a:t>
            </a:r>
            <a:r>
              <a:rPr kumimoji="1" lang="en-US" altLang="zh-CN" sz="2000" b="1" dirty="0">
                <a:latin typeface="Consolas" panose="020B0609020204030204" pitchFamily="49" charset="0"/>
                <a:ea typeface="隶书" pitchFamily="49" charset="-122"/>
              </a:rPr>
              <a:t> </a:t>
            </a:r>
          </a:p>
        </p:txBody>
      </p:sp>
      <p:sp>
        <p:nvSpPr>
          <p:cNvPr id="5" name="AutoShape 6" descr="http://img4.imgtn.bdimg.com/it/u=2933105598,1272908404&amp;fm=21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3080" name="Picture 8" descr="http://img01.baimao.com/M01/1E/B1/wKgAFFIDMk6AHpHCAAClBSkX9Nw43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0714" y="2186655"/>
            <a:ext cx="1584176" cy="1584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矩形 6"/>
          <p:cNvSpPr/>
          <p:nvPr/>
        </p:nvSpPr>
        <p:spPr>
          <a:xfrm>
            <a:off x="3760884" y="3883159"/>
            <a:ext cx="198003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旋转变换</a:t>
            </a:r>
            <a:endParaRPr kumimoji="1"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kumimoji="1"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繁琐，需记规则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左右箭头 7"/>
          <p:cNvSpPr/>
          <p:nvPr/>
        </p:nvSpPr>
        <p:spPr bwMode="auto">
          <a:xfrm>
            <a:off x="5740914" y="2732809"/>
            <a:ext cx="816779" cy="424987"/>
          </a:xfrm>
          <a:prstGeom prst="leftRightArrow">
            <a:avLst>
              <a:gd name="adj1" fmla="val 50000"/>
              <a:gd name="adj2" fmla="val 56237"/>
            </a:avLst>
          </a:prstGeom>
          <a:solidFill>
            <a:srgbClr val="C00000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pic>
        <p:nvPicPr>
          <p:cNvPr id="3082" name="Picture 10" descr="http://www.ugsnx.com/data/attachment/forum/201408/16/195245xyf9yotu9b08xupj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26" r="14846"/>
          <a:stretch/>
        </p:blipFill>
        <p:spPr bwMode="auto">
          <a:xfrm>
            <a:off x="6773717" y="2184311"/>
            <a:ext cx="1737457" cy="1367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0" name="矩形 99"/>
          <p:cNvSpPr/>
          <p:nvPr/>
        </p:nvSpPr>
        <p:spPr>
          <a:xfrm>
            <a:off x="6787625" y="3807497"/>
            <a:ext cx="172354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直接拆分组装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1" name="TextBox 20"/>
          <p:cNvSpPr txBox="1">
            <a:spLocks noChangeArrowheads="1"/>
          </p:cNvSpPr>
          <p:nvPr/>
        </p:nvSpPr>
        <p:spPr bwMode="auto">
          <a:xfrm>
            <a:off x="667172" y="5179306"/>
            <a:ext cx="7844002" cy="461665"/>
          </a:xfrm>
          <a:prstGeom prst="rect">
            <a:avLst/>
          </a:prstGeom>
          <a:solidFill>
            <a:schemeClr val="accent2">
              <a:lumMod val="50000"/>
            </a:schemeClr>
          </a:solidFill>
          <a:ln w="31750">
            <a:noFill/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kumimoji="1" sz="28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>
              <a:spcAft>
                <a:spcPts val="600"/>
              </a:spcAft>
              <a:buClr>
                <a:srgbClr val="C00000"/>
              </a:buClr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确定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g,p,v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节点与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a,b,c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的对应关系；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56224043"/>
      </p:ext>
    </p:extLst>
  </p:cSld>
  <p:clrMapOvr>
    <a:masterClrMapping/>
  </p:clrMapOvr>
  <p:transition advTm="157">
    <p:zoom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088" y="85725"/>
            <a:ext cx="7599362" cy="914400"/>
          </a:xfrm>
        </p:spPr>
        <p:txBody>
          <a:bodyPr/>
          <a:lstStyle/>
          <a:p>
            <a:pPr>
              <a:defRPr/>
            </a:pPr>
            <a:r>
              <a:rPr lang="en-US" altLang="zh-CN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2d-</a:t>
            </a:r>
            <a:r>
              <a:rPr lang="zh-CN" altLang="en-US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树</a:t>
            </a:r>
          </a:p>
        </p:txBody>
      </p:sp>
      <p:sp>
        <p:nvSpPr>
          <p:cNvPr id="124" name="TextBox 20"/>
          <p:cNvSpPr txBox="1">
            <a:spLocks noChangeArrowheads="1"/>
          </p:cNvSpPr>
          <p:nvPr/>
        </p:nvSpPr>
        <p:spPr bwMode="auto">
          <a:xfrm>
            <a:off x="130824" y="1144766"/>
            <a:ext cx="8689648" cy="37087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最近邻查询基本思想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spcAft>
                <a:spcPts val="600"/>
              </a:spcAft>
              <a:buClr>
                <a:srgbClr val="C00000"/>
              </a:buClr>
              <a:defRPr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查询：目标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Q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从根结点开始，按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Q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与各个结点的比较结果向下访问</a:t>
            </a:r>
            <a:r>
              <a:rPr lang="en-US" altLang="zh-CN" sz="24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Kd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-Tree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，直至叶结点。</a:t>
            </a:r>
          </a:p>
          <a:p>
            <a:pPr lvl="1">
              <a:spcAft>
                <a:spcPts val="600"/>
              </a:spcAft>
              <a:buClr>
                <a:srgbClr val="C00000"/>
              </a:buClr>
              <a:defRPr/>
            </a:pP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spcAft>
                <a:spcPts val="600"/>
              </a:spcAft>
              <a:buClr>
                <a:srgbClr val="C00000"/>
              </a:buClr>
              <a:defRPr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其中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Q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与结点的比较指的是将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Q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对应于结点中的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k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维度上的值与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m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进行比较，若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Q(k) &lt; m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，则访问左子树，否则访问右子树。达到叶子结点时，计算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Q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与叶子结点上保存的数据之间的距离，记录下最小距离对应的数据点，记为当前“最近邻点”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en-US" altLang="zh-CN" sz="2400" b="1" baseline="-2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min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和最小距离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lang="en-US" altLang="zh-CN" sz="2400" b="1" baseline="-2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min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820320659"/>
      </p:ext>
    </p:extLst>
  </p:cSld>
  <p:clrMapOvr>
    <a:masterClrMapping/>
  </p:clrMapOvr>
  <p:transition advTm="157">
    <p:zoom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088" y="85725"/>
            <a:ext cx="7599362" cy="914400"/>
          </a:xfrm>
        </p:spPr>
        <p:txBody>
          <a:bodyPr/>
          <a:lstStyle/>
          <a:p>
            <a:pPr>
              <a:defRPr/>
            </a:pPr>
            <a:r>
              <a:rPr lang="en-US" altLang="zh-CN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2d-</a:t>
            </a:r>
            <a:r>
              <a:rPr lang="zh-CN" altLang="en-US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树</a:t>
            </a:r>
          </a:p>
        </p:txBody>
      </p:sp>
      <p:sp>
        <p:nvSpPr>
          <p:cNvPr id="124" name="TextBox 20"/>
          <p:cNvSpPr txBox="1">
            <a:spLocks noChangeArrowheads="1"/>
          </p:cNvSpPr>
          <p:nvPr/>
        </p:nvSpPr>
        <p:spPr bwMode="auto">
          <a:xfrm>
            <a:off x="130824" y="1144766"/>
            <a:ext cx="8689648" cy="6232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最近邻查询基本思想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spcAft>
                <a:spcPts val="600"/>
              </a:spcAft>
              <a:buClr>
                <a:srgbClr val="C00000"/>
              </a:buClr>
              <a:defRPr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回溯（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Backtracking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）： 为找到离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Q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更近的“最近邻点”。即判断未被访问过的分支里是否还有离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Q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更近的点，它们之间的距离小于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lang="en-US" altLang="zh-CN" sz="2400" b="1" baseline="-2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min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spcAft>
                <a:spcPts val="600"/>
              </a:spcAft>
              <a:buClr>
                <a:srgbClr val="C00000"/>
              </a:buClr>
              <a:defRPr/>
            </a:pP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spcAft>
                <a:spcPts val="600"/>
              </a:spcAft>
              <a:buClr>
                <a:srgbClr val="C00000"/>
              </a:buClr>
              <a:defRPr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如果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Q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与其父结点下的未被访问过的分支之间的距离小于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lang="en-US" altLang="zh-CN" sz="2400" b="1" baseline="-2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min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，则认为该分支中存在离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更近的数据，进入该结点，进行（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）步骤一样的查找过程，如果找到更近的数据点，则更新为当前的“最近邻点”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en-US" altLang="zh-CN" sz="2400" b="1" baseline="-2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min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，并更新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lang="en-US" altLang="zh-CN" sz="2400" b="1" baseline="-2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min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spcAft>
                <a:spcPts val="600"/>
              </a:spcAft>
              <a:buClr>
                <a:srgbClr val="C00000"/>
              </a:buClr>
              <a:defRPr/>
            </a:pP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如果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Q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与其父结点下的未被访问过的分支之间的距离大于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lang="en-US" altLang="zh-CN" sz="2400" b="1" baseline="-2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min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，则说明该分支内不存在与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Q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更近的点。</a:t>
            </a:r>
          </a:p>
          <a:p>
            <a:pPr marL="914400" lvl="1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回溯的判断过程是从下往上进行的，直到回溯到根结点时已经不存在与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更近的分支为止。 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spcAft>
                <a:spcPts val="600"/>
              </a:spcAft>
              <a:buClr>
                <a:srgbClr val="C00000"/>
              </a:buClr>
              <a:defRPr/>
            </a:pP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77751423"/>
      </p:ext>
    </p:extLst>
  </p:cSld>
  <p:clrMapOvr>
    <a:masterClrMapping/>
  </p:clrMapOvr>
  <p:transition advTm="157">
    <p:zoom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 bwMode="auto">
          <a:xfrm>
            <a:off x="395537" y="4077072"/>
            <a:ext cx="7227149" cy="2552477"/>
          </a:xfrm>
          <a:prstGeom prst="rect">
            <a:avLst/>
          </a:prstGeom>
          <a:solidFill>
            <a:schemeClr val="accent3">
              <a:lumMod val="75000"/>
              <a:alpha val="44000"/>
            </a:schemeClr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cxnSp>
        <p:nvCxnSpPr>
          <p:cNvPr id="6" name="直接连接符 5"/>
          <p:cNvCxnSpPr/>
          <p:nvPr/>
        </p:nvCxnSpPr>
        <p:spPr bwMode="auto">
          <a:xfrm>
            <a:off x="5068282" y="4091527"/>
            <a:ext cx="7775" cy="2519655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/>
            <a:tailEnd type="none"/>
          </a:ln>
          <a:effectLst/>
        </p:spPr>
      </p:cxnSp>
      <p:cxnSp>
        <p:nvCxnSpPr>
          <p:cNvPr id="7" name="直接连接符 6"/>
          <p:cNvCxnSpPr/>
          <p:nvPr/>
        </p:nvCxnSpPr>
        <p:spPr bwMode="auto">
          <a:xfrm flipH="1" flipV="1">
            <a:off x="395537" y="5925075"/>
            <a:ext cx="4680520" cy="3403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/>
            <a:tailEnd type="none"/>
          </a:ln>
          <a:effectLst/>
        </p:spPr>
      </p:cxnSp>
      <p:cxnSp>
        <p:nvCxnSpPr>
          <p:cNvPr id="8" name="直接连接符 7"/>
          <p:cNvCxnSpPr/>
          <p:nvPr/>
        </p:nvCxnSpPr>
        <p:spPr bwMode="auto">
          <a:xfrm flipH="1" flipV="1">
            <a:off x="5076059" y="4810586"/>
            <a:ext cx="2546627" cy="355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/>
            <a:tailEnd type="none"/>
          </a:ln>
          <a:effectLst/>
        </p:spPr>
      </p:cxnSp>
      <p:cxnSp>
        <p:nvCxnSpPr>
          <p:cNvPr id="9" name="直接连接符 8"/>
          <p:cNvCxnSpPr/>
          <p:nvPr/>
        </p:nvCxnSpPr>
        <p:spPr bwMode="auto">
          <a:xfrm flipH="1">
            <a:off x="6645652" y="4810586"/>
            <a:ext cx="8079" cy="1835695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/>
            <a:tailEnd type="none"/>
          </a:ln>
          <a:effectLst/>
        </p:spPr>
      </p:cxnSp>
      <p:cxnSp>
        <p:nvCxnSpPr>
          <p:cNvPr id="10" name="直接连接符 9"/>
          <p:cNvCxnSpPr/>
          <p:nvPr/>
        </p:nvCxnSpPr>
        <p:spPr bwMode="auto">
          <a:xfrm>
            <a:off x="4462961" y="4091527"/>
            <a:ext cx="0" cy="183098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/>
            <a:tailEnd type="none"/>
          </a:ln>
          <a:effectLst/>
        </p:spPr>
      </p:cxnSp>
      <p:cxnSp>
        <p:nvCxnSpPr>
          <p:cNvPr id="11" name="直接连接符 10"/>
          <p:cNvCxnSpPr/>
          <p:nvPr/>
        </p:nvCxnSpPr>
        <p:spPr bwMode="auto">
          <a:xfrm>
            <a:off x="2444821" y="5927832"/>
            <a:ext cx="10905" cy="706876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/>
            <a:tailEnd type="none"/>
          </a:ln>
          <a:effectLst/>
        </p:spPr>
      </p:cxnSp>
      <p:cxnSp>
        <p:nvCxnSpPr>
          <p:cNvPr id="12" name="直接连接符 11"/>
          <p:cNvCxnSpPr/>
          <p:nvPr/>
        </p:nvCxnSpPr>
        <p:spPr bwMode="auto">
          <a:xfrm flipH="1">
            <a:off x="395536" y="6134305"/>
            <a:ext cx="2060190" cy="2567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/>
            <a:tailEnd type="none"/>
          </a:ln>
          <a:effectLst/>
        </p:spPr>
      </p:cxnSp>
      <p:cxnSp>
        <p:nvCxnSpPr>
          <p:cNvPr id="13" name="直接连接符 12"/>
          <p:cNvCxnSpPr/>
          <p:nvPr/>
        </p:nvCxnSpPr>
        <p:spPr bwMode="auto">
          <a:xfrm flipH="1" flipV="1">
            <a:off x="5076058" y="5042713"/>
            <a:ext cx="1577673" cy="1871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/>
            <a:tailEnd type="none"/>
          </a:ln>
          <a:effectLst/>
        </p:spPr>
      </p:cxnSp>
      <p:cxnSp>
        <p:nvCxnSpPr>
          <p:cNvPr id="14" name="直接连接符 13"/>
          <p:cNvCxnSpPr/>
          <p:nvPr/>
        </p:nvCxnSpPr>
        <p:spPr bwMode="auto">
          <a:xfrm>
            <a:off x="5724129" y="4091527"/>
            <a:ext cx="0" cy="719059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/>
            <a:tailEnd type="none"/>
          </a:ln>
          <a:effectLst/>
        </p:spPr>
      </p:cxnSp>
      <p:sp>
        <p:nvSpPr>
          <p:cNvPr id="17" name="圆角矩形 16"/>
          <p:cNvSpPr/>
          <p:nvPr/>
        </p:nvSpPr>
        <p:spPr bwMode="auto">
          <a:xfrm>
            <a:off x="4282941" y="4849062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C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9" name="圆角矩形 18"/>
          <p:cNvSpPr/>
          <p:nvPr/>
        </p:nvSpPr>
        <p:spPr bwMode="auto">
          <a:xfrm>
            <a:off x="2267745" y="6163685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G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0" name="圆角矩形 19"/>
          <p:cNvSpPr/>
          <p:nvPr/>
        </p:nvSpPr>
        <p:spPr bwMode="auto">
          <a:xfrm>
            <a:off x="1185951" y="5945821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J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23" name="直接连接符 22"/>
          <p:cNvCxnSpPr/>
          <p:nvPr/>
        </p:nvCxnSpPr>
        <p:spPr bwMode="auto">
          <a:xfrm flipH="1">
            <a:off x="398503" y="4511255"/>
            <a:ext cx="4055670" cy="622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/>
            <a:tailEnd type="none"/>
          </a:ln>
          <a:effectLst/>
        </p:spPr>
      </p:cxnSp>
      <p:sp>
        <p:nvSpPr>
          <p:cNvPr id="26" name="圆角矩形 25"/>
          <p:cNvSpPr/>
          <p:nvPr/>
        </p:nvSpPr>
        <p:spPr bwMode="auto">
          <a:xfrm>
            <a:off x="6041241" y="4430466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rgbClr val="FFFF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P</a:t>
            </a:r>
            <a:endParaRPr lang="zh-CN" altLang="en-US" sz="2000" b="1" dirty="0">
              <a:solidFill>
                <a:srgbClr val="FFFF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5930196" y="4144296"/>
            <a:ext cx="6399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min</a:t>
            </a:r>
            <a:endParaRPr lang="zh-CN" altLang="en-US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圆角矩形 21"/>
          <p:cNvSpPr/>
          <p:nvPr/>
        </p:nvSpPr>
        <p:spPr bwMode="auto">
          <a:xfrm>
            <a:off x="5544109" y="4178365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I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30" name="椭圆 29"/>
          <p:cNvSpPr/>
          <p:nvPr/>
        </p:nvSpPr>
        <p:spPr bwMode="auto">
          <a:xfrm>
            <a:off x="5697353" y="4117233"/>
            <a:ext cx="1034887" cy="967951"/>
          </a:xfrm>
          <a:prstGeom prst="ellipse">
            <a:avLst/>
          </a:prstGeom>
          <a:noFill/>
          <a:ln w="31750" algn="ctr">
            <a:solidFill>
              <a:srgbClr val="FF0000"/>
            </a:solidFill>
            <a:prstDash val="dash"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cxnSp>
        <p:nvCxnSpPr>
          <p:cNvPr id="25" name="直接连接符 24"/>
          <p:cNvCxnSpPr/>
          <p:nvPr/>
        </p:nvCxnSpPr>
        <p:spPr bwMode="auto">
          <a:xfrm>
            <a:off x="5746586" y="4355994"/>
            <a:ext cx="468210" cy="26666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/>
            <a:tailEnd type="none"/>
          </a:ln>
          <a:effectLst/>
        </p:spPr>
      </p:cxnSp>
      <p:sp>
        <p:nvSpPr>
          <p:cNvPr id="27" name="圆角矩形 26"/>
          <p:cNvSpPr/>
          <p:nvPr/>
        </p:nvSpPr>
        <p:spPr bwMode="auto">
          <a:xfrm>
            <a:off x="4890847" y="5458490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H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6" name="圆角矩形 15"/>
          <p:cNvSpPr/>
          <p:nvPr/>
        </p:nvSpPr>
        <p:spPr bwMode="auto">
          <a:xfrm>
            <a:off x="6481487" y="6035743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E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1" name="圆角矩形 20"/>
          <p:cNvSpPr/>
          <p:nvPr/>
        </p:nvSpPr>
        <p:spPr bwMode="auto">
          <a:xfrm>
            <a:off x="6012161" y="4843804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F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5" name="圆角矩形 14"/>
          <p:cNvSpPr/>
          <p:nvPr/>
        </p:nvSpPr>
        <p:spPr bwMode="auto">
          <a:xfrm>
            <a:off x="6967310" y="4634116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D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46" name="矩形 45"/>
          <p:cNvSpPr/>
          <p:nvPr/>
        </p:nvSpPr>
        <p:spPr bwMode="auto">
          <a:xfrm>
            <a:off x="5077078" y="4810587"/>
            <a:ext cx="2537841" cy="1824121"/>
          </a:xfrm>
          <a:prstGeom prst="rect">
            <a:avLst/>
          </a:prstGeom>
          <a:solidFill>
            <a:srgbClr val="FFFF00">
              <a:alpha val="71000"/>
            </a:srgbClr>
          </a:solidFill>
          <a:ln w="25400" algn="ctr">
            <a:noFill/>
            <a:prstDash val="sysDash"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088" y="85725"/>
            <a:ext cx="7599362" cy="914400"/>
          </a:xfrm>
        </p:spPr>
        <p:txBody>
          <a:bodyPr/>
          <a:lstStyle/>
          <a:p>
            <a:pPr>
              <a:defRPr/>
            </a:pPr>
            <a:r>
              <a:rPr lang="en-US" altLang="zh-CN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2d-</a:t>
            </a:r>
            <a:r>
              <a:rPr lang="zh-CN" altLang="en-US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树</a:t>
            </a:r>
          </a:p>
        </p:txBody>
      </p:sp>
      <p:sp>
        <p:nvSpPr>
          <p:cNvPr id="124" name="TextBox 20"/>
          <p:cNvSpPr txBox="1">
            <a:spLocks noChangeArrowheads="1"/>
          </p:cNvSpPr>
          <p:nvPr/>
        </p:nvSpPr>
        <p:spPr bwMode="auto">
          <a:xfrm>
            <a:off x="130824" y="1144766"/>
            <a:ext cx="8689648" cy="2893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2d-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树最近邻查询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将查询数据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从根开始，根据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所在的子树区域，沿节点的对应子树向下遍历到叶子节点，一旦此过程有新的节点与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距离降低，更新最小距离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Min</a:t>
            </a:r>
          </a:p>
          <a:p>
            <a:pPr marL="914400" lvl="1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回溯未访问过的，可能更小距离的分支。如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点在查询后落到</a:t>
            </a: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叶子节点，产生最小距离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Min=Dis(IP)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，但在其它未访问子树，如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的左子树内的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F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节点，存在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D(FP)&lt;Min</a:t>
            </a:r>
          </a:p>
        </p:txBody>
      </p:sp>
      <p:sp>
        <p:nvSpPr>
          <p:cNvPr id="33" name="矩形 32"/>
          <p:cNvSpPr/>
          <p:nvPr/>
        </p:nvSpPr>
        <p:spPr>
          <a:xfrm>
            <a:off x="7695667" y="4391545"/>
            <a:ext cx="141579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图中判断跳进</a:t>
            </a:r>
            <a:r>
              <a:rPr lang="en-US" altLang="zh-CN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lang="zh-CN" altLang="en-US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</a:t>
            </a:r>
            <a:r>
              <a:rPr lang="zh-CN" altLang="en-US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节点分支的条件为：</a:t>
            </a:r>
            <a:endParaRPr lang="en-US" altLang="zh-CN" sz="2000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Min&gt;</a:t>
            </a:r>
            <a:r>
              <a:rPr lang="en-US" altLang="zh-CN" sz="2000" b="1" dirty="0" err="1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Dis_y</a:t>
            </a:r>
            <a:r>
              <a:rPr lang="en-US" altLang="zh-CN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(PD)</a:t>
            </a:r>
            <a:endParaRPr lang="zh-CN" altLang="en-US" sz="2000" dirty="0">
              <a:solidFill>
                <a:schemeClr val="accent2">
                  <a:lumMod val="50000"/>
                </a:schemeClr>
              </a:solidFill>
            </a:endParaRPr>
          </a:p>
        </p:txBody>
      </p:sp>
      <p:cxnSp>
        <p:nvCxnSpPr>
          <p:cNvPr id="34" name="直接连接符 33"/>
          <p:cNvCxnSpPr/>
          <p:nvPr/>
        </p:nvCxnSpPr>
        <p:spPr bwMode="auto">
          <a:xfrm>
            <a:off x="6237252" y="4617415"/>
            <a:ext cx="0" cy="1931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66FF"/>
            </a:solidFill>
            <a:prstDash val="solid"/>
            <a:round/>
            <a:headEnd type="none"/>
            <a:tailEnd type="none"/>
          </a:ln>
          <a:effectLst/>
        </p:spPr>
      </p:cxnSp>
      <p:sp>
        <p:nvSpPr>
          <p:cNvPr id="47" name="矩形 46"/>
          <p:cNvSpPr/>
          <p:nvPr/>
        </p:nvSpPr>
        <p:spPr>
          <a:xfrm>
            <a:off x="5462820" y="5309407"/>
            <a:ext cx="90938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不可减枝！</a:t>
            </a:r>
            <a:endParaRPr lang="zh-CN" altLang="en-US" sz="2400" dirty="0">
              <a:solidFill>
                <a:srgbClr val="C00000"/>
              </a:solidFill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2923309" y="5447298"/>
            <a:ext cx="6399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min</a:t>
            </a:r>
            <a:endParaRPr lang="zh-CN" altLang="en-US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椭圆 52"/>
          <p:cNvSpPr/>
          <p:nvPr/>
        </p:nvSpPr>
        <p:spPr bwMode="auto">
          <a:xfrm>
            <a:off x="2384385" y="4810586"/>
            <a:ext cx="1170055" cy="1154730"/>
          </a:xfrm>
          <a:prstGeom prst="ellipse">
            <a:avLst/>
          </a:prstGeom>
          <a:noFill/>
          <a:ln w="31750" algn="ctr">
            <a:solidFill>
              <a:srgbClr val="FF0000"/>
            </a:solidFill>
            <a:prstDash val="dash"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cxnSp>
        <p:nvCxnSpPr>
          <p:cNvPr id="54" name="直接连接符 53"/>
          <p:cNvCxnSpPr/>
          <p:nvPr/>
        </p:nvCxnSpPr>
        <p:spPr bwMode="auto">
          <a:xfrm flipV="1">
            <a:off x="2881027" y="5381776"/>
            <a:ext cx="112041" cy="54073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/>
            <a:tailEnd type="none"/>
          </a:ln>
          <a:effectLst/>
        </p:spPr>
      </p:cxnSp>
      <p:sp>
        <p:nvSpPr>
          <p:cNvPr id="18" name="圆角矩形 17"/>
          <p:cNvSpPr/>
          <p:nvPr/>
        </p:nvSpPr>
        <p:spPr bwMode="auto">
          <a:xfrm>
            <a:off x="2699793" y="5727620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B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57" name="直接连接符 56"/>
          <p:cNvCxnSpPr/>
          <p:nvPr/>
        </p:nvCxnSpPr>
        <p:spPr bwMode="auto">
          <a:xfrm flipH="1">
            <a:off x="2987824" y="4511255"/>
            <a:ext cx="5244" cy="86196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66FF"/>
            </a:solidFill>
            <a:prstDash val="solid"/>
            <a:round/>
            <a:headEnd type="none"/>
            <a:tailEnd type="none"/>
          </a:ln>
          <a:effectLst/>
        </p:spPr>
      </p:cxnSp>
      <p:sp>
        <p:nvSpPr>
          <p:cNvPr id="48" name="圆角矩形 47"/>
          <p:cNvSpPr/>
          <p:nvPr/>
        </p:nvSpPr>
        <p:spPr bwMode="auto">
          <a:xfrm>
            <a:off x="2813048" y="5201756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rgbClr val="FFFF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P</a:t>
            </a:r>
            <a:endParaRPr lang="zh-CN" altLang="en-US" sz="2000" b="1" dirty="0">
              <a:solidFill>
                <a:srgbClr val="FFFF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59" name="矩形 58"/>
          <p:cNvSpPr/>
          <p:nvPr/>
        </p:nvSpPr>
        <p:spPr bwMode="auto">
          <a:xfrm>
            <a:off x="394516" y="4062263"/>
            <a:ext cx="4068445" cy="463802"/>
          </a:xfrm>
          <a:prstGeom prst="rect">
            <a:avLst/>
          </a:prstGeom>
          <a:solidFill>
            <a:schemeClr val="tx1">
              <a:alpha val="71000"/>
            </a:schemeClr>
          </a:solidFill>
          <a:ln w="25400" algn="ctr">
            <a:noFill/>
            <a:prstDash val="sysDash"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444315" y="3987996"/>
            <a:ext cx="141577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减枝！</a:t>
            </a:r>
            <a:endParaRPr lang="zh-CN" altLang="en-US" sz="3200" dirty="0">
              <a:solidFill>
                <a:srgbClr val="FFFF00"/>
              </a:solidFill>
            </a:endParaRPr>
          </a:p>
        </p:txBody>
      </p:sp>
      <p:sp>
        <p:nvSpPr>
          <p:cNvPr id="24" name="圆角矩形 23"/>
          <p:cNvSpPr/>
          <p:nvPr/>
        </p:nvSpPr>
        <p:spPr bwMode="auto">
          <a:xfrm>
            <a:off x="3156425" y="4331749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A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1999055"/>
      </p:ext>
    </p:extLst>
  </p:cSld>
  <p:clrMapOvr>
    <a:masterClrMapping/>
  </p:clrMapOvr>
  <p:transition advTm="157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30" grpId="0" animBg="1"/>
      <p:bldP spid="46" grpId="0" animBg="1"/>
      <p:bldP spid="33" grpId="0"/>
      <p:bldP spid="47" grpId="0"/>
      <p:bldP spid="52" grpId="0"/>
      <p:bldP spid="53" grpId="0" animBg="1"/>
      <p:bldP spid="59" grpId="0" animBg="1"/>
      <p:bldP spid="60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矩形 106"/>
          <p:cNvSpPr/>
          <p:nvPr/>
        </p:nvSpPr>
        <p:spPr bwMode="auto">
          <a:xfrm>
            <a:off x="119027" y="1700942"/>
            <a:ext cx="7227149" cy="2552477"/>
          </a:xfrm>
          <a:prstGeom prst="rect">
            <a:avLst/>
          </a:prstGeom>
          <a:solidFill>
            <a:schemeClr val="accent3">
              <a:lumMod val="75000"/>
              <a:alpha val="44000"/>
            </a:schemeClr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cxnSp>
        <p:nvCxnSpPr>
          <p:cNvPr id="25" name="直接连接符 24"/>
          <p:cNvCxnSpPr/>
          <p:nvPr/>
        </p:nvCxnSpPr>
        <p:spPr bwMode="auto">
          <a:xfrm>
            <a:off x="4791772" y="1700942"/>
            <a:ext cx="7775" cy="2519655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/>
            <a:tailEnd type="none"/>
          </a:ln>
          <a:effectLst/>
        </p:spPr>
      </p:cxnSp>
      <p:cxnSp>
        <p:nvCxnSpPr>
          <p:cNvPr id="26" name="直接连接符 25"/>
          <p:cNvCxnSpPr/>
          <p:nvPr/>
        </p:nvCxnSpPr>
        <p:spPr bwMode="auto">
          <a:xfrm flipH="1" flipV="1">
            <a:off x="119027" y="3534490"/>
            <a:ext cx="4680520" cy="3403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/>
            <a:tailEnd type="none"/>
          </a:ln>
          <a:effectLst/>
        </p:spPr>
      </p:cxnSp>
      <p:cxnSp>
        <p:nvCxnSpPr>
          <p:cNvPr id="27" name="直接连接符 26"/>
          <p:cNvCxnSpPr/>
          <p:nvPr/>
        </p:nvCxnSpPr>
        <p:spPr bwMode="auto">
          <a:xfrm flipH="1" flipV="1">
            <a:off x="4799549" y="2420001"/>
            <a:ext cx="2546627" cy="355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/>
            <a:tailEnd type="none"/>
          </a:ln>
          <a:effectLst/>
        </p:spPr>
      </p:cxnSp>
      <p:cxnSp>
        <p:nvCxnSpPr>
          <p:cNvPr id="28" name="直接连接符 27"/>
          <p:cNvCxnSpPr/>
          <p:nvPr/>
        </p:nvCxnSpPr>
        <p:spPr bwMode="auto">
          <a:xfrm flipH="1">
            <a:off x="6369142" y="2420001"/>
            <a:ext cx="8079" cy="1835695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/>
            <a:tailEnd type="none"/>
          </a:ln>
          <a:effectLst/>
        </p:spPr>
      </p:cxnSp>
      <p:cxnSp>
        <p:nvCxnSpPr>
          <p:cNvPr id="29" name="直接连接符 28"/>
          <p:cNvCxnSpPr/>
          <p:nvPr/>
        </p:nvCxnSpPr>
        <p:spPr bwMode="auto">
          <a:xfrm>
            <a:off x="4186451" y="1700942"/>
            <a:ext cx="0" cy="183098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/>
            <a:tailEnd type="none"/>
          </a:ln>
          <a:effectLst/>
        </p:spPr>
      </p:cxnSp>
      <p:cxnSp>
        <p:nvCxnSpPr>
          <p:cNvPr id="30" name="直接连接符 29"/>
          <p:cNvCxnSpPr/>
          <p:nvPr/>
        </p:nvCxnSpPr>
        <p:spPr bwMode="auto">
          <a:xfrm>
            <a:off x="2168311" y="3537247"/>
            <a:ext cx="10905" cy="706876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/>
            <a:tailEnd type="none"/>
          </a:ln>
          <a:effectLst/>
        </p:spPr>
      </p:cxnSp>
      <p:cxnSp>
        <p:nvCxnSpPr>
          <p:cNvPr id="31" name="直接连接符 30"/>
          <p:cNvCxnSpPr/>
          <p:nvPr/>
        </p:nvCxnSpPr>
        <p:spPr bwMode="auto">
          <a:xfrm flipH="1">
            <a:off x="119026" y="3743720"/>
            <a:ext cx="2060190" cy="2567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/>
            <a:tailEnd type="none"/>
          </a:ln>
          <a:effectLst/>
        </p:spPr>
      </p:cxnSp>
      <p:cxnSp>
        <p:nvCxnSpPr>
          <p:cNvPr id="32" name="直接连接符 31"/>
          <p:cNvCxnSpPr/>
          <p:nvPr/>
        </p:nvCxnSpPr>
        <p:spPr bwMode="auto">
          <a:xfrm flipH="1" flipV="1">
            <a:off x="4799548" y="2652128"/>
            <a:ext cx="1577673" cy="1871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/>
            <a:tailEnd type="none"/>
          </a:ln>
          <a:effectLst/>
        </p:spPr>
      </p:cxnSp>
      <p:cxnSp>
        <p:nvCxnSpPr>
          <p:cNvPr id="33" name="直接连接符 32"/>
          <p:cNvCxnSpPr/>
          <p:nvPr/>
        </p:nvCxnSpPr>
        <p:spPr bwMode="auto">
          <a:xfrm>
            <a:off x="5447619" y="1700942"/>
            <a:ext cx="0" cy="719059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/>
            <a:tailEnd type="none"/>
          </a:ln>
          <a:effectLst/>
        </p:spPr>
      </p:cxn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088" y="85725"/>
            <a:ext cx="7599362" cy="914400"/>
          </a:xfrm>
        </p:spPr>
        <p:txBody>
          <a:bodyPr/>
          <a:lstStyle/>
          <a:p>
            <a:pPr>
              <a:defRPr/>
            </a:pPr>
            <a:r>
              <a:rPr lang="en-US" altLang="zh-CN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2d-</a:t>
            </a:r>
            <a:r>
              <a:rPr lang="zh-CN" altLang="en-US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树</a:t>
            </a:r>
          </a:p>
        </p:txBody>
      </p:sp>
      <p:sp>
        <p:nvSpPr>
          <p:cNvPr id="124" name="TextBox 20"/>
          <p:cNvSpPr txBox="1">
            <a:spLocks noChangeArrowheads="1"/>
          </p:cNvSpPr>
          <p:nvPr/>
        </p:nvSpPr>
        <p:spPr bwMode="auto">
          <a:xfrm>
            <a:off x="130824" y="1144766"/>
            <a:ext cx="7266061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2d-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树的最近邻搜索：查询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的最近邻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例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2)</a:t>
            </a:r>
          </a:p>
        </p:txBody>
      </p:sp>
      <p:sp>
        <p:nvSpPr>
          <p:cNvPr id="523" name="圆角矩形 522"/>
          <p:cNvSpPr/>
          <p:nvPr/>
        </p:nvSpPr>
        <p:spPr bwMode="auto">
          <a:xfrm>
            <a:off x="6690800" y="2243531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D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526" name="圆角矩形 525"/>
          <p:cNvSpPr/>
          <p:nvPr/>
        </p:nvSpPr>
        <p:spPr bwMode="auto">
          <a:xfrm>
            <a:off x="6204977" y="3645158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E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525" name="圆角矩形 524"/>
          <p:cNvSpPr/>
          <p:nvPr/>
        </p:nvSpPr>
        <p:spPr bwMode="auto">
          <a:xfrm>
            <a:off x="4006431" y="2458477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C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522" name="圆角矩形 521"/>
          <p:cNvSpPr/>
          <p:nvPr/>
        </p:nvSpPr>
        <p:spPr bwMode="auto">
          <a:xfrm>
            <a:off x="1991235" y="3773100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G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01" name="圆角矩形 100"/>
          <p:cNvSpPr/>
          <p:nvPr/>
        </p:nvSpPr>
        <p:spPr bwMode="auto">
          <a:xfrm>
            <a:off x="909441" y="3555236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J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524" name="圆角矩形 523"/>
          <p:cNvSpPr/>
          <p:nvPr/>
        </p:nvSpPr>
        <p:spPr bwMode="auto">
          <a:xfrm>
            <a:off x="5735651" y="2453219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F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10" name="圆角矩形 109"/>
          <p:cNvSpPr/>
          <p:nvPr/>
        </p:nvSpPr>
        <p:spPr bwMode="auto">
          <a:xfrm>
            <a:off x="5267599" y="1787780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I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43" name="组合 42"/>
          <p:cNvGrpSpPr/>
          <p:nvPr/>
        </p:nvGrpSpPr>
        <p:grpSpPr>
          <a:xfrm flipH="1">
            <a:off x="1418894" y="5627955"/>
            <a:ext cx="342195" cy="327973"/>
            <a:chOff x="3632014" y="4509120"/>
            <a:chExt cx="1269761" cy="216024"/>
          </a:xfrm>
        </p:grpSpPr>
        <p:cxnSp>
          <p:nvCxnSpPr>
            <p:cNvPr id="44" name="直接连接符 43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45" name="直接连接符 44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53" name="组合 52"/>
          <p:cNvGrpSpPr/>
          <p:nvPr/>
        </p:nvGrpSpPr>
        <p:grpSpPr>
          <a:xfrm flipH="1">
            <a:off x="5151402" y="5636344"/>
            <a:ext cx="394145" cy="327973"/>
            <a:chOff x="3632014" y="4509120"/>
            <a:chExt cx="1269761" cy="216024"/>
          </a:xfrm>
        </p:grpSpPr>
        <p:cxnSp>
          <p:nvCxnSpPr>
            <p:cNvPr id="54" name="直接连接符 53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55" name="直接连接符 54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58" name="组合 57"/>
          <p:cNvGrpSpPr/>
          <p:nvPr/>
        </p:nvGrpSpPr>
        <p:grpSpPr>
          <a:xfrm>
            <a:off x="4369963" y="5627988"/>
            <a:ext cx="441506" cy="327973"/>
            <a:chOff x="3632014" y="4509120"/>
            <a:chExt cx="1269761" cy="216024"/>
          </a:xfrm>
        </p:grpSpPr>
        <p:cxnSp>
          <p:nvCxnSpPr>
            <p:cNvPr id="59" name="直接连接符 58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60" name="直接连接符 59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71" name="组合 70"/>
          <p:cNvGrpSpPr/>
          <p:nvPr/>
        </p:nvGrpSpPr>
        <p:grpSpPr>
          <a:xfrm>
            <a:off x="3719566" y="4361630"/>
            <a:ext cx="368360" cy="937469"/>
            <a:chOff x="4493705" y="4490238"/>
            <a:chExt cx="368360" cy="937469"/>
          </a:xfrm>
        </p:grpSpPr>
        <p:sp>
          <p:nvSpPr>
            <p:cNvPr id="72" name="圆角矩形 71"/>
            <p:cNvSpPr/>
            <p:nvPr/>
          </p:nvSpPr>
          <p:spPr bwMode="auto">
            <a:xfrm>
              <a:off x="4502025" y="4734899"/>
              <a:ext cx="360040" cy="360040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317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54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|</a:t>
              </a:r>
              <a:endParaRPr lang="zh-CN" altLang="en-US" sz="54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73" name="直接连接符 72"/>
            <p:cNvCxnSpPr/>
            <p:nvPr/>
          </p:nvCxnSpPr>
          <p:spPr bwMode="auto">
            <a:xfrm flipH="1" flipV="1">
              <a:off x="4689420" y="4490238"/>
              <a:ext cx="0" cy="255965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  <p:sp>
          <p:nvSpPr>
            <p:cNvPr id="74" name="矩形 73"/>
            <p:cNvSpPr/>
            <p:nvPr/>
          </p:nvSpPr>
          <p:spPr>
            <a:xfrm>
              <a:off x="4493705" y="5089153"/>
              <a:ext cx="352982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H</a:t>
              </a:r>
              <a:endParaRPr lang="zh-CN" altLang="en-US" sz="1600" dirty="0"/>
            </a:p>
          </p:txBody>
        </p:sp>
      </p:grpSp>
      <p:sp>
        <p:nvSpPr>
          <p:cNvPr id="76" name="圆角矩形 75"/>
          <p:cNvSpPr/>
          <p:nvPr/>
        </p:nvSpPr>
        <p:spPr bwMode="auto">
          <a:xfrm>
            <a:off x="1888907" y="5019824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3175" algn="ctr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lIns="0" tIns="0" rIns="0" bIns="144000" rtlCol="0" anchor="ctr"/>
          <a:lstStyle/>
          <a:p>
            <a:pPr algn="ctr"/>
            <a:r>
              <a:rPr lang="en-US" altLang="zh-CN" sz="54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—</a:t>
            </a:r>
            <a:endParaRPr lang="zh-CN" altLang="en-US" sz="54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77" name="组合 76"/>
          <p:cNvGrpSpPr/>
          <p:nvPr/>
        </p:nvGrpSpPr>
        <p:grpSpPr>
          <a:xfrm>
            <a:off x="2105775" y="4786310"/>
            <a:ext cx="1690465" cy="282254"/>
            <a:chOff x="3340664" y="3236395"/>
            <a:chExt cx="1269761" cy="216024"/>
          </a:xfrm>
        </p:grpSpPr>
        <p:cxnSp>
          <p:nvCxnSpPr>
            <p:cNvPr id="79" name="直接连接符 78"/>
            <p:cNvCxnSpPr/>
            <p:nvPr/>
          </p:nvCxnSpPr>
          <p:spPr bwMode="auto">
            <a:xfrm>
              <a:off x="3340664" y="3236395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80" name="直接连接符 79"/>
            <p:cNvCxnSpPr/>
            <p:nvPr/>
          </p:nvCxnSpPr>
          <p:spPr bwMode="auto">
            <a:xfrm flipV="1">
              <a:off x="3345977" y="3236395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sp>
        <p:nvSpPr>
          <p:cNvPr id="78" name="矩形 77"/>
          <p:cNvSpPr/>
          <p:nvPr/>
        </p:nvSpPr>
        <p:spPr>
          <a:xfrm>
            <a:off x="1802723" y="5359877"/>
            <a:ext cx="49248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B</a:t>
            </a:r>
            <a:endParaRPr lang="zh-CN" altLang="en-US" sz="1600" dirty="0"/>
          </a:p>
        </p:txBody>
      </p:sp>
      <p:sp>
        <p:nvSpPr>
          <p:cNvPr id="82" name="圆角矩形 81"/>
          <p:cNvSpPr/>
          <p:nvPr/>
        </p:nvSpPr>
        <p:spPr bwMode="auto">
          <a:xfrm>
            <a:off x="5663938" y="5011162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3175" algn="ctr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lIns="0" tIns="0" rIns="0" bIns="144000" rtlCol="0" anchor="ctr"/>
          <a:lstStyle/>
          <a:p>
            <a:pPr algn="ctr"/>
            <a:r>
              <a:rPr lang="en-US" altLang="zh-CN" sz="54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—</a:t>
            </a:r>
            <a:endParaRPr lang="zh-CN" altLang="en-US" sz="54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83" name="组合 82"/>
          <p:cNvGrpSpPr/>
          <p:nvPr/>
        </p:nvGrpSpPr>
        <p:grpSpPr>
          <a:xfrm flipH="1">
            <a:off x="4083199" y="4779467"/>
            <a:ext cx="1782355" cy="251666"/>
            <a:chOff x="3632014" y="4509120"/>
            <a:chExt cx="1269761" cy="216024"/>
          </a:xfrm>
        </p:grpSpPr>
        <p:cxnSp>
          <p:nvCxnSpPr>
            <p:cNvPr id="85" name="直接连接符 84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86" name="直接连接符 85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sp>
        <p:nvSpPr>
          <p:cNvPr id="84" name="矩形 83"/>
          <p:cNvSpPr/>
          <p:nvPr/>
        </p:nvSpPr>
        <p:spPr>
          <a:xfrm>
            <a:off x="5693894" y="5359877"/>
            <a:ext cx="34657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endParaRPr lang="zh-CN" altLang="en-US" sz="1600" dirty="0"/>
          </a:p>
        </p:txBody>
      </p:sp>
      <p:grpSp>
        <p:nvGrpSpPr>
          <p:cNvPr id="97" name="组合 96"/>
          <p:cNvGrpSpPr/>
          <p:nvPr/>
        </p:nvGrpSpPr>
        <p:grpSpPr>
          <a:xfrm>
            <a:off x="2251230" y="5192027"/>
            <a:ext cx="1029998" cy="944581"/>
            <a:chOff x="2665735" y="5320635"/>
            <a:chExt cx="1029998" cy="944581"/>
          </a:xfrm>
        </p:grpSpPr>
        <p:sp>
          <p:nvSpPr>
            <p:cNvPr id="98" name="圆角矩形 97"/>
            <p:cNvSpPr/>
            <p:nvPr/>
          </p:nvSpPr>
          <p:spPr bwMode="auto">
            <a:xfrm>
              <a:off x="3335693" y="5599260"/>
              <a:ext cx="360040" cy="360040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317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 lIns="36000" tIns="91446" rIns="0" bIns="91446" rtlCol="0" anchor="ctr"/>
            <a:lstStyle/>
            <a:p>
              <a:pPr algn="ctr"/>
              <a:r>
                <a:rPr lang="en-US" altLang="zh-CN" sz="54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|</a:t>
              </a:r>
              <a:endParaRPr lang="zh-CN" altLang="en-US" sz="54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grpSp>
          <p:nvGrpSpPr>
            <p:cNvPr id="100" name="组合 99"/>
            <p:cNvGrpSpPr/>
            <p:nvPr/>
          </p:nvGrpSpPr>
          <p:grpSpPr>
            <a:xfrm flipH="1">
              <a:off x="2665735" y="5320635"/>
              <a:ext cx="859216" cy="257708"/>
              <a:chOff x="3632014" y="4509120"/>
              <a:chExt cx="1269761" cy="216024"/>
            </a:xfrm>
          </p:grpSpPr>
          <p:cxnSp>
            <p:nvCxnSpPr>
              <p:cNvPr id="103" name="直接连接符 102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104" name="直接连接符 103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sp>
          <p:nvSpPr>
            <p:cNvPr id="102" name="矩形 101"/>
            <p:cNvSpPr/>
            <p:nvPr/>
          </p:nvSpPr>
          <p:spPr>
            <a:xfrm>
              <a:off x="3356151" y="5926662"/>
              <a:ext cx="322524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C</a:t>
              </a:r>
              <a:endParaRPr lang="zh-CN" altLang="en-US" sz="1600" dirty="0"/>
            </a:p>
          </p:txBody>
        </p:sp>
      </p:grpSp>
      <p:sp>
        <p:nvSpPr>
          <p:cNvPr id="111" name="圆角矩形 110"/>
          <p:cNvSpPr/>
          <p:nvPr/>
        </p:nvSpPr>
        <p:spPr bwMode="auto">
          <a:xfrm>
            <a:off x="4798135" y="5472417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3175" algn="ctr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lIns="36000" tIns="91446" rIns="0" bIns="91446" rtlCol="0" anchor="ctr"/>
          <a:lstStyle/>
          <a:p>
            <a:pPr algn="ctr"/>
            <a:r>
              <a:rPr lang="en-US" altLang="zh-CN" sz="54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|</a:t>
            </a:r>
            <a:endParaRPr lang="zh-CN" altLang="en-US" sz="54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112" name="组合 111"/>
          <p:cNvGrpSpPr/>
          <p:nvPr/>
        </p:nvGrpSpPr>
        <p:grpSpPr>
          <a:xfrm>
            <a:off x="4978386" y="5195119"/>
            <a:ext cx="675813" cy="285008"/>
            <a:chOff x="3632014" y="4509120"/>
            <a:chExt cx="1269761" cy="216024"/>
          </a:xfrm>
        </p:grpSpPr>
        <p:cxnSp>
          <p:nvCxnSpPr>
            <p:cNvPr id="114" name="直接连接符 113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15" name="直接连接符 114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sp>
        <p:nvSpPr>
          <p:cNvPr id="113" name="矩形 112"/>
          <p:cNvSpPr/>
          <p:nvPr/>
        </p:nvSpPr>
        <p:spPr>
          <a:xfrm>
            <a:off x="4860221" y="5823805"/>
            <a:ext cx="36260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E </a:t>
            </a:r>
            <a:endParaRPr lang="zh-CN" altLang="en-US" sz="1600" dirty="0"/>
          </a:p>
        </p:txBody>
      </p:sp>
      <p:sp>
        <p:nvSpPr>
          <p:cNvPr id="128" name="圆角矩形 127"/>
          <p:cNvSpPr/>
          <p:nvPr/>
        </p:nvSpPr>
        <p:spPr bwMode="auto">
          <a:xfrm>
            <a:off x="6534059" y="5445224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3175" algn="ctr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lIns="36000" tIns="91446" rIns="0" bIns="91446" rtlCol="0" anchor="ctr"/>
          <a:lstStyle/>
          <a:p>
            <a:pPr algn="ctr"/>
            <a:r>
              <a:rPr lang="en-US" altLang="zh-CN" sz="54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|</a:t>
            </a:r>
            <a:endParaRPr lang="zh-CN" altLang="en-US" sz="54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30" name="矩形 129"/>
          <p:cNvSpPr/>
          <p:nvPr/>
        </p:nvSpPr>
        <p:spPr>
          <a:xfrm>
            <a:off x="6588067" y="5818154"/>
            <a:ext cx="25359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endParaRPr lang="zh-CN" altLang="en-US" sz="1600" dirty="0"/>
          </a:p>
        </p:txBody>
      </p:sp>
      <p:grpSp>
        <p:nvGrpSpPr>
          <p:cNvPr id="89" name="组合 88"/>
          <p:cNvGrpSpPr/>
          <p:nvPr/>
        </p:nvGrpSpPr>
        <p:grpSpPr>
          <a:xfrm>
            <a:off x="6018217" y="5191182"/>
            <a:ext cx="707798" cy="279470"/>
            <a:chOff x="6986605" y="3644733"/>
            <a:chExt cx="896122" cy="259901"/>
          </a:xfrm>
        </p:grpSpPr>
        <p:cxnSp>
          <p:nvCxnSpPr>
            <p:cNvPr id="90" name="直接连接符 89"/>
            <p:cNvCxnSpPr/>
            <p:nvPr/>
          </p:nvCxnSpPr>
          <p:spPr bwMode="auto">
            <a:xfrm flipH="1" flipV="1">
              <a:off x="6986605" y="3644733"/>
              <a:ext cx="892667" cy="3936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91" name="直接连接符 90"/>
            <p:cNvCxnSpPr/>
            <p:nvPr/>
          </p:nvCxnSpPr>
          <p:spPr bwMode="auto">
            <a:xfrm flipH="1" flipV="1">
              <a:off x="7882727" y="3648669"/>
              <a:ext cx="0" cy="255965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sp>
        <p:nvSpPr>
          <p:cNvPr id="134" name="圆角矩形 133"/>
          <p:cNvSpPr/>
          <p:nvPr/>
        </p:nvSpPr>
        <p:spPr bwMode="auto">
          <a:xfrm>
            <a:off x="1056367" y="5442230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 w="3175" algn="ctr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lIns="36000" tIns="91446" rIns="0" bIns="91446" rtlCol="0" anchor="ctr"/>
          <a:lstStyle/>
          <a:p>
            <a:pPr algn="ctr"/>
            <a:r>
              <a:rPr lang="en-US" altLang="zh-CN" sz="54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|</a:t>
            </a:r>
            <a:endParaRPr lang="zh-CN" altLang="en-US" sz="54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1214414" y="5177504"/>
            <a:ext cx="678841" cy="292443"/>
            <a:chOff x="1268092" y="5150311"/>
            <a:chExt cx="908435" cy="255965"/>
          </a:xfrm>
        </p:grpSpPr>
        <p:cxnSp>
          <p:nvCxnSpPr>
            <p:cNvPr id="135" name="直接连接符 134"/>
            <p:cNvCxnSpPr/>
            <p:nvPr/>
          </p:nvCxnSpPr>
          <p:spPr bwMode="auto">
            <a:xfrm flipV="1">
              <a:off x="1270376" y="5150311"/>
              <a:ext cx="0" cy="255965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  <p:cxnSp>
          <p:nvCxnSpPr>
            <p:cNvPr id="136" name="直接连接符 135"/>
            <p:cNvCxnSpPr/>
            <p:nvPr/>
          </p:nvCxnSpPr>
          <p:spPr bwMode="auto">
            <a:xfrm>
              <a:off x="1268092" y="5150311"/>
              <a:ext cx="908435" cy="3938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</p:grpSp>
      <p:sp>
        <p:nvSpPr>
          <p:cNvPr id="137" name="矩形 136"/>
          <p:cNvSpPr/>
          <p:nvPr/>
        </p:nvSpPr>
        <p:spPr>
          <a:xfrm>
            <a:off x="1069011" y="5760570"/>
            <a:ext cx="34176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G</a:t>
            </a:r>
            <a:endParaRPr lang="zh-CN" altLang="en-US" sz="1600" dirty="0"/>
          </a:p>
        </p:txBody>
      </p:sp>
      <p:sp>
        <p:nvSpPr>
          <p:cNvPr id="157" name="圆角矩形 156"/>
          <p:cNvSpPr/>
          <p:nvPr/>
        </p:nvSpPr>
        <p:spPr bwMode="auto">
          <a:xfrm>
            <a:off x="4186989" y="5961747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3175" algn="ctr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lIns="0" tIns="0" rIns="0" bIns="144000" rtlCol="0" anchor="ctr"/>
          <a:lstStyle/>
          <a:p>
            <a:pPr algn="ctr"/>
            <a:r>
              <a:rPr lang="en-US" altLang="zh-CN" sz="54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—</a:t>
            </a:r>
            <a:endParaRPr lang="zh-CN" altLang="en-US" sz="54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158" name="组合 157"/>
          <p:cNvGrpSpPr/>
          <p:nvPr/>
        </p:nvGrpSpPr>
        <p:grpSpPr>
          <a:xfrm>
            <a:off x="3947343" y="6157800"/>
            <a:ext cx="239646" cy="327973"/>
            <a:chOff x="3632014" y="4509120"/>
            <a:chExt cx="1269761" cy="216024"/>
          </a:xfrm>
        </p:grpSpPr>
        <p:cxnSp>
          <p:nvCxnSpPr>
            <p:cNvPr id="159" name="直接连接符 158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60" name="直接连接符 159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161" name="组合 160"/>
          <p:cNvGrpSpPr/>
          <p:nvPr/>
        </p:nvGrpSpPr>
        <p:grpSpPr>
          <a:xfrm flipH="1">
            <a:off x="4540455" y="6148393"/>
            <a:ext cx="245216" cy="327973"/>
            <a:chOff x="3632014" y="4509120"/>
            <a:chExt cx="1269761" cy="216024"/>
          </a:xfrm>
        </p:grpSpPr>
        <p:cxnSp>
          <p:nvCxnSpPr>
            <p:cNvPr id="162" name="直接连接符 161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63" name="直接连接符 162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cxnSp>
        <p:nvCxnSpPr>
          <p:cNvPr id="143" name="直接连接符 142"/>
          <p:cNvCxnSpPr/>
          <p:nvPr/>
        </p:nvCxnSpPr>
        <p:spPr bwMode="auto">
          <a:xfrm flipH="1">
            <a:off x="121993" y="2120670"/>
            <a:ext cx="4055670" cy="622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/>
            <a:tailEnd type="none"/>
          </a:ln>
          <a:effectLst/>
        </p:spPr>
      </p:cxnSp>
      <p:sp>
        <p:nvSpPr>
          <p:cNvPr id="146" name="圆角矩形 145"/>
          <p:cNvSpPr/>
          <p:nvPr/>
        </p:nvSpPr>
        <p:spPr bwMode="auto">
          <a:xfrm>
            <a:off x="493064" y="5955251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 w="3175" algn="ctr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lIns="0" tIns="0" rIns="0" bIns="144000" rtlCol="0" anchor="ctr"/>
          <a:lstStyle/>
          <a:p>
            <a:pPr algn="ctr"/>
            <a:r>
              <a:rPr lang="en-US" altLang="zh-CN" sz="54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—</a:t>
            </a:r>
            <a:endParaRPr lang="zh-CN" altLang="en-US" sz="54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47" name="矩形 146"/>
          <p:cNvSpPr/>
          <p:nvPr/>
        </p:nvSpPr>
        <p:spPr>
          <a:xfrm>
            <a:off x="406880" y="6295304"/>
            <a:ext cx="49248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J</a:t>
            </a:r>
            <a:endParaRPr lang="zh-CN" altLang="en-US" sz="1600" dirty="0"/>
          </a:p>
        </p:txBody>
      </p:sp>
      <p:grpSp>
        <p:nvGrpSpPr>
          <p:cNvPr id="148" name="组合 147"/>
          <p:cNvGrpSpPr/>
          <p:nvPr/>
        </p:nvGrpSpPr>
        <p:grpSpPr>
          <a:xfrm>
            <a:off x="677594" y="5631741"/>
            <a:ext cx="369715" cy="327973"/>
            <a:chOff x="3632014" y="4509120"/>
            <a:chExt cx="1269761" cy="216024"/>
          </a:xfrm>
        </p:grpSpPr>
        <p:cxnSp>
          <p:nvCxnSpPr>
            <p:cNvPr id="152" name="直接连接符 151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66" name="直接连接符 165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sp>
        <p:nvSpPr>
          <p:cNvPr id="16" name="矩形 15"/>
          <p:cNvSpPr/>
          <p:nvPr/>
        </p:nvSpPr>
        <p:spPr>
          <a:xfrm>
            <a:off x="1442469" y="5903959"/>
            <a:ext cx="67197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NULL</a:t>
            </a:r>
            <a:endParaRPr lang="zh-CN" altLang="en-US" sz="1400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67" name="组合 166"/>
          <p:cNvGrpSpPr/>
          <p:nvPr/>
        </p:nvGrpSpPr>
        <p:grpSpPr>
          <a:xfrm flipH="1">
            <a:off x="3288809" y="5661496"/>
            <a:ext cx="342195" cy="327973"/>
            <a:chOff x="3632014" y="4509120"/>
            <a:chExt cx="1269761" cy="216024"/>
          </a:xfrm>
        </p:grpSpPr>
        <p:cxnSp>
          <p:nvCxnSpPr>
            <p:cNvPr id="168" name="直接连接符 167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69" name="直接连接符 168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170" name="组合 169"/>
          <p:cNvGrpSpPr/>
          <p:nvPr/>
        </p:nvGrpSpPr>
        <p:grpSpPr>
          <a:xfrm>
            <a:off x="2547509" y="5665282"/>
            <a:ext cx="369715" cy="327973"/>
            <a:chOff x="3632014" y="4509120"/>
            <a:chExt cx="1269761" cy="216024"/>
          </a:xfrm>
        </p:grpSpPr>
        <p:cxnSp>
          <p:nvCxnSpPr>
            <p:cNvPr id="171" name="直接连接符 170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72" name="直接连接符 171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sp>
        <p:nvSpPr>
          <p:cNvPr id="174" name="矩形 173"/>
          <p:cNvSpPr/>
          <p:nvPr/>
        </p:nvSpPr>
        <p:spPr>
          <a:xfrm>
            <a:off x="3272850" y="5961207"/>
            <a:ext cx="67197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NULL</a:t>
            </a:r>
            <a:endParaRPr lang="zh-CN" altLang="en-US" sz="1400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75" name="组合 174"/>
          <p:cNvGrpSpPr/>
          <p:nvPr/>
        </p:nvGrpSpPr>
        <p:grpSpPr>
          <a:xfrm flipH="1">
            <a:off x="858137" y="6139022"/>
            <a:ext cx="242737" cy="327973"/>
            <a:chOff x="3632014" y="4509120"/>
            <a:chExt cx="1269761" cy="216024"/>
          </a:xfrm>
        </p:grpSpPr>
        <p:cxnSp>
          <p:nvCxnSpPr>
            <p:cNvPr id="176" name="直接连接符 175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77" name="直接连接符 176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178" name="组合 177"/>
          <p:cNvGrpSpPr/>
          <p:nvPr/>
        </p:nvGrpSpPr>
        <p:grpSpPr>
          <a:xfrm>
            <a:off x="266389" y="6142808"/>
            <a:ext cx="220164" cy="327973"/>
            <a:chOff x="3632014" y="4509120"/>
            <a:chExt cx="1269761" cy="216024"/>
          </a:xfrm>
        </p:grpSpPr>
        <p:cxnSp>
          <p:nvCxnSpPr>
            <p:cNvPr id="179" name="直接连接符 178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80" name="直接连接符 179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sp>
        <p:nvSpPr>
          <p:cNvPr id="181" name="矩形 180"/>
          <p:cNvSpPr/>
          <p:nvPr/>
        </p:nvSpPr>
        <p:spPr>
          <a:xfrm>
            <a:off x="-103644" y="6434576"/>
            <a:ext cx="67197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NULL</a:t>
            </a:r>
            <a:endParaRPr lang="zh-CN" altLang="en-US" sz="1400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2" name="矩形 181"/>
          <p:cNvSpPr/>
          <p:nvPr/>
        </p:nvSpPr>
        <p:spPr>
          <a:xfrm>
            <a:off x="761142" y="6460084"/>
            <a:ext cx="67197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NULL</a:t>
            </a:r>
            <a:endParaRPr lang="zh-CN" altLang="en-US" sz="1400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3" name="矩形 182"/>
          <p:cNvSpPr/>
          <p:nvPr/>
        </p:nvSpPr>
        <p:spPr>
          <a:xfrm>
            <a:off x="4234153" y="6297890"/>
            <a:ext cx="36260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F </a:t>
            </a:r>
            <a:endParaRPr lang="zh-CN" altLang="en-US" sz="1600" dirty="0"/>
          </a:p>
        </p:txBody>
      </p:sp>
      <p:sp>
        <p:nvSpPr>
          <p:cNvPr id="184" name="矩形 183"/>
          <p:cNvSpPr/>
          <p:nvPr/>
        </p:nvSpPr>
        <p:spPr>
          <a:xfrm>
            <a:off x="3558401" y="6479969"/>
            <a:ext cx="67197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NULL</a:t>
            </a:r>
            <a:endParaRPr lang="zh-CN" altLang="en-US" sz="1400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5" name="矩形 184"/>
          <p:cNvSpPr/>
          <p:nvPr/>
        </p:nvSpPr>
        <p:spPr>
          <a:xfrm>
            <a:off x="4453699" y="6457368"/>
            <a:ext cx="67197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NULL</a:t>
            </a:r>
            <a:endParaRPr lang="zh-CN" altLang="en-US" sz="1400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6" name="矩形 185"/>
          <p:cNvSpPr/>
          <p:nvPr/>
        </p:nvSpPr>
        <p:spPr>
          <a:xfrm>
            <a:off x="5140114" y="5929967"/>
            <a:ext cx="67197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NULL</a:t>
            </a:r>
            <a:endParaRPr lang="zh-CN" altLang="en-US" sz="1400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87" name="组合 186"/>
          <p:cNvGrpSpPr/>
          <p:nvPr/>
        </p:nvGrpSpPr>
        <p:grpSpPr>
          <a:xfrm flipH="1">
            <a:off x="6879475" y="5652231"/>
            <a:ext cx="342195" cy="327973"/>
            <a:chOff x="3632014" y="4509120"/>
            <a:chExt cx="1269761" cy="216024"/>
          </a:xfrm>
        </p:grpSpPr>
        <p:cxnSp>
          <p:nvCxnSpPr>
            <p:cNvPr id="188" name="直接连接符 187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89" name="直接连接符 188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190" name="组合 189"/>
          <p:cNvGrpSpPr/>
          <p:nvPr/>
        </p:nvGrpSpPr>
        <p:grpSpPr>
          <a:xfrm>
            <a:off x="6157322" y="5656017"/>
            <a:ext cx="369715" cy="327973"/>
            <a:chOff x="3632014" y="4509120"/>
            <a:chExt cx="1269761" cy="216024"/>
          </a:xfrm>
        </p:grpSpPr>
        <p:cxnSp>
          <p:nvCxnSpPr>
            <p:cNvPr id="191" name="直接连接符 190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92" name="直接连接符 191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sp>
        <p:nvSpPr>
          <p:cNvPr id="193" name="矩形 192"/>
          <p:cNvSpPr/>
          <p:nvPr/>
        </p:nvSpPr>
        <p:spPr>
          <a:xfrm>
            <a:off x="5708670" y="5947331"/>
            <a:ext cx="67197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NULL</a:t>
            </a:r>
            <a:endParaRPr lang="zh-CN" altLang="en-US" sz="1400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4" name="矩形 193"/>
          <p:cNvSpPr/>
          <p:nvPr/>
        </p:nvSpPr>
        <p:spPr>
          <a:xfrm>
            <a:off x="6762524" y="5945235"/>
            <a:ext cx="67197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NULL</a:t>
            </a:r>
            <a:endParaRPr lang="zh-CN" altLang="en-US" sz="1400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5" name="圆角矩形 194"/>
          <p:cNvSpPr/>
          <p:nvPr/>
        </p:nvSpPr>
        <p:spPr bwMode="auto">
          <a:xfrm>
            <a:off x="2369437" y="5989469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3175" algn="ctr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lIns="0" tIns="0" rIns="0" bIns="144000" rtlCol="0" anchor="ctr"/>
          <a:lstStyle/>
          <a:p>
            <a:pPr algn="ctr"/>
            <a:r>
              <a:rPr lang="en-US" altLang="zh-CN" sz="54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—</a:t>
            </a:r>
            <a:endParaRPr lang="zh-CN" altLang="en-US" sz="54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96" name="矩形 195"/>
          <p:cNvSpPr/>
          <p:nvPr/>
        </p:nvSpPr>
        <p:spPr>
          <a:xfrm>
            <a:off x="2255068" y="6317441"/>
            <a:ext cx="49248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A</a:t>
            </a:r>
            <a:endParaRPr lang="zh-CN" altLang="en-US" sz="1600" dirty="0"/>
          </a:p>
        </p:txBody>
      </p:sp>
      <p:grpSp>
        <p:nvGrpSpPr>
          <p:cNvPr id="197" name="组合 196"/>
          <p:cNvGrpSpPr/>
          <p:nvPr/>
        </p:nvGrpSpPr>
        <p:grpSpPr>
          <a:xfrm flipH="1">
            <a:off x="2737152" y="6164984"/>
            <a:ext cx="342195" cy="327973"/>
            <a:chOff x="3632014" y="4509120"/>
            <a:chExt cx="1269761" cy="216024"/>
          </a:xfrm>
        </p:grpSpPr>
        <p:cxnSp>
          <p:nvCxnSpPr>
            <p:cNvPr id="198" name="直接连接符 197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99" name="直接连接符 198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200" name="组合 199"/>
          <p:cNvGrpSpPr/>
          <p:nvPr/>
        </p:nvGrpSpPr>
        <p:grpSpPr>
          <a:xfrm>
            <a:off x="1995852" y="6168770"/>
            <a:ext cx="369715" cy="327973"/>
            <a:chOff x="3632014" y="4509120"/>
            <a:chExt cx="1269761" cy="216024"/>
          </a:xfrm>
        </p:grpSpPr>
        <p:cxnSp>
          <p:nvCxnSpPr>
            <p:cNvPr id="201" name="直接连接符 200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202" name="直接连接符 201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sp>
        <p:nvSpPr>
          <p:cNvPr id="203" name="矩形 202"/>
          <p:cNvSpPr/>
          <p:nvPr/>
        </p:nvSpPr>
        <p:spPr>
          <a:xfrm>
            <a:off x="1659709" y="6460084"/>
            <a:ext cx="67197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NULL</a:t>
            </a:r>
            <a:endParaRPr lang="zh-CN" altLang="en-US" sz="1400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4" name="矩形 203"/>
          <p:cNvSpPr/>
          <p:nvPr/>
        </p:nvSpPr>
        <p:spPr>
          <a:xfrm>
            <a:off x="2688776" y="6464695"/>
            <a:ext cx="67197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NULL</a:t>
            </a:r>
            <a:endParaRPr lang="zh-CN" altLang="en-US" sz="1400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412103" y="1124744"/>
            <a:ext cx="1568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当前最近距离：</a:t>
            </a:r>
          </a:p>
        </p:txBody>
      </p:sp>
      <p:sp>
        <p:nvSpPr>
          <p:cNvPr id="145" name="文本框 144"/>
          <p:cNvSpPr txBox="1"/>
          <p:nvPr/>
        </p:nvSpPr>
        <p:spPr>
          <a:xfrm>
            <a:off x="7339903" y="1524068"/>
            <a:ext cx="1806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Min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= Dis(PH)</a:t>
            </a:r>
            <a:endParaRPr lang="zh-CN" altLang="en-US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25" name="Picture 2" descr="http://e.hiphotos.baidu.com/zhidao/wh%3D450%2C600/sign=35a316dc5c6034a829b7b085fe236562/2934349b033b5bb5656cbf2336d3d539b700bcb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3368" y="4646329"/>
            <a:ext cx="599661" cy="450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3" name="直接连接符 132"/>
          <p:cNvCxnSpPr/>
          <p:nvPr/>
        </p:nvCxnSpPr>
        <p:spPr bwMode="auto">
          <a:xfrm>
            <a:off x="2655997" y="2458477"/>
            <a:ext cx="2130578" cy="81743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/>
            <a:tailEnd type="none"/>
          </a:ln>
          <a:effectLst/>
        </p:spPr>
      </p:cxnSp>
      <p:sp>
        <p:nvSpPr>
          <p:cNvPr id="108" name="圆角矩形 107"/>
          <p:cNvSpPr/>
          <p:nvPr/>
        </p:nvSpPr>
        <p:spPr bwMode="auto">
          <a:xfrm>
            <a:off x="4614337" y="3067905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H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38" name="矩形 137"/>
          <p:cNvSpPr/>
          <p:nvPr/>
        </p:nvSpPr>
        <p:spPr>
          <a:xfrm>
            <a:off x="3190778" y="2800879"/>
            <a:ext cx="6399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Min</a:t>
            </a:r>
            <a:endParaRPr lang="zh-CN" altLang="en-US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9" name="文本框 138"/>
          <p:cNvSpPr txBox="1"/>
          <p:nvPr/>
        </p:nvSpPr>
        <p:spPr>
          <a:xfrm>
            <a:off x="7346176" y="2095438"/>
            <a:ext cx="18065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 err="1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Px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&lt; </a:t>
            </a:r>
            <a:r>
              <a:rPr lang="en-US" altLang="zh-CN" b="1" dirty="0" err="1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Hx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进入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</a:t>
            </a:r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左子树</a:t>
            </a:r>
          </a:p>
        </p:txBody>
      </p:sp>
      <p:pic>
        <p:nvPicPr>
          <p:cNvPr id="140" name="Picture 2" descr="http://e.hiphotos.baidu.com/zhidao/wh%3D450%2C600/sign=35a316dc5c6034a829b7b085fe236562/2934349b033b5bb5656cbf2336d3d539b700bcb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5120" y="5095289"/>
            <a:ext cx="599661" cy="450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1" name="文本框 140"/>
          <p:cNvSpPr txBox="1"/>
          <p:nvPr/>
        </p:nvSpPr>
        <p:spPr>
          <a:xfrm>
            <a:off x="7339903" y="2860739"/>
            <a:ext cx="18065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Min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&gt; Dis(PB)</a:t>
            </a:r>
          </a:p>
          <a:p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Min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= Dis(PB)</a:t>
            </a:r>
            <a:endParaRPr lang="zh-CN" altLang="en-US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2" name="文本框 141"/>
          <p:cNvSpPr txBox="1"/>
          <p:nvPr/>
        </p:nvSpPr>
        <p:spPr>
          <a:xfrm>
            <a:off x="7298743" y="3631233"/>
            <a:ext cx="18065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 err="1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&gt; By </a:t>
            </a:r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进入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右子树</a:t>
            </a:r>
          </a:p>
        </p:txBody>
      </p:sp>
      <p:pic>
        <p:nvPicPr>
          <p:cNvPr id="150" name="Picture 2" descr="http://e.hiphotos.baidu.com/zhidao/wh%3D450%2C600/sign=35a316dc5c6034a829b7b085fe236562/2934349b033b5bb5656cbf2336d3d539b700bcb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5319" y="5567658"/>
            <a:ext cx="599661" cy="450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3" name="文本框 172"/>
          <p:cNvSpPr txBox="1"/>
          <p:nvPr/>
        </p:nvSpPr>
        <p:spPr>
          <a:xfrm>
            <a:off x="7314155" y="4329993"/>
            <a:ext cx="1806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Min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&lt; Dis(PC)</a:t>
            </a:r>
            <a:endParaRPr lang="zh-CN" altLang="en-US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05" name="直接连接符 204"/>
          <p:cNvCxnSpPr/>
          <p:nvPr/>
        </p:nvCxnSpPr>
        <p:spPr bwMode="auto">
          <a:xfrm flipH="1">
            <a:off x="2618175" y="2451076"/>
            <a:ext cx="46071" cy="112685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/>
            <a:tailEnd type="none"/>
          </a:ln>
          <a:effectLst/>
        </p:spPr>
      </p:cxnSp>
      <p:sp>
        <p:nvSpPr>
          <p:cNvPr id="210" name="矩形 209"/>
          <p:cNvSpPr/>
          <p:nvPr/>
        </p:nvSpPr>
        <p:spPr>
          <a:xfrm>
            <a:off x="2022458" y="2791391"/>
            <a:ext cx="6399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Min</a:t>
            </a:r>
            <a:endParaRPr lang="zh-CN" altLang="en-US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1" name="圆角矩形 520"/>
          <p:cNvSpPr/>
          <p:nvPr/>
        </p:nvSpPr>
        <p:spPr bwMode="auto">
          <a:xfrm>
            <a:off x="2423283" y="3337035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B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11" name="文本框 210"/>
          <p:cNvSpPr txBox="1"/>
          <p:nvPr/>
        </p:nvSpPr>
        <p:spPr>
          <a:xfrm>
            <a:off x="7314155" y="4794876"/>
            <a:ext cx="18065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 err="1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Px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&lt; </a:t>
            </a:r>
            <a:r>
              <a:rPr lang="en-US" altLang="zh-CN" b="1" dirty="0" err="1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Cx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进入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左子树</a:t>
            </a:r>
          </a:p>
        </p:txBody>
      </p:sp>
      <p:pic>
        <p:nvPicPr>
          <p:cNvPr id="212" name="Picture 2" descr="http://e.hiphotos.baidu.com/zhidao/wh%3D450%2C600/sign=35a316dc5c6034a829b7b085fe236562/2934349b033b5bb5656cbf2336d3d539b700bcb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8325" y="6075446"/>
            <a:ext cx="599661" cy="450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3" name="文本框 212"/>
          <p:cNvSpPr txBox="1"/>
          <p:nvPr/>
        </p:nvSpPr>
        <p:spPr>
          <a:xfrm>
            <a:off x="7323296" y="5451155"/>
            <a:ext cx="18065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Min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&gt; Dis(PA)</a:t>
            </a:r>
          </a:p>
          <a:p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Min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= Dis(PA)</a:t>
            </a:r>
            <a:endParaRPr lang="zh-CN" altLang="en-US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15" name="直接连接符 214"/>
          <p:cNvCxnSpPr/>
          <p:nvPr/>
        </p:nvCxnSpPr>
        <p:spPr bwMode="auto">
          <a:xfrm flipH="1">
            <a:off x="2685109" y="2111754"/>
            <a:ext cx="385218" cy="36833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/>
            <a:tailEnd type="none"/>
          </a:ln>
          <a:effectLst/>
        </p:spPr>
      </p:cxnSp>
      <p:sp>
        <p:nvSpPr>
          <p:cNvPr id="216" name="矩形 215"/>
          <p:cNvSpPr/>
          <p:nvPr/>
        </p:nvSpPr>
        <p:spPr>
          <a:xfrm>
            <a:off x="2882034" y="2281692"/>
            <a:ext cx="6399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Min</a:t>
            </a:r>
            <a:endParaRPr lang="zh-CN" altLang="en-US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4" name="圆角矩形 143"/>
          <p:cNvSpPr/>
          <p:nvPr/>
        </p:nvSpPr>
        <p:spPr bwMode="auto">
          <a:xfrm>
            <a:off x="2475977" y="2280902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rgbClr val="FFFF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P</a:t>
            </a:r>
            <a:endParaRPr lang="zh-CN" altLang="en-US" sz="2000" b="1" dirty="0">
              <a:solidFill>
                <a:srgbClr val="FFFF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520" name="圆角矩形 519"/>
          <p:cNvSpPr/>
          <p:nvPr/>
        </p:nvSpPr>
        <p:spPr bwMode="auto">
          <a:xfrm>
            <a:off x="2879915" y="1941164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A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4593303"/>
      </p:ext>
    </p:extLst>
  </p:cSld>
  <p:clrMapOvr>
    <a:masterClrMapping/>
  </p:clrMapOvr>
  <p:transition advTm="157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45" grpId="0"/>
      <p:bldP spid="138" grpId="0"/>
      <p:bldP spid="138" grpId="1"/>
      <p:bldP spid="139" grpId="0"/>
      <p:bldP spid="141" grpId="0"/>
      <p:bldP spid="142" grpId="0"/>
      <p:bldP spid="173" grpId="0"/>
      <p:bldP spid="210" grpId="0"/>
      <p:bldP spid="210" grpId="1"/>
      <p:bldP spid="211" grpId="0"/>
      <p:bldP spid="213" grpId="0"/>
      <p:bldP spid="216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矩形 141"/>
          <p:cNvSpPr/>
          <p:nvPr/>
        </p:nvSpPr>
        <p:spPr bwMode="auto">
          <a:xfrm>
            <a:off x="4804799" y="1698947"/>
            <a:ext cx="2516048" cy="2545176"/>
          </a:xfrm>
          <a:prstGeom prst="rect">
            <a:avLst/>
          </a:prstGeom>
          <a:solidFill>
            <a:schemeClr val="tx1">
              <a:alpha val="71000"/>
            </a:schemeClr>
          </a:solidFill>
          <a:ln w="25400" algn="ctr">
            <a:noFill/>
            <a:prstDash val="sysDash"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139" name="矩形 138"/>
          <p:cNvSpPr/>
          <p:nvPr/>
        </p:nvSpPr>
        <p:spPr bwMode="auto">
          <a:xfrm>
            <a:off x="129749" y="3539236"/>
            <a:ext cx="4652796" cy="736331"/>
          </a:xfrm>
          <a:prstGeom prst="rect">
            <a:avLst/>
          </a:prstGeom>
          <a:solidFill>
            <a:schemeClr val="tx1">
              <a:alpha val="71000"/>
            </a:schemeClr>
          </a:solidFill>
          <a:ln w="25400" algn="ctr">
            <a:noFill/>
            <a:prstDash val="sysDash"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133" name="矩形 132"/>
          <p:cNvSpPr/>
          <p:nvPr/>
        </p:nvSpPr>
        <p:spPr bwMode="auto">
          <a:xfrm>
            <a:off x="4183730" y="1702025"/>
            <a:ext cx="598815" cy="1841654"/>
          </a:xfrm>
          <a:prstGeom prst="rect">
            <a:avLst/>
          </a:prstGeom>
          <a:solidFill>
            <a:schemeClr val="tx1">
              <a:alpha val="71000"/>
            </a:schemeClr>
          </a:solidFill>
          <a:ln w="25400" algn="ctr">
            <a:noFill/>
            <a:prstDash val="sysDash"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107" name="矩形 106"/>
          <p:cNvSpPr/>
          <p:nvPr/>
        </p:nvSpPr>
        <p:spPr bwMode="auto">
          <a:xfrm>
            <a:off x="119027" y="1700942"/>
            <a:ext cx="7227149" cy="2552477"/>
          </a:xfrm>
          <a:prstGeom prst="rect">
            <a:avLst/>
          </a:prstGeom>
          <a:solidFill>
            <a:schemeClr val="accent3">
              <a:lumMod val="75000"/>
              <a:alpha val="44000"/>
            </a:schemeClr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cxnSp>
        <p:nvCxnSpPr>
          <p:cNvPr id="25" name="直接连接符 24"/>
          <p:cNvCxnSpPr/>
          <p:nvPr/>
        </p:nvCxnSpPr>
        <p:spPr bwMode="auto">
          <a:xfrm>
            <a:off x="4791772" y="1700942"/>
            <a:ext cx="7775" cy="2519655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/>
            <a:tailEnd type="none"/>
          </a:ln>
          <a:effectLst/>
        </p:spPr>
      </p:cxnSp>
      <p:cxnSp>
        <p:nvCxnSpPr>
          <p:cNvPr id="26" name="直接连接符 25"/>
          <p:cNvCxnSpPr/>
          <p:nvPr/>
        </p:nvCxnSpPr>
        <p:spPr bwMode="auto">
          <a:xfrm flipH="1" flipV="1">
            <a:off x="119027" y="3534490"/>
            <a:ext cx="4680520" cy="3403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/>
            <a:tailEnd type="none"/>
          </a:ln>
          <a:effectLst/>
        </p:spPr>
      </p:cxnSp>
      <p:cxnSp>
        <p:nvCxnSpPr>
          <p:cNvPr id="27" name="直接连接符 26"/>
          <p:cNvCxnSpPr/>
          <p:nvPr/>
        </p:nvCxnSpPr>
        <p:spPr bwMode="auto">
          <a:xfrm flipH="1" flipV="1">
            <a:off x="4799549" y="2420001"/>
            <a:ext cx="2546627" cy="355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/>
            <a:tailEnd type="none"/>
          </a:ln>
          <a:effectLst/>
        </p:spPr>
      </p:cxnSp>
      <p:cxnSp>
        <p:nvCxnSpPr>
          <p:cNvPr id="28" name="直接连接符 27"/>
          <p:cNvCxnSpPr/>
          <p:nvPr/>
        </p:nvCxnSpPr>
        <p:spPr bwMode="auto">
          <a:xfrm flipH="1">
            <a:off x="6369142" y="2420001"/>
            <a:ext cx="8079" cy="1835695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/>
            <a:tailEnd type="none"/>
          </a:ln>
          <a:effectLst/>
        </p:spPr>
      </p:cxnSp>
      <p:cxnSp>
        <p:nvCxnSpPr>
          <p:cNvPr id="29" name="直接连接符 28"/>
          <p:cNvCxnSpPr/>
          <p:nvPr/>
        </p:nvCxnSpPr>
        <p:spPr bwMode="auto">
          <a:xfrm>
            <a:off x="4186451" y="1700942"/>
            <a:ext cx="0" cy="183098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/>
            <a:tailEnd type="none"/>
          </a:ln>
          <a:effectLst/>
        </p:spPr>
      </p:cxnSp>
      <p:cxnSp>
        <p:nvCxnSpPr>
          <p:cNvPr id="30" name="直接连接符 29"/>
          <p:cNvCxnSpPr/>
          <p:nvPr/>
        </p:nvCxnSpPr>
        <p:spPr bwMode="auto">
          <a:xfrm>
            <a:off x="2168311" y="3537247"/>
            <a:ext cx="10905" cy="706876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/>
            <a:tailEnd type="none"/>
          </a:ln>
          <a:effectLst/>
        </p:spPr>
      </p:cxnSp>
      <p:cxnSp>
        <p:nvCxnSpPr>
          <p:cNvPr id="31" name="直接连接符 30"/>
          <p:cNvCxnSpPr/>
          <p:nvPr/>
        </p:nvCxnSpPr>
        <p:spPr bwMode="auto">
          <a:xfrm flipH="1">
            <a:off x="119026" y="3743720"/>
            <a:ext cx="2060190" cy="2567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/>
            <a:tailEnd type="none"/>
          </a:ln>
          <a:effectLst/>
        </p:spPr>
      </p:cxnSp>
      <p:cxnSp>
        <p:nvCxnSpPr>
          <p:cNvPr id="32" name="直接连接符 31"/>
          <p:cNvCxnSpPr/>
          <p:nvPr/>
        </p:nvCxnSpPr>
        <p:spPr bwMode="auto">
          <a:xfrm flipH="1" flipV="1">
            <a:off x="4799548" y="2652128"/>
            <a:ext cx="1577673" cy="1871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/>
            <a:tailEnd type="none"/>
          </a:ln>
          <a:effectLst/>
        </p:spPr>
      </p:cxnSp>
      <p:cxnSp>
        <p:nvCxnSpPr>
          <p:cNvPr id="33" name="直接连接符 32"/>
          <p:cNvCxnSpPr/>
          <p:nvPr/>
        </p:nvCxnSpPr>
        <p:spPr bwMode="auto">
          <a:xfrm>
            <a:off x="5447619" y="1700942"/>
            <a:ext cx="0" cy="719059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/>
            <a:tailEnd type="none"/>
          </a:ln>
          <a:effectLst/>
        </p:spPr>
      </p:cxn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088" y="85725"/>
            <a:ext cx="7599362" cy="914400"/>
          </a:xfrm>
        </p:spPr>
        <p:txBody>
          <a:bodyPr/>
          <a:lstStyle/>
          <a:p>
            <a:pPr>
              <a:defRPr/>
            </a:pPr>
            <a:r>
              <a:rPr lang="en-US" altLang="zh-CN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2d-</a:t>
            </a:r>
            <a:r>
              <a:rPr lang="zh-CN" altLang="en-US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树</a:t>
            </a:r>
          </a:p>
        </p:txBody>
      </p:sp>
      <p:sp>
        <p:nvSpPr>
          <p:cNvPr id="124" name="TextBox 20"/>
          <p:cNvSpPr txBox="1">
            <a:spLocks noChangeArrowheads="1"/>
          </p:cNvSpPr>
          <p:nvPr/>
        </p:nvSpPr>
        <p:spPr bwMode="auto">
          <a:xfrm>
            <a:off x="130824" y="1144766"/>
            <a:ext cx="7266061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2d-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树的最近邻搜索：查询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的最近邻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例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2)</a:t>
            </a:r>
          </a:p>
        </p:txBody>
      </p:sp>
      <p:sp>
        <p:nvSpPr>
          <p:cNvPr id="523" name="圆角矩形 522"/>
          <p:cNvSpPr/>
          <p:nvPr/>
        </p:nvSpPr>
        <p:spPr bwMode="auto">
          <a:xfrm>
            <a:off x="6690800" y="2243531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D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526" name="圆角矩形 525"/>
          <p:cNvSpPr/>
          <p:nvPr/>
        </p:nvSpPr>
        <p:spPr bwMode="auto">
          <a:xfrm>
            <a:off x="6204977" y="3645158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E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525" name="圆角矩形 524"/>
          <p:cNvSpPr/>
          <p:nvPr/>
        </p:nvSpPr>
        <p:spPr bwMode="auto">
          <a:xfrm>
            <a:off x="4006431" y="2458477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C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522" name="圆角矩形 521"/>
          <p:cNvSpPr/>
          <p:nvPr/>
        </p:nvSpPr>
        <p:spPr bwMode="auto">
          <a:xfrm>
            <a:off x="1991235" y="3773100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G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01" name="圆角矩形 100"/>
          <p:cNvSpPr/>
          <p:nvPr/>
        </p:nvSpPr>
        <p:spPr bwMode="auto">
          <a:xfrm>
            <a:off x="909441" y="3555236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J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524" name="圆角矩形 523"/>
          <p:cNvSpPr/>
          <p:nvPr/>
        </p:nvSpPr>
        <p:spPr bwMode="auto">
          <a:xfrm>
            <a:off x="5735651" y="2453219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F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10" name="圆角矩形 109"/>
          <p:cNvSpPr/>
          <p:nvPr/>
        </p:nvSpPr>
        <p:spPr bwMode="auto">
          <a:xfrm>
            <a:off x="5267599" y="1787780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I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43" name="组合 42"/>
          <p:cNvGrpSpPr/>
          <p:nvPr/>
        </p:nvGrpSpPr>
        <p:grpSpPr>
          <a:xfrm flipH="1">
            <a:off x="1418894" y="5627955"/>
            <a:ext cx="342195" cy="327973"/>
            <a:chOff x="3632014" y="4509120"/>
            <a:chExt cx="1269761" cy="216024"/>
          </a:xfrm>
        </p:grpSpPr>
        <p:cxnSp>
          <p:nvCxnSpPr>
            <p:cNvPr id="44" name="直接连接符 43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45" name="直接连接符 44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53" name="组合 52"/>
          <p:cNvGrpSpPr/>
          <p:nvPr/>
        </p:nvGrpSpPr>
        <p:grpSpPr>
          <a:xfrm flipH="1">
            <a:off x="5151402" y="5636344"/>
            <a:ext cx="394145" cy="327973"/>
            <a:chOff x="3632014" y="4509120"/>
            <a:chExt cx="1269761" cy="216024"/>
          </a:xfrm>
        </p:grpSpPr>
        <p:cxnSp>
          <p:nvCxnSpPr>
            <p:cNvPr id="54" name="直接连接符 53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55" name="直接连接符 54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58" name="组合 57"/>
          <p:cNvGrpSpPr/>
          <p:nvPr/>
        </p:nvGrpSpPr>
        <p:grpSpPr>
          <a:xfrm>
            <a:off x="4369963" y="5627988"/>
            <a:ext cx="441506" cy="327973"/>
            <a:chOff x="3632014" y="4509120"/>
            <a:chExt cx="1269761" cy="216024"/>
          </a:xfrm>
        </p:grpSpPr>
        <p:cxnSp>
          <p:nvCxnSpPr>
            <p:cNvPr id="59" name="直接连接符 58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60" name="直接连接符 59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71" name="组合 70"/>
          <p:cNvGrpSpPr/>
          <p:nvPr/>
        </p:nvGrpSpPr>
        <p:grpSpPr>
          <a:xfrm>
            <a:off x="3719566" y="4361630"/>
            <a:ext cx="368360" cy="937469"/>
            <a:chOff x="4493705" y="4490238"/>
            <a:chExt cx="368360" cy="937469"/>
          </a:xfrm>
        </p:grpSpPr>
        <p:sp>
          <p:nvSpPr>
            <p:cNvPr id="72" name="圆角矩形 71"/>
            <p:cNvSpPr/>
            <p:nvPr/>
          </p:nvSpPr>
          <p:spPr bwMode="auto">
            <a:xfrm>
              <a:off x="4502025" y="4734899"/>
              <a:ext cx="360040" cy="360040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317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54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|</a:t>
              </a:r>
              <a:endParaRPr lang="zh-CN" altLang="en-US" sz="54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73" name="直接连接符 72"/>
            <p:cNvCxnSpPr/>
            <p:nvPr/>
          </p:nvCxnSpPr>
          <p:spPr bwMode="auto">
            <a:xfrm flipH="1" flipV="1">
              <a:off x="4689420" y="4490238"/>
              <a:ext cx="0" cy="255965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  <p:sp>
          <p:nvSpPr>
            <p:cNvPr id="74" name="矩形 73"/>
            <p:cNvSpPr/>
            <p:nvPr/>
          </p:nvSpPr>
          <p:spPr>
            <a:xfrm>
              <a:off x="4493705" y="5089153"/>
              <a:ext cx="352982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H</a:t>
              </a:r>
              <a:endParaRPr lang="zh-CN" altLang="en-US" sz="1600" dirty="0"/>
            </a:p>
          </p:txBody>
        </p:sp>
      </p:grpSp>
      <p:sp>
        <p:nvSpPr>
          <p:cNvPr id="76" name="圆角矩形 75"/>
          <p:cNvSpPr/>
          <p:nvPr/>
        </p:nvSpPr>
        <p:spPr bwMode="auto">
          <a:xfrm>
            <a:off x="1888907" y="5019824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3175" algn="ctr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lIns="0" tIns="0" rIns="0" bIns="144000" rtlCol="0" anchor="ctr"/>
          <a:lstStyle/>
          <a:p>
            <a:pPr algn="ctr"/>
            <a:r>
              <a:rPr lang="en-US" altLang="zh-CN" sz="54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—</a:t>
            </a:r>
            <a:endParaRPr lang="zh-CN" altLang="en-US" sz="54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77" name="组合 76"/>
          <p:cNvGrpSpPr/>
          <p:nvPr/>
        </p:nvGrpSpPr>
        <p:grpSpPr>
          <a:xfrm>
            <a:off x="2105775" y="4786310"/>
            <a:ext cx="1690465" cy="282254"/>
            <a:chOff x="3340664" y="3236395"/>
            <a:chExt cx="1269761" cy="216024"/>
          </a:xfrm>
        </p:grpSpPr>
        <p:cxnSp>
          <p:nvCxnSpPr>
            <p:cNvPr id="79" name="直接连接符 78"/>
            <p:cNvCxnSpPr/>
            <p:nvPr/>
          </p:nvCxnSpPr>
          <p:spPr bwMode="auto">
            <a:xfrm>
              <a:off x="3340664" y="3236395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80" name="直接连接符 79"/>
            <p:cNvCxnSpPr/>
            <p:nvPr/>
          </p:nvCxnSpPr>
          <p:spPr bwMode="auto">
            <a:xfrm flipV="1">
              <a:off x="3345977" y="3236395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sp>
        <p:nvSpPr>
          <p:cNvPr id="78" name="矩形 77"/>
          <p:cNvSpPr/>
          <p:nvPr/>
        </p:nvSpPr>
        <p:spPr>
          <a:xfrm>
            <a:off x="1802723" y="5359877"/>
            <a:ext cx="49248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B</a:t>
            </a:r>
            <a:endParaRPr lang="zh-CN" altLang="en-US" sz="1600" dirty="0"/>
          </a:p>
        </p:txBody>
      </p:sp>
      <p:sp>
        <p:nvSpPr>
          <p:cNvPr id="82" name="圆角矩形 81"/>
          <p:cNvSpPr/>
          <p:nvPr/>
        </p:nvSpPr>
        <p:spPr bwMode="auto">
          <a:xfrm>
            <a:off x="5663938" y="5011162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 w="3175" algn="ctr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lIns="0" tIns="0" rIns="0" bIns="144000" rtlCol="0" anchor="ctr"/>
          <a:lstStyle/>
          <a:p>
            <a:pPr algn="ctr"/>
            <a:r>
              <a:rPr lang="en-US" altLang="zh-CN" sz="54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—</a:t>
            </a:r>
            <a:endParaRPr lang="zh-CN" altLang="en-US" sz="54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83" name="组合 82"/>
          <p:cNvGrpSpPr/>
          <p:nvPr/>
        </p:nvGrpSpPr>
        <p:grpSpPr>
          <a:xfrm flipH="1">
            <a:off x="4083199" y="4779467"/>
            <a:ext cx="1782355" cy="251666"/>
            <a:chOff x="3632014" y="4509120"/>
            <a:chExt cx="1269761" cy="216024"/>
          </a:xfrm>
        </p:grpSpPr>
        <p:cxnSp>
          <p:nvCxnSpPr>
            <p:cNvPr id="85" name="直接连接符 84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86" name="直接连接符 85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sp>
        <p:nvSpPr>
          <p:cNvPr id="84" name="矩形 83"/>
          <p:cNvSpPr/>
          <p:nvPr/>
        </p:nvSpPr>
        <p:spPr>
          <a:xfrm>
            <a:off x="5693894" y="5359877"/>
            <a:ext cx="34657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endParaRPr lang="zh-CN" altLang="en-US" sz="1600" dirty="0"/>
          </a:p>
        </p:txBody>
      </p:sp>
      <p:grpSp>
        <p:nvGrpSpPr>
          <p:cNvPr id="97" name="组合 96"/>
          <p:cNvGrpSpPr/>
          <p:nvPr/>
        </p:nvGrpSpPr>
        <p:grpSpPr>
          <a:xfrm>
            <a:off x="2251230" y="5192027"/>
            <a:ext cx="1029998" cy="944581"/>
            <a:chOff x="2665735" y="5320635"/>
            <a:chExt cx="1029998" cy="944581"/>
          </a:xfrm>
        </p:grpSpPr>
        <p:sp>
          <p:nvSpPr>
            <p:cNvPr id="98" name="圆角矩形 97"/>
            <p:cNvSpPr/>
            <p:nvPr/>
          </p:nvSpPr>
          <p:spPr bwMode="auto">
            <a:xfrm>
              <a:off x="3335693" y="5599260"/>
              <a:ext cx="360040" cy="360040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317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 lIns="36000" tIns="91446" rIns="0" bIns="91446" rtlCol="0" anchor="ctr"/>
            <a:lstStyle/>
            <a:p>
              <a:pPr algn="ctr"/>
              <a:r>
                <a:rPr lang="en-US" altLang="zh-CN" sz="54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|</a:t>
              </a:r>
              <a:endParaRPr lang="zh-CN" altLang="en-US" sz="54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grpSp>
          <p:nvGrpSpPr>
            <p:cNvPr id="100" name="组合 99"/>
            <p:cNvGrpSpPr/>
            <p:nvPr/>
          </p:nvGrpSpPr>
          <p:grpSpPr>
            <a:xfrm flipH="1">
              <a:off x="2665735" y="5320635"/>
              <a:ext cx="859216" cy="257708"/>
              <a:chOff x="3632014" y="4509120"/>
              <a:chExt cx="1269761" cy="216024"/>
            </a:xfrm>
          </p:grpSpPr>
          <p:cxnSp>
            <p:nvCxnSpPr>
              <p:cNvPr id="103" name="直接连接符 102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104" name="直接连接符 103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sp>
          <p:nvSpPr>
            <p:cNvPr id="102" name="矩形 101"/>
            <p:cNvSpPr/>
            <p:nvPr/>
          </p:nvSpPr>
          <p:spPr>
            <a:xfrm>
              <a:off x="3356151" y="5926662"/>
              <a:ext cx="322524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C</a:t>
              </a:r>
              <a:endParaRPr lang="zh-CN" altLang="en-US" sz="1600" dirty="0"/>
            </a:p>
          </p:txBody>
        </p:sp>
      </p:grpSp>
      <p:sp>
        <p:nvSpPr>
          <p:cNvPr id="111" name="圆角矩形 110"/>
          <p:cNvSpPr/>
          <p:nvPr/>
        </p:nvSpPr>
        <p:spPr bwMode="auto">
          <a:xfrm>
            <a:off x="4798135" y="5472417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 w="3175" algn="ctr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lIns="36000" tIns="91446" rIns="0" bIns="91446" rtlCol="0" anchor="ctr"/>
          <a:lstStyle/>
          <a:p>
            <a:pPr algn="ctr"/>
            <a:r>
              <a:rPr lang="en-US" altLang="zh-CN" sz="54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|</a:t>
            </a:r>
            <a:endParaRPr lang="zh-CN" altLang="en-US" sz="54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112" name="组合 111"/>
          <p:cNvGrpSpPr/>
          <p:nvPr/>
        </p:nvGrpSpPr>
        <p:grpSpPr>
          <a:xfrm>
            <a:off x="4978386" y="5195119"/>
            <a:ext cx="675813" cy="285008"/>
            <a:chOff x="3632014" y="4509120"/>
            <a:chExt cx="1269761" cy="216024"/>
          </a:xfrm>
        </p:grpSpPr>
        <p:cxnSp>
          <p:nvCxnSpPr>
            <p:cNvPr id="114" name="直接连接符 113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15" name="直接连接符 114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sp>
        <p:nvSpPr>
          <p:cNvPr id="113" name="矩形 112"/>
          <p:cNvSpPr/>
          <p:nvPr/>
        </p:nvSpPr>
        <p:spPr>
          <a:xfrm>
            <a:off x="4860221" y="5823805"/>
            <a:ext cx="36260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E </a:t>
            </a:r>
            <a:endParaRPr lang="zh-CN" altLang="en-US" sz="1600" dirty="0"/>
          </a:p>
        </p:txBody>
      </p:sp>
      <p:sp>
        <p:nvSpPr>
          <p:cNvPr id="128" name="圆角矩形 127"/>
          <p:cNvSpPr/>
          <p:nvPr/>
        </p:nvSpPr>
        <p:spPr bwMode="auto">
          <a:xfrm>
            <a:off x="6534059" y="5445224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 w="3175" algn="ctr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lIns="36000" tIns="91446" rIns="0" bIns="91446" rtlCol="0" anchor="ctr"/>
          <a:lstStyle/>
          <a:p>
            <a:pPr algn="ctr"/>
            <a:r>
              <a:rPr lang="en-US" altLang="zh-CN" sz="54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|</a:t>
            </a:r>
            <a:endParaRPr lang="zh-CN" altLang="en-US" sz="54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30" name="矩形 129"/>
          <p:cNvSpPr/>
          <p:nvPr/>
        </p:nvSpPr>
        <p:spPr>
          <a:xfrm>
            <a:off x="6588067" y="5818154"/>
            <a:ext cx="25359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endParaRPr lang="zh-CN" altLang="en-US" sz="1600" dirty="0"/>
          </a:p>
        </p:txBody>
      </p:sp>
      <p:grpSp>
        <p:nvGrpSpPr>
          <p:cNvPr id="89" name="组合 88"/>
          <p:cNvGrpSpPr/>
          <p:nvPr/>
        </p:nvGrpSpPr>
        <p:grpSpPr>
          <a:xfrm>
            <a:off x="6018217" y="5191182"/>
            <a:ext cx="707798" cy="279470"/>
            <a:chOff x="6986605" y="3644733"/>
            <a:chExt cx="896122" cy="259901"/>
          </a:xfrm>
        </p:grpSpPr>
        <p:cxnSp>
          <p:nvCxnSpPr>
            <p:cNvPr id="90" name="直接连接符 89"/>
            <p:cNvCxnSpPr/>
            <p:nvPr/>
          </p:nvCxnSpPr>
          <p:spPr bwMode="auto">
            <a:xfrm flipH="1" flipV="1">
              <a:off x="6986605" y="3644733"/>
              <a:ext cx="892667" cy="3936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91" name="直接连接符 90"/>
            <p:cNvCxnSpPr/>
            <p:nvPr/>
          </p:nvCxnSpPr>
          <p:spPr bwMode="auto">
            <a:xfrm flipH="1" flipV="1">
              <a:off x="7882727" y="3648669"/>
              <a:ext cx="0" cy="255965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sp>
        <p:nvSpPr>
          <p:cNvPr id="134" name="圆角矩形 133"/>
          <p:cNvSpPr/>
          <p:nvPr/>
        </p:nvSpPr>
        <p:spPr bwMode="auto">
          <a:xfrm>
            <a:off x="1056367" y="5442230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 w="3175" algn="ctr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lIns="36000" tIns="91446" rIns="0" bIns="91446" rtlCol="0" anchor="ctr"/>
          <a:lstStyle/>
          <a:p>
            <a:pPr algn="ctr"/>
            <a:r>
              <a:rPr lang="en-US" altLang="zh-CN" sz="54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|</a:t>
            </a:r>
            <a:endParaRPr lang="zh-CN" altLang="en-US" sz="54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1214414" y="5177504"/>
            <a:ext cx="678841" cy="292443"/>
            <a:chOff x="1268092" y="5150311"/>
            <a:chExt cx="908435" cy="255965"/>
          </a:xfrm>
        </p:grpSpPr>
        <p:cxnSp>
          <p:nvCxnSpPr>
            <p:cNvPr id="135" name="直接连接符 134"/>
            <p:cNvCxnSpPr/>
            <p:nvPr/>
          </p:nvCxnSpPr>
          <p:spPr bwMode="auto">
            <a:xfrm flipV="1">
              <a:off x="1270376" y="5150311"/>
              <a:ext cx="0" cy="255965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  <p:cxnSp>
          <p:nvCxnSpPr>
            <p:cNvPr id="136" name="直接连接符 135"/>
            <p:cNvCxnSpPr/>
            <p:nvPr/>
          </p:nvCxnSpPr>
          <p:spPr bwMode="auto">
            <a:xfrm>
              <a:off x="1268092" y="5150311"/>
              <a:ext cx="908435" cy="3938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</p:grpSp>
      <p:sp>
        <p:nvSpPr>
          <p:cNvPr id="137" name="矩形 136"/>
          <p:cNvSpPr/>
          <p:nvPr/>
        </p:nvSpPr>
        <p:spPr>
          <a:xfrm>
            <a:off x="1069011" y="5760570"/>
            <a:ext cx="34176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G</a:t>
            </a:r>
            <a:endParaRPr lang="zh-CN" altLang="en-US" sz="1600" dirty="0"/>
          </a:p>
        </p:txBody>
      </p:sp>
      <p:sp>
        <p:nvSpPr>
          <p:cNvPr id="157" name="圆角矩形 156"/>
          <p:cNvSpPr/>
          <p:nvPr/>
        </p:nvSpPr>
        <p:spPr bwMode="auto">
          <a:xfrm>
            <a:off x="4186989" y="5961747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 w="3175" algn="ctr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lIns="0" tIns="0" rIns="0" bIns="144000" rtlCol="0" anchor="ctr"/>
          <a:lstStyle/>
          <a:p>
            <a:pPr algn="ctr"/>
            <a:r>
              <a:rPr lang="en-US" altLang="zh-CN" sz="54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—</a:t>
            </a:r>
            <a:endParaRPr lang="zh-CN" altLang="en-US" sz="54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158" name="组合 157"/>
          <p:cNvGrpSpPr/>
          <p:nvPr/>
        </p:nvGrpSpPr>
        <p:grpSpPr>
          <a:xfrm>
            <a:off x="3947343" y="6157800"/>
            <a:ext cx="239646" cy="327973"/>
            <a:chOff x="3632014" y="4509120"/>
            <a:chExt cx="1269761" cy="216024"/>
          </a:xfrm>
        </p:grpSpPr>
        <p:cxnSp>
          <p:nvCxnSpPr>
            <p:cNvPr id="159" name="直接连接符 158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60" name="直接连接符 159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161" name="组合 160"/>
          <p:cNvGrpSpPr/>
          <p:nvPr/>
        </p:nvGrpSpPr>
        <p:grpSpPr>
          <a:xfrm flipH="1">
            <a:off x="4540455" y="6148393"/>
            <a:ext cx="245216" cy="327973"/>
            <a:chOff x="3632014" y="4509120"/>
            <a:chExt cx="1269761" cy="216024"/>
          </a:xfrm>
        </p:grpSpPr>
        <p:cxnSp>
          <p:nvCxnSpPr>
            <p:cNvPr id="162" name="直接连接符 161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63" name="直接连接符 162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cxnSp>
        <p:nvCxnSpPr>
          <p:cNvPr id="143" name="直接连接符 142"/>
          <p:cNvCxnSpPr/>
          <p:nvPr/>
        </p:nvCxnSpPr>
        <p:spPr bwMode="auto">
          <a:xfrm flipH="1">
            <a:off x="121993" y="2120670"/>
            <a:ext cx="4055670" cy="622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/>
            <a:tailEnd type="none"/>
          </a:ln>
          <a:effectLst/>
        </p:spPr>
      </p:cxnSp>
      <p:sp>
        <p:nvSpPr>
          <p:cNvPr id="146" name="圆角矩形 145"/>
          <p:cNvSpPr/>
          <p:nvPr/>
        </p:nvSpPr>
        <p:spPr bwMode="auto">
          <a:xfrm>
            <a:off x="493064" y="5955251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 w="3175" algn="ctr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lIns="0" tIns="0" rIns="0" bIns="144000" rtlCol="0" anchor="ctr"/>
          <a:lstStyle/>
          <a:p>
            <a:pPr algn="ctr"/>
            <a:r>
              <a:rPr lang="en-US" altLang="zh-CN" sz="54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—</a:t>
            </a:r>
            <a:endParaRPr lang="zh-CN" altLang="en-US" sz="54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47" name="矩形 146"/>
          <p:cNvSpPr/>
          <p:nvPr/>
        </p:nvSpPr>
        <p:spPr>
          <a:xfrm>
            <a:off x="406880" y="6295304"/>
            <a:ext cx="49248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J</a:t>
            </a:r>
            <a:endParaRPr lang="zh-CN" altLang="en-US" sz="1600" dirty="0"/>
          </a:p>
        </p:txBody>
      </p:sp>
      <p:grpSp>
        <p:nvGrpSpPr>
          <p:cNvPr id="148" name="组合 147"/>
          <p:cNvGrpSpPr/>
          <p:nvPr/>
        </p:nvGrpSpPr>
        <p:grpSpPr>
          <a:xfrm>
            <a:off x="677594" y="5631741"/>
            <a:ext cx="369715" cy="327973"/>
            <a:chOff x="3632014" y="4509120"/>
            <a:chExt cx="1269761" cy="216024"/>
          </a:xfrm>
        </p:grpSpPr>
        <p:cxnSp>
          <p:nvCxnSpPr>
            <p:cNvPr id="152" name="直接连接符 151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66" name="直接连接符 165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sp>
        <p:nvSpPr>
          <p:cNvPr id="16" name="矩形 15"/>
          <p:cNvSpPr/>
          <p:nvPr/>
        </p:nvSpPr>
        <p:spPr>
          <a:xfrm>
            <a:off x="1442469" y="5903959"/>
            <a:ext cx="67197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NULL</a:t>
            </a:r>
            <a:endParaRPr lang="zh-CN" altLang="en-US" sz="1400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67" name="组合 166"/>
          <p:cNvGrpSpPr/>
          <p:nvPr/>
        </p:nvGrpSpPr>
        <p:grpSpPr>
          <a:xfrm flipH="1">
            <a:off x="3288809" y="5661496"/>
            <a:ext cx="342195" cy="327973"/>
            <a:chOff x="3632014" y="4509120"/>
            <a:chExt cx="1269761" cy="216024"/>
          </a:xfrm>
        </p:grpSpPr>
        <p:cxnSp>
          <p:nvCxnSpPr>
            <p:cNvPr id="168" name="直接连接符 167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69" name="直接连接符 168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170" name="组合 169"/>
          <p:cNvGrpSpPr/>
          <p:nvPr/>
        </p:nvGrpSpPr>
        <p:grpSpPr>
          <a:xfrm>
            <a:off x="2547509" y="5665282"/>
            <a:ext cx="369715" cy="327973"/>
            <a:chOff x="3632014" y="4509120"/>
            <a:chExt cx="1269761" cy="216024"/>
          </a:xfrm>
        </p:grpSpPr>
        <p:cxnSp>
          <p:nvCxnSpPr>
            <p:cNvPr id="171" name="直接连接符 170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72" name="直接连接符 171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sp>
        <p:nvSpPr>
          <p:cNvPr id="174" name="矩形 173"/>
          <p:cNvSpPr/>
          <p:nvPr/>
        </p:nvSpPr>
        <p:spPr>
          <a:xfrm>
            <a:off x="3272850" y="5961207"/>
            <a:ext cx="67197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NULL</a:t>
            </a:r>
            <a:endParaRPr lang="zh-CN" altLang="en-US" sz="1400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75" name="组合 174"/>
          <p:cNvGrpSpPr/>
          <p:nvPr/>
        </p:nvGrpSpPr>
        <p:grpSpPr>
          <a:xfrm flipH="1">
            <a:off x="858137" y="6139022"/>
            <a:ext cx="242737" cy="327973"/>
            <a:chOff x="3632014" y="4509120"/>
            <a:chExt cx="1269761" cy="216024"/>
          </a:xfrm>
        </p:grpSpPr>
        <p:cxnSp>
          <p:nvCxnSpPr>
            <p:cNvPr id="176" name="直接连接符 175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77" name="直接连接符 176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178" name="组合 177"/>
          <p:cNvGrpSpPr/>
          <p:nvPr/>
        </p:nvGrpSpPr>
        <p:grpSpPr>
          <a:xfrm>
            <a:off x="266389" y="6142808"/>
            <a:ext cx="220164" cy="327973"/>
            <a:chOff x="3632014" y="4509120"/>
            <a:chExt cx="1269761" cy="216024"/>
          </a:xfrm>
        </p:grpSpPr>
        <p:cxnSp>
          <p:nvCxnSpPr>
            <p:cNvPr id="179" name="直接连接符 178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80" name="直接连接符 179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sp>
        <p:nvSpPr>
          <p:cNvPr id="181" name="矩形 180"/>
          <p:cNvSpPr/>
          <p:nvPr/>
        </p:nvSpPr>
        <p:spPr>
          <a:xfrm>
            <a:off x="-103644" y="6434576"/>
            <a:ext cx="67197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NULL</a:t>
            </a:r>
            <a:endParaRPr lang="zh-CN" altLang="en-US" sz="1400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2" name="矩形 181"/>
          <p:cNvSpPr/>
          <p:nvPr/>
        </p:nvSpPr>
        <p:spPr>
          <a:xfrm>
            <a:off x="761142" y="6460084"/>
            <a:ext cx="67197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NULL</a:t>
            </a:r>
            <a:endParaRPr lang="zh-CN" altLang="en-US" sz="1400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3" name="矩形 182"/>
          <p:cNvSpPr/>
          <p:nvPr/>
        </p:nvSpPr>
        <p:spPr>
          <a:xfrm>
            <a:off x="4234153" y="6297890"/>
            <a:ext cx="36260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F </a:t>
            </a:r>
            <a:endParaRPr lang="zh-CN" altLang="en-US" sz="1600" dirty="0"/>
          </a:p>
        </p:txBody>
      </p:sp>
      <p:sp>
        <p:nvSpPr>
          <p:cNvPr id="184" name="矩形 183"/>
          <p:cNvSpPr/>
          <p:nvPr/>
        </p:nvSpPr>
        <p:spPr>
          <a:xfrm>
            <a:off x="3558401" y="6479969"/>
            <a:ext cx="67197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NULL</a:t>
            </a:r>
            <a:endParaRPr lang="zh-CN" altLang="en-US" sz="1400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5" name="矩形 184"/>
          <p:cNvSpPr/>
          <p:nvPr/>
        </p:nvSpPr>
        <p:spPr>
          <a:xfrm>
            <a:off x="4453699" y="6457368"/>
            <a:ext cx="67197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NULL</a:t>
            </a:r>
            <a:endParaRPr lang="zh-CN" altLang="en-US" sz="1400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6" name="矩形 185"/>
          <p:cNvSpPr/>
          <p:nvPr/>
        </p:nvSpPr>
        <p:spPr>
          <a:xfrm>
            <a:off x="5140114" y="5929967"/>
            <a:ext cx="67197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NULL</a:t>
            </a:r>
            <a:endParaRPr lang="zh-CN" altLang="en-US" sz="1400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87" name="组合 186"/>
          <p:cNvGrpSpPr/>
          <p:nvPr/>
        </p:nvGrpSpPr>
        <p:grpSpPr>
          <a:xfrm flipH="1">
            <a:off x="6879475" y="5652231"/>
            <a:ext cx="342195" cy="327973"/>
            <a:chOff x="3632014" y="4509120"/>
            <a:chExt cx="1269761" cy="216024"/>
          </a:xfrm>
        </p:grpSpPr>
        <p:cxnSp>
          <p:nvCxnSpPr>
            <p:cNvPr id="188" name="直接连接符 187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89" name="直接连接符 188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190" name="组合 189"/>
          <p:cNvGrpSpPr/>
          <p:nvPr/>
        </p:nvGrpSpPr>
        <p:grpSpPr>
          <a:xfrm>
            <a:off x="6157322" y="5656017"/>
            <a:ext cx="369715" cy="327973"/>
            <a:chOff x="3632014" y="4509120"/>
            <a:chExt cx="1269761" cy="216024"/>
          </a:xfrm>
        </p:grpSpPr>
        <p:cxnSp>
          <p:nvCxnSpPr>
            <p:cNvPr id="191" name="直接连接符 190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92" name="直接连接符 191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sp>
        <p:nvSpPr>
          <p:cNvPr id="193" name="矩形 192"/>
          <p:cNvSpPr/>
          <p:nvPr/>
        </p:nvSpPr>
        <p:spPr>
          <a:xfrm>
            <a:off x="5708670" y="5947331"/>
            <a:ext cx="67197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NULL</a:t>
            </a:r>
            <a:endParaRPr lang="zh-CN" altLang="en-US" sz="1400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4" name="矩形 193"/>
          <p:cNvSpPr/>
          <p:nvPr/>
        </p:nvSpPr>
        <p:spPr>
          <a:xfrm>
            <a:off x="6762524" y="5945235"/>
            <a:ext cx="67197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NULL</a:t>
            </a:r>
            <a:endParaRPr lang="zh-CN" altLang="en-US" sz="1400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5" name="圆角矩形 194"/>
          <p:cNvSpPr/>
          <p:nvPr/>
        </p:nvSpPr>
        <p:spPr bwMode="auto">
          <a:xfrm>
            <a:off x="2369437" y="5989469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3175" algn="ctr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lIns="0" tIns="0" rIns="0" bIns="144000" rtlCol="0" anchor="ctr"/>
          <a:lstStyle/>
          <a:p>
            <a:pPr algn="ctr"/>
            <a:r>
              <a:rPr lang="en-US" altLang="zh-CN" sz="54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—</a:t>
            </a:r>
            <a:endParaRPr lang="zh-CN" altLang="en-US" sz="54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96" name="矩形 195"/>
          <p:cNvSpPr/>
          <p:nvPr/>
        </p:nvSpPr>
        <p:spPr>
          <a:xfrm>
            <a:off x="2255068" y="6317441"/>
            <a:ext cx="49248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A</a:t>
            </a:r>
            <a:endParaRPr lang="zh-CN" altLang="en-US" sz="1600" dirty="0"/>
          </a:p>
        </p:txBody>
      </p:sp>
      <p:grpSp>
        <p:nvGrpSpPr>
          <p:cNvPr id="197" name="组合 196"/>
          <p:cNvGrpSpPr/>
          <p:nvPr/>
        </p:nvGrpSpPr>
        <p:grpSpPr>
          <a:xfrm flipH="1">
            <a:off x="2737152" y="6164984"/>
            <a:ext cx="342195" cy="327973"/>
            <a:chOff x="3632014" y="4509120"/>
            <a:chExt cx="1269761" cy="216024"/>
          </a:xfrm>
        </p:grpSpPr>
        <p:cxnSp>
          <p:nvCxnSpPr>
            <p:cNvPr id="198" name="直接连接符 197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99" name="直接连接符 198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200" name="组合 199"/>
          <p:cNvGrpSpPr/>
          <p:nvPr/>
        </p:nvGrpSpPr>
        <p:grpSpPr>
          <a:xfrm>
            <a:off x="1995852" y="6168770"/>
            <a:ext cx="369715" cy="327973"/>
            <a:chOff x="3632014" y="4509120"/>
            <a:chExt cx="1269761" cy="216024"/>
          </a:xfrm>
        </p:grpSpPr>
        <p:cxnSp>
          <p:nvCxnSpPr>
            <p:cNvPr id="201" name="直接连接符 200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202" name="直接连接符 201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sp>
        <p:nvSpPr>
          <p:cNvPr id="203" name="矩形 202"/>
          <p:cNvSpPr/>
          <p:nvPr/>
        </p:nvSpPr>
        <p:spPr>
          <a:xfrm>
            <a:off x="1659709" y="6460084"/>
            <a:ext cx="67197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NULL</a:t>
            </a:r>
            <a:endParaRPr lang="zh-CN" altLang="en-US" sz="1400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4" name="矩形 203"/>
          <p:cNvSpPr/>
          <p:nvPr/>
        </p:nvSpPr>
        <p:spPr>
          <a:xfrm>
            <a:off x="2688776" y="6464695"/>
            <a:ext cx="67197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NULL</a:t>
            </a:r>
            <a:endParaRPr lang="zh-CN" altLang="en-US" sz="1400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423627" y="1653453"/>
            <a:ext cx="1568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当前最近距离：</a:t>
            </a:r>
          </a:p>
        </p:txBody>
      </p:sp>
      <p:sp>
        <p:nvSpPr>
          <p:cNvPr id="145" name="文本框 144"/>
          <p:cNvSpPr txBox="1"/>
          <p:nvPr/>
        </p:nvSpPr>
        <p:spPr>
          <a:xfrm>
            <a:off x="7351427" y="2052777"/>
            <a:ext cx="1806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Min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= Dis(PA)</a:t>
            </a:r>
            <a:endParaRPr lang="zh-CN" altLang="en-US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8" name="圆角矩形 107"/>
          <p:cNvSpPr/>
          <p:nvPr/>
        </p:nvSpPr>
        <p:spPr bwMode="auto">
          <a:xfrm>
            <a:off x="4614337" y="3067905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H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521" name="圆角矩形 520"/>
          <p:cNvSpPr/>
          <p:nvPr/>
        </p:nvSpPr>
        <p:spPr bwMode="auto">
          <a:xfrm>
            <a:off x="2423283" y="3337035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B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pic>
        <p:nvPicPr>
          <p:cNvPr id="212" name="Picture 2" descr="http://e.hiphotos.baidu.com/zhidao/wh%3D450%2C600/sign=35a316dc5c6034a829b7b085fe236562/2934349b033b5bb5656cbf2336d3d539b700bcb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8325" y="6075446"/>
            <a:ext cx="599661" cy="450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5" name="直接连接符 214"/>
          <p:cNvCxnSpPr/>
          <p:nvPr/>
        </p:nvCxnSpPr>
        <p:spPr bwMode="auto">
          <a:xfrm flipH="1">
            <a:off x="2685109" y="2111754"/>
            <a:ext cx="385218" cy="36833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/>
            <a:tailEnd type="none"/>
          </a:ln>
          <a:effectLst/>
        </p:spPr>
      </p:cxnSp>
      <p:sp>
        <p:nvSpPr>
          <p:cNvPr id="216" name="矩形 215"/>
          <p:cNvSpPr/>
          <p:nvPr/>
        </p:nvSpPr>
        <p:spPr>
          <a:xfrm>
            <a:off x="2882034" y="2281692"/>
            <a:ext cx="6399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Min</a:t>
            </a:r>
            <a:endParaRPr lang="zh-CN" altLang="en-US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4" name="圆角矩形 143"/>
          <p:cNvSpPr/>
          <p:nvPr/>
        </p:nvSpPr>
        <p:spPr bwMode="auto">
          <a:xfrm>
            <a:off x="2475977" y="2280902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rgbClr val="FFFF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P</a:t>
            </a:r>
            <a:endParaRPr lang="zh-CN" altLang="en-US" sz="2000" b="1" dirty="0">
              <a:solidFill>
                <a:srgbClr val="FFFF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520" name="圆角矩形 519"/>
          <p:cNvSpPr/>
          <p:nvPr/>
        </p:nvSpPr>
        <p:spPr bwMode="auto">
          <a:xfrm>
            <a:off x="2879915" y="1941164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A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49" name="文本框 148"/>
          <p:cNvSpPr txBox="1"/>
          <p:nvPr/>
        </p:nvSpPr>
        <p:spPr>
          <a:xfrm>
            <a:off x="7330327" y="2640942"/>
            <a:ext cx="18550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Min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&lt;</a:t>
            </a:r>
            <a:r>
              <a:rPr lang="en-US" altLang="zh-CN" b="1" dirty="0" err="1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Dis_x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(PC)</a:t>
            </a:r>
          </a:p>
          <a:p>
            <a:pPr algn="ctr"/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不进入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右子树</a:t>
            </a:r>
          </a:p>
        </p:txBody>
      </p:sp>
      <p:sp>
        <p:nvSpPr>
          <p:cNvPr id="151" name="文本框 150"/>
          <p:cNvSpPr txBox="1"/>
          <p:nvPr/>
        </p:nvSpPr>
        <p:spPr>
          <a:xfrm>
            <a:off x="7344014" y="3408355"/>
            <a:ext cx="18550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Min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&lt;</a:t>
            </a:r>
            <a:r>
              <a:rPr lang="en-US" altLang="zh-CN" b="1" dirty="0" err="1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Dis_y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(PB)</a:t>
            </a:r>
          </a:p>
          <a:p>
            <a:pPr algn="ctr"/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不进入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左子树</a:t>
            </a:r>
          </a:p>
        </p:txBody>
      </p:sp>
      <p:sp>
        <p:nvSpPr>
          <p:cNvPr id="153" name="文本框 152"/>
          <p:cNvSpPr txBox="1"/>
          <p:nvPr/>
        </p:nvSpPr>
        <p:spPr>
          <a:xfrm>
            <a:off x="7330327" y="4258969"/>
            <a:ext cx="18550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Min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&lt;</a:t>
            </a:r>
            <a:r>
              <a:rPr lang="en-US" altLang="zh-CN" b="1" dirty="0" err="1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Dis_x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(PH)</a:t>
            </a:r>
          </a:p>
          <a:p>
            <a:pPr algn="ctr"/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不进入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</a:t>
            </a:r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右子树</a:t>
            </a:r>
          </a:p>
        </p:txBody>
      </p:sp>
      <p:pic>
        <p:nvPicPr>
          <p:cNvPr id="154" name="Picture 2" descr="http://e.hiphotos.baidu.com/zhidao/wh%3D450%2C600/sign=35a316dc5c6034a829b7b085fe236562/2934349b033b5bb5656cbf2336d3d539b700bcb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5265" y="5485773"/>
            <a:ext cx="599661" cy="450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5" name="Picture 2" descr="http://e.hiphotos.baidu.com/zhidao/wh%3D450%2C600/sign=35a316dc5c6034a829b7b085fe236562/2934349b033b5bb5656cbf2336d3d539b700bcb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2571" y="5028315"/>
            <a:ext cx="599661" cy="450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6" name="Picture 2" descr="http://e.hiphotos.baidu.com/zhidao/wh%3D450%2C600/sign=35a316dc5c6034a829b7b085fe236562/2934349b033b5bb5656cbf2336d3d539b700bcb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6415" y="4621412"/>
            <a:ext cx="599661" cy="450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4" name="文本框 163"/>
          <p:cNvSpPr txBox="1"/>
          <p:nvPr/>
        </p:nvSpPr>
        <p:spPr>
          <a:xfrm>
            <a:off x="7320846" y="5121405"/>
            <a:ext cx="1867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</a:t>
            </a:r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节点终结</a:t>
            </a:r>
          </a:p>
        </p:txBody>
      </p:sp>
      <p:sp>
        <p:nvSpPr>
          <p:cNvPr id="132" name="椭圆 131"/>
          <p:cNvSpPr/>
          <p:nvPr/>
        </p:nvSpPr>
        <p:spPr bwMode="auto">
          <a:xfrm>
            <a:off x="2051720" y="1900003"/>
            <a:ext cx="1173749" cy="1108439"/>
          </a:xfrm>
          <a:prstGeom prst="ellipse">
            <a:avLst/>
          </a:prstGeom>
          <a:noFill/>
          <a:ln w="12700" algn="ctr">
            <a:solidFill>
              <a:srgbClr val="FF0000"/>
            </a:solidFill>
            <a:prstDash val="dash"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320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138" name="矩形 137"/>
          <p:cNvSpPr/>
          <p:nvPr/>
        </p:nvSpPr>
        <p:spPr>
          <a:xfrm>
            <a:off x="4233264" y="1725235"/>
            <a:ext cx="48359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减枝！</a:t>
            </a:r>
            <a:endParaRPr lang="zh-CN" altLang="en-US" sz="2800" dirty="0">
              <a:solidFill>
                <a:srgbClr val="FFFF00"/>
              </a:solidFill>
            </a:endParaRPr>
          </a:p>
        </p:txBody>
      </p:sp>
      <p:sp>
        <p:nvSpPr>
          <p:cNvPr id="140" name="矩形 139"/>
          <p:cNvSpPr/>
          <p:nvPr/>
        </p:nvSpPr>
        <p:spPr>
          <a:xfrm>
            <a:off x="2796989" y="3615800"/>
            <a:ext cx="141577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减枝！</a:t>
            </a:r>
            <a:endParaRPr lang="zh-CN" altLang="en-US" sz="3200" dirty="0">
              <a:solidFill>
                <a:srgbClr val="FFFF00"/>
              </a:solidFill>
            </a:endParaRPr>
          </a:p>
        </p:txBody>
      </p:sp>
      <p:sp>
        <p:nvSpPr>
          <p:cNvPr id="150" name="矩形 149"/>
          <p:cNvSpPr/>
          <p:nvPr/>
        </p:nvSpPr>
        <p:spPr>
          <a:xfrm>
            <a:off x="4994248" y="3096121"/>
            <a:ext cx="141577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减枝！</a:t>
            </a:r>
            <a:endParaRPr lang="zh-CN" altLang="en-US" sz="32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6724459"/>
      </p:ext>
    </p:extLst>
  </p:cSld>
  <p:clrMapOvr>
    <a:masterClrMapping/>
  </p:clrMapOvr>
  <p:transition advTm="157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2" grpId="0" animBg="1"/>
      <p:bldP spid="139" grpId="0" animBg="1"/>
      <p:bldP spid="133" grpId="0" animBg="1"/>
      <p:bldP spid="149" grpId="0"/>
      <p:bldP spid="151" grpId="0"/>
      <p:bldP spid="153" grpId="0"/>
      <p:bldP spid="164" grpId="0"/>
      <p:bldP spid="138" grpId="0"/>
      <p:bldP spid="140" grpId="0"/>
      <p:bldP spid="150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矩形 106"/>
          <p:cNvSpPr/>
          <p:nvPr/>
        </p:nvSpPr>
        <p:spPr bwMode="auto">
          <a:xfrm>
            <a:off x="119027" y="1700942"/>
            <a:ext cx="7227149" cy="2552477"/>
          </a:xfrm>
          <a:prstGeom prst="rect">
            <a:avLst/>
          </a:prstGeom>
          <a:solidFill>
            <a:schemeClr val="accent3">
              <a:lumMod val="75000"/>
              <a:alpha val="44000"/>
            </a:schemeClr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cxnSp>
        <p:nvCxnSpPr>
          <p:cNvPr id="25" name="直接连接符 24"/>
          <p:cNvCxnSpPr/>
          <p:nvPr/>
        </p:nvCxnSpPr>
        <p:spPr bwMode="auto">
          <a:xfrm>
            <a:off x="4791772" y="1700942"/>
            <a:ext cx="7775" cy="2519655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/>
            <a:tailEnd type="none"/>
          </a:ln>
          <a:effectLst/>
        </p:spPr>
      </p:cxnSp>
      <p:cxnSp>
        <p:nvCxnSpPr>
          <p:cNvPr id="26" name="直接连接符 25"/>
          <p:cNvCxnSpPr/>
          <p:nvPr/>
        </p:nvCxnSpPr>
        <p:spPr bwMode="auto">
          <a:xfrm flipH="1" flipV="1">
            <a:off x="119027" y="3534490"/>
            <a:ext cx="4680520" cy="3403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/>
            <a:tailEnd type="none"/>
          </a:ln>
          <a:effectLst/>
        </p:spPr>
      </p:cxnSp>
      <p:cxnSp>
        <p:nvCxnSpPr>
          <p:cNvPr id="27" name="直接连接符 26"/>
          <p:cNvCxnSpPr/>
          <p:nvPr/>
        </p:nvCxnSpPr>
        <p:spPr bwMode="auto">
          <a:xfrm flipH="1" flipV="1">
            <a:off x="4799549" y="2420001"/>
            <a:ext cx="2546627" cy="355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/>
            <a:tailEnd type="none"/>
          </a:ln>
          <a:effectLst/>
        </p:spPr>
      </p:cxnSp>
      <p:cxnSp>
        <p:nvCxnSpPr>
          <p:cNvPr id="28" name="直接连接符 27"/>
          <p:cNvCxnSpPr/>
          <p:nvPr/>
        </p:nvCxnSpPr>
        <p:spPr bwMode="auto">
          <a:xfrm flipH="1">
            <a:off x="6369142" y="2420001"/>
            <a:ext cx="8079" cy="1835695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/>
            <a:tailEnd type="none"/>
          </a:ln>
          <a:effectLst/>
        </p:spPr>
      </p:cxnSp>
      <p:cxnSp>
        <p:nvCxnSpPr>
          <p:cNvPr id="29" name="直接连接符 28"/>
          <p:cNvCxnSpPr/>
          <p:nvPr/>
        </p:nvCxnSpPr>
        <p:spPr bwMode="auto">
          <a:xfrm>
            <a:off x="4186451" y="1700942"/>
            <a:ext cx="0" cy="183098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/>
            <a:tailEnd type="none"/>
          </a:ln>
          <a:effectLst/>
        </p:spPr>
      </p:cxnSp>
      <p:cxnSp>
        <p:nvCxnSpPr>
          <p:cNvPr id="30" name="直接连接符 29"/>
          <p:cNvCxnSpPr/>
          <p:nvPr/>
        </p:nvCxnSpPr>
        <p:spPr bwMode="auto">
          <a:xfrm>
            <a:off x="2168311" y="3537247"/>
            <a:ext cx="10905" cy="706876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/>
            <a:tailEnd type="none"/>
          </a:ln>
          <a:effectLst/>
        </p:spPr>
      </p:cxnSp>
      <p:cxnSp>
        <p:nvCxnSpPr>
          <p:cNvPr id="31" name="直接连接符 30"/>
          <p:cNvCxnSpPr/>
          <p:nvPr/>
        </p:nvCxnSpPr>
        <p:spPr bwMode="auto">
          <a:xfrm flipH="1">
            <a:off x="119026" y="3743720"/>
            <a:ext cx="2060190" cy="2567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/>
            <a:tailEnd type="none"/>
          </a:ln>
          <a:effectLst/>
        </p:spPr>
      </p:cxnSp>
      <p:cxnSp>
        <p:nvCxnSpPr>
          <p:cNvPr id="32" name="直接连接符 31"/>
          <p:cNvCxnSpPr/>
          <p:nvPr/>
        </p:nvCxnSpPr>
        <p:spPr bwMode="auto">
          <a:xfrm flipH="1" flipV="1">
            <a:off x="4799548" y="2652128"/>
            <a:ext cx="1577673" cy="1871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/>
            <a:tailEnd type="none"/>
          </a:ln>
          <a:effectLst/>
        </p:spPr>
      </p:cxnSp>
      <p:cxnSp>
        <p:nvCxnSpPr>
          <p:cNvPr id="33" name="直接连接符 32"/>
          <p:cNvCxnSpPr/>
          <p:nvPr/>
        </p:nvCxnSpPr>
        <p:spPr bwMode="auto">
          <a:xfrm>
            <a:off x="5447619" y="1700942"/>
            <a:ext cx="0" cy="719059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/>
            <a:tailEnd type="none"/>
          </a:ln>
          <a:effectLst/>
        </p:spPr>
      </p:cxn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088" y="85725"/>
            <a:ext cx="7599362" cy="914400"/>
          </a:xfrm>
        </p:spPr>
        <p:txBody>
          <a:bodyPr/>
          <a:lstStyle/>
          <a:p>
            <a:pPr>
              <a:defRPr/>
            </a:pPr>
            <a:r>
              <a:rPr lang="en-US" altLang="zh-CN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2d-</a:t>
            </a:r>
            <a:r>
              <a:rPr lang="zh-CN" altLang="en-US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树</a:t>
            </a:r>
          </a:p>
        </p:txBody>
      </p:sp>
      <p:sp>
        <p:nvSpPr>
          <p:cNvPr id="124" name="TextBox 20"/>
          <p:cNvSpPr txBox="1">
            <a:spLocks noChangeArrowheads="1"/>
          </p:cNvSpPr>
          <p:nvPr/>
        </p:nvSpPr>
        <p:spPr bwMode="auto">
          <a:xfrm>
            <a:off x="130824" y="1144766"/>
            <a:ext cx="700718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2d-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树的最近邻搜索：查询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的最近邻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3" name="圆角矩形 522"/>
          <p:cNvSpPr/>
          <p:nvPr/>
        </p:nvSpPr>
        <p:spPr bwMode="auto">
          <a:xfrm>
            <a:off x="6690800" y="2243531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D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526" name="圆角矩形 525"/>
          <p:cNvSpPr/>
          <p:nvPr/>
        </p:nvSpPr>
        <p:spPr bwMode="auto">
          <a:xfrm>
            <a:off x="6204977" y="3645158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E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525" name="圆角矩形 524"/>
          <p:cNvSpPr/>
          <p:nvPr/>
        </p:nvSpPr>
        <p:spPr bwMode="auto">
          <a:xfrm>
            <a:off x="4006431" y="2458477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C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521" name="圆角矩形 520"/>
          <p:cNvSpPr/>
          <p:nvPr/>
        </p:nvSpPr>
        <p:spPr bwMode="auto">
          <a:xfrm>
            <a:off x="2423283" y="3337035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B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522" name="圆角矩形 521"/>
          <p:cNvSpPr/>
          <p:nvPr/>
        </p:nvSpPr>
        <p:spPr bwMode="auto">
          <a:xfrm>
            <a:off x="1991235" y="3773100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G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01" name="圆角矩形 100"/>
          <p:cNvSpPr/>
          <p:nvPr/>
        </p:nvSpPr>
        <p:spPr bwMode="auto">
          <a:xfrm>
            <a:off x="909441" y="3555236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J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524" name="圆角矩形 523"/>
          <p:cNvSpPr/>
          <p:nvPr/>
        </p:nvSpPr>
        <p:spPr bwMode="auto">
          <a:xfrm>
            <a:off x="5735651" y="2453219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F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10" name="圆角矩形 109"/>
          <p:cNvSpPr/>
          <p:nvPr/>
        </p:nvSpPr>
        <p:spPr bwMode="auto">
          <a:xfrm>
            <a:off x="5267599" y="1787780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I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43" name="组合 42"/>
          <p:cNvGrpSpPr/>
          <p:nvPr/>
        </p:nvGrpSpPr>
        <p:grpSpPr>
          <a:xfrm flipH="1">
            <a:off x="1418894" y="5627955"/>
            <a:ext cx="342195" cy="327973"/>
            <a:chOff x="3632014" y="4509120"/>
            <a:chExt cx="1269761" cy="216024"/>
          </a:xfrm>
        </p:grpSpPr>
        <p:cxnSp>
          <p:nvCxnSpPr>
            <p:cNvPr id="44" name="直接连接符 43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45" name="直接连接符 44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53" name="组合 52"/>
          <p:cNvGrpSpPr/>
          <p:nvPr/>
        </p:nvGrpSpPr>
        <p:grpSpPr>
          <a:xfrm flipH="1">
            <a:off x="5151402" y="5636344"/>
            <a:ext cx="394145" cy="327973"/>
            <a:chOff x="3632014" y="4509120"/>
            <a:chExt cx="1269761" cy="216024"/>
          </a:xfrm>
        </p:grpSpPr>
        <p:cxnSp>
          <p:nvCxnSpPr>
            <p:cNvPr id="54" name="直接连接符 53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55" name="直接连接符 54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58" name="组合 57"/>
          <p:cNvGrpSpPr/>
          <p:nvPr/>
        </p:nvGrpSpPr>
        <p:grpSpPr>
          <a:xfrm>
            <a:off x="4369963" y="5627988"/>
            <a:ext cx="441506" cy="327973"/>
            <a:chOff x="3632014" y="4509120"/>
            <a:chExt cx="1269761" cy="216024"/>
          </a:xfrm>
        </p:grpSpPr>
        <p:cxnSp>
          <p:nvCxnSpPr>
            <p:cNvPr id="59" name="直接连接符 58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60" name="直接连接符 59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71" name="组合 70"/>
          <p:cNvGrpSpPr/>
          <p:nvPr/>
        </p:nvGrpSpPr>
        <p:grpSpPr>
          <a:xfrm>
            <a:off x="3719566" y="4361630"/>
            <a:ext cx="368360" cy="937469"/>
            <a:chOff x="4493705" y="4490238"/>
            <a:chExt cx="368360" cy="937469"/>
          </a:xfrm>
        </p:grpSpPr>
        <p:sp>
          <p:nvSpPr>
            <p:cNvPr id="72" name="圆角矩形 71"/>
            <p:cNvSpPr/>
            <p:nvPr/>
          </p:nvSpPr>
          <p:spPr bwMode="auto">
            <a:xfrm>
              <a:off x="4502025" y="4734899"/>
              <a:ext cx="360040" cy="360040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317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54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|</a:t>
              </a:r>
              <a:endParaRPr lang="zh-CN" altLang="en-US" sz="54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73" name="直接连接符 72"/>
            <p:cNvCxnSpPr/>
            <p:nvPr/>
          </p:nvCxnSpPr>
          <p:spPr bwMode="auto">
            <a:xfrm flipH="1" flipV="1">
              <a:off x="4689420" y="4490238"/>
              <a:ext cx="0" cy="255965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  <p:sp>
          <p:nvSpPr>
            <p:cNvPr id="74" name="矩形 73"/>
            <p:cNvSpPr/>
            <p:nvPr/>
          </p:nvSpPr>
          <p:spPr>
            <a:xfrm>
              <a:off x="4493705" y="5089153"/>
              <a:ext cx="352982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H</a:t>
              </a:r>
              <a:endParaRPr lang="zh-CN" altLang="en-US" sz="1600" dirty="0"/>
            </a:p>
          </p:txBody>
        </p:sp>
      </p:grpSp>
      <p:sp>
        <p:nvSpPr>
          <p:cNvPr id="76" name="圆角矩形 75"/>
          <p:cNvSpPr/>
          <p:nvPr/>
        </p:nvSpPr>
        <p:spPr bwMode="auto">
          <a:xfrm>
            <a:off x="1888907" y="5019824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3175" algn="ctr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lIns="0" tIns="0" rIns="0" bIns="144000" rtlCol="0" anchor="ctr"/>
          <a:lstStyle/>
          <a:p>
            <a:pPr algn="ctr"/>
            <a:r>
              <a:rPr lang="en-US" altLang="zh-CN" sz="54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—</a:t>
            </a:r>
            <a:endParaRPr lang="zh-CN" altLang="en-US" sz="54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77" name="组合 76"/>
          <p:cNvGrpSpPr/>
          <p:nvPr/>
        </p:nvGrpSpPr>
        <p:grpSpPr>
          <a:xfrm>
            <a:off x="2105775" y="4786310"/>
            <a:ext cx="1690465" cy="282254"/>
            <a:chOff x="3340664" y="3236395"/>
            <a:chExt cx="1269761" cy="216024"/>
          </a:xfrm>
        </p:grpSpPr>
        <p:cxnSp>
          <p:nvCxnSpPr>
            <p:cNvPr id="79" name="直接连接符 78"/>
            <p:cNvCxnSpPr/>
            <p:nvPr/>
          </p:nvCxnSpPr>
          <p:spPr bwMode="auto">
            <a:xfrm>
              <a:off x="3340664" y="3236395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80" name="直接连接符 79"/>
            <p:cNvCxnSpPr/>
            <p:nvPr/>
          </p:nvCxnSpPr>
          <p:spPr bwMode="auto">
            <a:xfrm flipV="1">
              <a:off x="3345977" y="3236395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sp>
        <p:nvSpPr>
          <p:cNvPr id="78" name="矩形 77"/>
          <p:cNvSpPr/>
          <p:nvPr/>
        </p:nvSpPr>
        <p:spPr>
          <a:xfrm>
            <a:off x="1802723" y="5359877"/>
            <a:ext cx="49248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B</a:t>
            </a:r>
            <a:endParaRPr lang="zh-CN" altLang="en-US" sz="1600" dirty="0"/>
          </a:p>
        </p:txBody>
      </p:sp>
      <p:sp>
        <p:nvSpPr>
          <p:cNvPr id="82" name="圆角矩形 81"/>
          <p:cNvSpPr/>
          <p:nvPr/>
        </p:nvSpPr>
        <p:spPr bwMode="auto">
          <a:xfrm>
            <a:off x="5663938" y="5011162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3175" algn="ctr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lIns="0" tIns="0" rIns="0" bIns="144000" rtlCol="0" anchor="ctr"/>
          <a:lstStyle/>
          <a:p>
            <a:pPr algn="ctr"/>
            <a:r>
              <a:rPr lang="en-US" altLang="zh-CN" sz="54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—</a:t>
            </a:r>
            <a:endParaRPr lang="zh-CN" altLang="en-US" sz="54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83" name="组合 82"/>
          <p:cNvGrpSpPr/>
          <p:nvPr/>
        </p:nvGrpSpPr>
        <p:grpSpPr>
          <a:xfrm flipH="1">
            <a:off x="4083199" y="4779467"/>
            <a:ext cx="1782355" cy="251666"/>
            <a:chOff x="3632014" y="4509120"/>
            <a:chExt cx="1269761" cy="216024"/>
          </a:xfrm>
        </p:grpSpPr>
        <p:cxnSp>
          <p:nvCxnSpPr>
            <p:cNvPr id="85" name="直接连接符 84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86" name="直接连接符 85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sp>
        <p:nvSpPr>
          <p:cNvPr id="84" name="矩形 83"/>
          <p:cNvSpPr/>
          <p:nvPr/>
        </p:nvSpPr>
        <p:spPr>
          <a:xfrm>
            <a:off x="5693894" y="5359877"/>
            <a:ext cx="34657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endParaRPr lang="zh-CN" altLang="en-US" sz="1600" dirty="0"/>
          </a:p>
        </p:txBody>
      </p:sp>
      <p:grpSp>
        <p:nvGrpSpPr>
          <p:cNvPr id="97" name="组合 96"/>
          <p:cNvGrpSpPr/>
          <p:nvPr/>
        </p:nvGrpSpPr>
        <p:grpSpPr>
          <a:xfrm>
            <a:off x="2251230" y="5192027"/>
            <a:ext cx="1029998" cy="944581"/>
            <a:chOff x="2665735" y="5320635"/>
            <a:chExt cx="1029998" cy="944581"/>
          </a:xfrm>
        </p:grpSpPr>
        <p:sp>
          <p:nvSpPr>
            <p:cNvPr id="98" name="圆角矩形 97"/>
            <p:cNvSpPr/>
            <p:nvPr/>
          </p:nvSpPr>
          <p:spPr bwMode="auto">
            <a:xfrm>
              <a:off x="3335693" y="5599260"/>
              <a:ext cx="360040" cy="360040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317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 lIns="36000" tIns="91446" rIns="0" bIns="91446" rtlCol="0" anchor="ctr"/>
            <a:lstStyle/>
            <a:p>
              <a:pPr algn="ctr"/>
              <a:r>
                <a:rPr lang="en-US" altLang="zh-CN" sz="54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|</a:t>
              </a:r>
              <a:endParaRPr lang="zh-CN" altLang="en-US" sz="54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grpSp>
          <p:nvGrpSpPr>
            <p:cNvPr id="100" name="组合 99"/>
            <p:cNvGrpSpPr/>
            <p:nvPr/>
          </p:nvGrpSpPr>
          <p:grpSpPr>
            <a:xfrm flipH="1">
              <a:off x="2665735" y="5320635"/>
              <a:ext cx="859216" cy="257708"/>
              <a:chOff x="3632014" y="4509120"/>
              <a:chExt cx="1269761" cy="216024"/>
            </a:xfrm>
          </p:grpSpPr>
          <p:cxnSp>
            <p:nvCxnSpPr>
              <p:cNvPr id="103" name="直接连接符 102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104" name="直接连接符 103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sp>
          <p:nvSpPr>
            <p:cNvPr id="102" name="矩形 101"/>
            <p:cNvSpPr/>
            <p:nvPr/>
          </p:nvSpPr>
          <p:spPr>
            <a:xfrm>
              <a:off x="3356151" y="5926662"/>
              <a:ext cx="322524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C</a:t>
              </a:r>
              <a:endParaRPr lang="zh-CN" altLang="en-US" sz="1600" dirty="0"/>
            </a:p>
          </p:txBody>
        </p:sp>
      </p:grpSp>
      <p:sp>
        <p:nvSpPr>
          <p:cNvPr id="111" name="圆角矩形 110"/>
          <p:cNvSpPr/>
          <p:nvPr/>
        </p:nvSpPr>
        <p:spPr bwMode="auto">
          <a:xfrm>
            <a:off x="4798135" y="5472417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3175" algn="ctr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lIns="36000" tIns="91446" rIns="0" bIns="91446" rtlCol="0" anchor="ctr"/>
          <a:lstStyle/>
          <a:p>
            <a:pPr algn="ctr"/>
            <a:r>
              <a:rPr lang="en-US" altLang="zh-CN" sz="54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|</a:t>
            </a:r>
            <a:endParaRPr lang="zh-CN" altLang="en-US" sz="54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112" name="组合 111"/>
          <p:cNvGrpSpPr/>
          <p:nvPr/>
        </p:nvGrpSpPr>
        <p:grpSpPr>
          <a:xfrm>
            <a:off x="4978386" y="5195119"/>
            <a:ext cx="675813" cy="285008"/>
            <a:chOff x="3632014" y="4509120"/>
            <a:chExt cx="1269761" cy="216024"/>
          </a:xfrm>
        </p:grpSpPr>
        <p:cxnSp>
          <p:nvCxnSpPr>
            <p:cNvPr id="114" name="直接连接符 113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15" name="直接连接符 114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sp>
        <p:nvSpPr>
          <p:cNvPr id="113" name="矩形 112"/>
          <p:cNvSpPr/>
          <p:nvPr/>
        </p:nvSpPr>
        <p:spPr>
          <a:xfrm>
            <a:off x="4860221" y="5823805"/>
            <a:ext cx="36260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E </a:t>
            </a:r>
            <a:endParaRPr lang="zh-CN" altLang="en-US" sz="1600" dirty="0"/>
          </a:p>
        </p:txBody>
      </p:sp>
      <p:sp>
        <p:nvSpPr>
          <p:cNvPr id="128" name="圆角矩形 127"/>
          <p:cNvSpPr/>
          <p:nvPr/>
        </p:nvSpPr>
        <p:spPr bwMode="auto">
          <a:xfrm>
            <a:off x="6534059" y="5445224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3175" algn="ctr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lIns="36000" tIns="91446" rIns="0" bIns="91446" rtlCol="0" anchor="ctr"/>
          <a:lstStyle/>
          <a:p>
            <a:pPr algn="ctr"/>
            <a:r>
              <a:rPr lang="en-US" altLang="zh-CN" sz="54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|</a:t>
            </a:r>
            <a:endParaRPr lang="zh-CN" altLang="en-US" sz="54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30" name="矩形 129"/>
          <p:cNvSpPr/>
          <p:nvPr/>
        </p:nvSpPr>
        <p:spPr>
          <a:xfrm>
            <a:off x="6588067" y="5818154"/>
            <a:ext cx="25359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endParaRPr lang="zh-CN" altLang="en-US" sz="1600" dirty="0"/>
          </a:p>
        </p:txBody>
      </p:sp>
      <p:grpSp>
        <p:nvGrpSpPr>
          <p:cNvPr id="89" name="组合 88"/>
          <p:cNvGrpSpPr/>
          <p:nvPr/>
        </p:nvGrpSpPr>
        <p:grpSpPr>
          <a:xfrm>
            <a:off x="6018217" y="5191182"/>
            <a:ext cx="707798" cy="279470"/>
            <a:chOff x="6986605" y="3644733"/>
            <a:chExt cx="896122" cy="259901"/>
          </a:xfrm>
        </p:grpSpPr>
        <p:cxnSp>
          <p:nvCxnSpPr>
            <p:cNvPr id="90" name="直接连接符 89"/>
            <p:cNvCxnSpPr/>
            <p:nvPr/>
          </p:nvCxnSpPr>
          <p:spPr bwMode="auto">
            <a:xfrm flipH="1" flipV="1">
              <a:off x="6986605" y="3644733"/>
              <a:ext cx="892667" cy="3936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91" name="直接连接符 90"/>
            <p:cNvCxnSpPr/>
            <p:nvPr/>
          </p:nvCxnSpPr>
          <p:spPr bwMode="auto">
            <a:xfrm flipH="1" flipV="1">
              <a:off x="7882727" y="3648669"/>
              <a:ext cx="0" cy="255965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sp>
        <p:nvSpPr>
          <p:cNvPr id="134" name="圆角矩形 133"/>
          <p:cNvSpPr/>
          <p:nvPr/>
        </p:nvSpPr>
        <p:spPr bwMode="auto">
          <a:xfrm>
            <a:off x="1056367" y="5442230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3175" algn="ctr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lIns="36000" tIns="91446" rIns="0" bIns="91446" rtlCol="0" anchor="ctr"/>
          <a:lstStyle/>
          <a:p>
            <a:pPr algn="ctr"/>
            <a:r>
              <a:rPr lang="en-US" altLang="zh-CN" sz="54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|</a:t>
            </a:r>
            <a:endParaRPr lang="zh-CN" altLang="en-US" sz="54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1214414" y="5177504"/>
            <a:ext cx="678841" cy="292443"/>
            <a:chOff x="1268092" y="5150311"/>
            <a:chExt cx="908435" cy="255965"/>
          </a:xfrm>
        </p:grpSpPr>
        <p:cxnSp>
          <p:nvCxnSpPr>
            <p:cNvPr id="135" name="直接连接符 134"/>
            <p:cNvCxnSpPr/>
            <p:nvPr/>
          </p:nvCxnSpPr>
          <p:spPr bwMode="auto">
            <a:xfrm flipV="1">
              <a:off x="1270376" y="5150311"/>
              <a:ext cx="0" cy="255965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  <p:cxnSp>
          <p:nvCxnSpPr>
            <p:cNvPr id="136" name="直接连接符 135"/>
            <p:cNvCxnSpPr/>
            <p:nvPr/>
          </p:nvCxnSpPr>
          <p:spPr bwMode="auto">
            <a:xfrm>
              <a:off x="1268092" y="5150311"/>
              <a:ext cx="908435" cy="3938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</p:grpSp>
      <p:sp>
        <p:nvSpPr>
          <p:cNvPr id="137" name="矩形 136"/>
          <p:cNvSpPr/>
          <p:nvPr/>
        </p:nvSpPr>
        <p:spPr>
          <a:xfrm>
            <a:off x="1069011" y="5760570"/>
            <a:ext cx="34176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G</a:t>
            </a:r>
            <a:endParaRPr lang="zh-CN" altLang="en-US" sz="1600" dirty="0"/>
          </a:p>
        </p:txBody>
      </p:sp>
      <p:sp>
        <p:nvSpPr>
          <p:cNvPr id="157" name="圆角矩形 156"/>
          <p:cNvSpPr/>
          <p:nvPr/>
        </p:nvSpPr>
        <p:spPr bwMode="auto">
          <a:xfrm>
            <a:off x="4186989" y="5961747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3175" algn="ctr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lIns="0" tIns="0" rIns="0" bIns="144000" rtlCol="0" anchor="ctr"/>
          <a:lstStyle/>
          <a:p>
            <a:pPr algn="ctr"/>
            <a:r>
              <a:rPr lang="en-US" altLang="zh-CN" sz="54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—</a:t>
            </a:r>
            <a:endParaRPr lang="zh-CN" altLang="en-US" sz="54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158" name="组合 157"/>
          <p:cNvGrpSpPr/>
          <p:nvPr/>
        </p:nvGrpSpPr>
        <p:grpSpPr>
          <a:xfrm>
            <a:off x="3947343" y="6157800"/>
            <a:ext cx="239646" cy="327973"/>
            <a:chOff x="3632014" y="4509120"/>
            <a:chExt cx="1269761" cy="216024"/>
          </a:xfrm>
        </p:grpSpPr>
        <p:cxnSp>
          <p:nvCxnSpPr>
            <p:cNvPr id="159" name="直接连接符 158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60" name="直接连接符 159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161" name="组合 160"/>
          <p:cNvGrpSpPr/>
          <p:nvPr/>
        </p:nvGrpSpPr>
        <p:grpSpPr>
          <a:xfrm flipH="1">
            <a:off x="4540455" y="6148393"/>
            <a:ext cx="245216" cy="327973"/>
            <a:chOff x="3632014" y="4509120"/>
            <a:chExt cx="1269761" cy="216024"/>
          </a:xfrm>
        </p:grpSpPr>
        <p:cxnSp>
          <p:nvCxnSpPr>
            <p:cNvPr id="162" name="直接连接符 161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63" name="直接连接符 162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cxnSp>
        <p:nvCxnSpPr>
          <p:cNvPr id="143" name="直接连接符 142"/>
          <p:cNvCxnSpPr/>
          <p:nvPr/>
        </p:nvCxnSpPr>
        <p:spPr bwMode="auto">
          <a:xfrm flipH="1">
            <a:off x="121993" y="2120670"/>
            <a:ext cx="4055670" cy="622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/>
            <a:tailEnd type="none"/>
          </a:ln>
          <a:effectLst/>
        </p:spPr>
      </p:cxnSp>
      <p:sp>
        <p:nvSpPr>
          <p:cNvPr id="520" name="圆角矩形 519"/>
          <p:cNvSpPr/>
          <p:nvPr/>
        </p:nvSpPr>
        <p:spPr bwMode="auto">
          <a:xfrm>
            <a:off x="2879915" y="1941164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A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46" name="圆角矩形 145"/>
          <p:cNvSpPr/>
          <p:nvPr/>
        </p:nvSpPr>
        <p:spPr bwMode="auto">
          <a:xfrm>
            <a:off x="493064" y="5955251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3175" algn="ctr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lIns="0" tIns="0" rIns="0" bIns="144000" rtlCol="0" anchor="ctr"/>
          <a:lstStyle/>
          <a:p>
            <a:pPr algn="ctr"/>
            <a:r>
              <a:rPr lang="en-US" altLang="zh-CN" sz="54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—</a:t>
            </a:r>
            <a:endParaRPr lang="zh-CN" altLang="en-US" sz="54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47" name="矩形 146"/>
          <p:cNvSpPr/>
          <p:nvPr/>
        </p:nvSpPr>
        <p:spPr>
          <a:xfrm>
            <a:off x="406880" y="6295304"/>
            <a:ext cx="49248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J</a:t>
            </a:r>
            <a:endParaRPr lang="zh-CN" altLang="en-US" sz="1600" dirty="0"/>
          </a:p>
        </p:txBody>
      </p:sp>
      <p:grpSp>
        <p:nvGrpSpPr>
          <p:cNvPr id="148" name="组合 147"/>
          <p:cNvGrpSpPr/>
          <p:nvPr/>
        </p:nvGrpSpPr>
        <p:grpSpPr>
          <a:xfrm>
            <a:off x="677594" y="5631741"/>
            <a:ext cx="369715" cy="327973"/>
            <a:chOff x="3632014" y="4509120"/>
            <a:chExt cx="1269761" cy="216024"/>
          </a:xfrm>
        </p:grpSpPr>
        <p:cxnSp>
          <p:nvCxnSpPr>
            <p:cNvPr id="152" name="直接连接符 151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66" name="直接连接符 165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sp>
        <p:nvSpPr>
          <p:cNvPr id="16" name="矩形 15"/>
          <p:cNvSpPr/>
          <p:nvPr/>
        </p:nvSpPr>
        <p:spPr>
          <a:xfrm>
            <a:off x="1442469" y="5903959"/>
            <a:ext cx="67197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NULL</a:t>
            </a:r>
            <a:endParaRPr lang="zh-CN" altLang="en-US" sz="1400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67" name="组合 166"/>
          <p:cNvGrpSpPr/>
          <p:nvPr/>
        </p:nvGrpSpPr>
        <p:grpSpPr>
          <a:xfrm flipH="1">
            <a:off x="3288809" y="5661496"/>
            <a:ext cx="342195" cy="327973"/>
            <a:chOff x="3632014" y="4509120"/>
            <a:chExt cx="1269761" cy="216024"/>
          </a:xfrm>
        </p:grpSpPr>
        <p:cxnSp>
          <p:nvCxnSpPr>
            <p:cNvPr id="168" name="直接连接符 167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69" name="直接连接符 168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170" name="组合 169"/>
          <p:cNvGrpSpPr/>
          <p:nvPr/>
        </p:nvGrpSpPr>
        <p:grpSpPr>
          <a:xfrm>
            <a:off x="2547509" y="5665282"/>
            <a:ext cx="369715" cy="327973"/>
            <a:chOff x="3632014" y="4509120"/>
            <a:chExt cx="1269761" cy="216024"/>
          </a:xfrm>
        </p:grpSpPr>
        <p:cxnSp>
          <p:nvCxnSpPr>
            <p:cNvPr id="171" name="直接连接符 170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72" name="直接连接符 171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sp>
        <p:nvSpPr>
          <p:cNvPr id="174" name="矩形 173"/>
          <p:cNvSpPr/>
          <p:nvPr/>
        </p:nvSpPr>
        <p:spPr>
          <a:xfrm>
            <a:off x="3272850" y="5961207"/>
            <a:ext cx="67197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NULL</a:t>
            </a:r>
            <a:endParaRPr lang="zh-CN" altLang="en-US" sz="1400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75" name="组合 174"/>
          <p:cNvGrpSpPr/>
          <p:nvPr/>
        </p:nvGrpSpPr>
        <p:grpSpPr>
          <a:xfrm flipH="1">
            <a:off x="858137" y="6139022"/>
            <a:ext cx="242737" cy="327973"/>
            <a:chOff x="3632014" y="4509120"/>
            <a:chExt cx="1269761" cy="216024"/>
          </a:xfrm>
        </p:grpSpPr>
        <p:cxnSp>
          <p:nvCxnSpPr>
            <p:cNvPr id="176" name="直接连接符 175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77" name="直接连接符 176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178" name="组合 177"/>
          <p:cNvGrpSpPr/>
          <p:nvPr/>
        </p:nvGrpSpPr>
        <p:grpSpPr>
          <a:xfrm>
            <a:off x="266389" y="6142808"/>
            <a:ext cx="220164" cy="327973"/>
            <a:chOff x="3632014" y="4509120"/>
            <a:chExt cx="1269761" cy="216024"/>
          </a:xfrm>
        </p:grpSpPr>
        <p:cxnSp>
          <p:nvCxnSpPr>
            <p:cNvPr id="179" name="直接连接符 178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80" name="直接连接符 179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sp>
        <p:nvSpPr>
          <p:cNvPr id="181" name="矩形 180"/>
          <p:cNvSpPr/>
          <p:nvPr/>
        </p:nvSpPr>
        <p:spPr>
          <a:xfrm>
            <a:off x="-103644" y="6434576"/>
            <a:ext cx="67197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NULL</a:t>
            </a:r>
            <a:endParaRPr lang="zh-CN" altLang="en-US" sz="1400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2" name="矩形 181"/>
          <p:cNvSpPr/>
          <p:nvPr/>
        </p:nvSpPr>
        <p:spPr>
          <a:xfrm>
            <a:off x="761142" y="6460084"/>
            <a:ext cx="67197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NULL</a:t>
            </a:r>
            <a:endParaRPr lang="zh-CN" altLang="en-US" sz="1400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3" name="矩形 182"/>
          <p:cNvSpPr/>
          <p:nvPr/>
        </p:nvSpPr>
        <p:spPr>
          <a:xfrm>
            <a:off x="4234153" y="6297890"/>
            <a:ext cx="36260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F </a:t>
            </a:r>
            <a:endParaRPr lang="zh-CN" altLang="en-US" sz="1600" dirty="0"/>
          </a:p>
        </p:txBody>
      </p:sp>
      <p:sp>
        <p:nvSpPr>
          <p:cNvPr id="184" name="矩形 183"/>
          <p:cNvSpPr/>
          <p:nvPr/>
        </p:nvSpPr>
        <p:spPr>
          <a:xfrm>
            <a:off x="3558401" y="6479969"/>
            <a:ext cx="67197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NULL</a:t>
            </a:r>
            <a:endParaRPr lang="zh-CN" altLang="en-US" sz="1400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5" name="矩形 184"/>
          <p:cNvSpPr/>
          <p:nvPr/>
        </p:nvSpPr>
        <p:spPr>
          <a:xfrm>
            <a:off x="4453699" y="6457368"/>
            <a:ext cx="67197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NULL</a:t>
            </a:r>
            <a:endParaRPr lang="zh-CN" altLang="en-US" sz="1400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6" name="矩形 185"/>
          <p:cNvSpPr/>
          <p:nvPr/>
        </p:nvSpPr>
        <p:spPr>
          <a:xfrm>
            <a:off x="5140114" y="5929967"/>
            <a:ext cx="67197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NULL</a:t>
            </a:r>
            <a:endParaRPr lang="zh-CN" altLang="en-US" sz="1400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87" name="组合 186"/>
          <p:cNvGrpSpPr/>
          <p:nvPr/>
        </p:nvGrpSpPr>
        <p:grpSpPr>
          <a:xfrm flipH="1">
            <a:off x="6879475" y="5652231"/>
            <a:ext cx="342195" cy="327973"/>
            <a:chOff x="3632014" y="4509120"/>
            <a:chExt cx="1269761" cy="216024"/>
          </a:xfrm>
        </p:grpSpPr>
        <p:cxnSp>
          <p:nvCxnSpPr>
            <p:cNvPr id="188" name="直接连接符 187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89" name="直接连接符 188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190" name="组合 189"/>
          <p:cNvGrpSpPr/>
          <p:nvPr/>
        </p:nvGrpSpPr>
        <p:grpSpPr>
          <a:xfrm>
            <a:off x="6157322" y="5656017"/>
            <a:ext cx="369715" cy="327973"/>
            <a:chOff x="3632014" y="4509120"/>
            <a:chExt cx="1269761" cy="216024"/>
          </a:xfrm>
        </p:grpSpPr>
        <p:cxnSp>
          <p:nvCxnSpPr>
            <p:cNvPr id="191" name="直接连接符 190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92" name="直接连接符 191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sp>
        <p:nvSpPr>
          <p:cNvPr id="193" name="矩形 192"/>
          <p:cNvSpPr/>
          <p:nvPr/>
        </p:nvSpPr>
        <p:spPr>
          <a:xfrm>
            <a:off x="5708670" y="5947331"/>
            <a:ext cx="67197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NULL</a:t>
            </a:r>
            <a:endParaRPr lang="zh-CN" altLang="en-US" sz="1400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4" name="矩形 193"/>
          <p:cNvSpPr/>
          <p:nvPr/>
        </p:nvSpPr>
        <p:spPr>
          <a:xfrm>
            <a:off x="6762524" y="5945235"/>
            <a:ext cx="67197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NULL</a:t>
            </a:r>
            <a:endParaRPr lang="zh-CN" altLang="en-US" sz="1400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5" name="圆角矩形 194"/>
          <p:cNvSpPr/>
          <p:nvPr/>
        </p:nvSpPr>
        <p:spPr bwMode="auto">
          <a:xfrm>
            <a:off x="2369437" y="5989469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3175" algn="ctr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lIns="0" tIns="0" rIns="0" bIns="144000" rtlCol="0" anchor="ctr"/>
          <a:lstStyle/>
          <a:p>
            <a:pPr algn="ctr"/>
            <a:r>
              <a:rPr lang="en-US" altLang="zh-CN" sz="54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—</a:t>
            </a:r>
            <a:endParaRPr lang="zh-CN" altLang="en-US" sz="54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96" name="矩形 195"/>
          <p:cNvSpPr/>
          <p:nvPr/>
        </p:nvSpPr>
        <p:spPr>
          <a:xfrm>
            <a:off x="2255068" y="6317441"/>
            <a:ext cx="49248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A</a:t>
            </a:r>
            <a:endParaRPr lang="zh-CN" altLang="en-US" sz="1600" dirty="0"/>
          </a:p>
        </p:txBody>
      </p:sp>
      <p:grpSp>
        <p:nvGrpSpPr>
          <p:cNvPr id="197" name="组合 196"/>
          <p:cNvGrpSpPr/>
          <p:nvPr/>
        </p:nvGrpSpPr>
        <p:grpSpPr>
          <a:xfrm flipH="1">
            <a:off x="2737152" y="6164984"/>
            <a:ext cx="342195" cy="327973"/>
            <a:chOff x="3632014" y="4509120"/>
            <a:chExt cx="1269761" cy="216024"/>
          </a:xfrm>
        </p:grpSpPr>
        <p:cxnSp>
          <p:nvCxnSpPr>
            <p:cNvPr id="198" name="直接连接符 197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99" name="直接连接符 198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200" name="组合 199"/>
          <p:cNvGrpSpPr/>
          <p:nvPr/>
        </p:nvGrpSpPr>
        <p:grpSpPr>
          <a:xfrm>
            <a:off x="1995852" y="6168770"/>
            <a:ext cx="369715" cy="327973"/>
            <a:chOff x="3632014" y="4509120"/>
            <a:chExt cx="1269761" cy="216024"/>
          </a:xfrm>
        </p:grpSpPr>
        <p:cxnSp>
          <p:nvCxnSpPr>
            <p:cNvPr id="201" name="直接连接符 200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202" name="直接连接符 201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sp>
        <p:nvSpPr>
          <p:cNvPr id="203" name="矩形 202"/>
          <p:cNvSpPr/>
          <p:nvPr/>
        </p:nvSpPr>
        <p:spPr>
          <a:xfrm>
            <a:off x="1659709" y="6460084"/>
            <a:ext cx="67197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NULL</a:t>
            </a:r>
            <a:endParaRPr lang="zh-CN" altLang="en-US" sz="1400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4" name="矩形 203"/>
          <p:cNvSpPr/>
          <p:nvPr/>
        </p:nvSpPr>
        <p:spPr>
          <a:xfrm>
            <a:off x="2688776" y="6464695"/>
            <a:ext cx="67197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NULL</a:t>
            </a:r>
            <a:endParaRPr lang="zh-CN" altLang="en-US" sz="1400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26" name="Picture 2" descr="http://e.hiphotos.baidu.com/zhidao/wh%3D450%2C600/sign=35a316dc5c6034a829b7b085fe236562/2934349b033b5bb5656cbf2336d3d539b700bcb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0998" y="4984996"/>
            <a:ext cx="599661" cy="450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/>
          <p:cNvSpPr txBox="1"/>
          <p:nvPr/>
        </p:nvSpPr>
        <p:spPr>
          <a:xfrm>
            <a:off x="7412103" y="1124744"/>
            <a:ext cx="1568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当前最近距离：</a:t>
            </a:r>
          </a:p>
        </p:txBody>
      </p:sp>
      <p:sp>
        <p:nvSpPr>
          <p:cNvPr id="145" name="文本框 144"/>
          <p:cNvSpPr txBox="1"/>
          <p:nvPr/>
        </p:nvSpPr>
        <p:spPr>
          <a:xfrm>
            <a:off x="7339903" y="1524068"/>
            <a:ext cx="1806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Min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= Dis(PH)</a:t>
            </a:r>
            <a:endParaRPr lang="zh-CN" altLang="en-US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9" name="文本框 148"/>
          <p:cNvSpPr txBox="1"/>
          <p:nvPr/>
        </p:nvSpPr>
        <p:spPr>
          <a:xfrm>
            <a:off x="7363814" y="1986908"/>
            <a:ext cx="17185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 err="1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Px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&gt;</a:t>
            </a:r>
            <a:r>
              <a:rPr lang="en-US" altLang="zh-CN" b="1" dirty="0" err="1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Hx</a:t>
            </a:r>
            <a:endParaRPr lang="en-US" altLang="zh-CN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进入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</a:t>
            </a:r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右子树</a:t>
            </a:r>
          </a:p>
        </p:txBody>
      </p:sp>
      <p:sp>
        <p:nvSpPr>
          <p:cNvPr id="151" name="文本框 150"/>
          <p:cNvSpPr txBox="1"/>
          <p:nvPr/>
        </p:nvSpPr>
        <p:spPr>
          <a:xfrm>
            <a:off x="7370216" y="2773210"/>
            <a:ext cx="1752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Min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&lt;Dis(PD)</a:t>
            </a:r>
            <a:endParaRPr lang="zh-CN" altLang="en-US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3" name="文本框 152"/>
          <p:cNvSpPr txBox="1"/>
          <p:nvPr/>
        </p:nvSpPr>
        <p:spPr>
          <a:xfrm>
            <a:off x="7415438" y="3232799"/>
            <a:ext cx="15445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 err="1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&lt;</a:t>
            </a:r>
            <a:r>
              <a:rPr lang="en-US" altLang="zh-CN" b="1" dirty="0" err="1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Dy</a:t>
            </a:r>
            <a:endParaRPr lang="en-US" altLang="zh-CN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进入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左子树</a:t>
            </a:r>
          </a:p>
        </p:txBody>
      </p:sp>
      <p:pic>
        <p:nvPicPr>
          <p:cNvPr id="154" name="Picture 2" descr="http://e.hiphotos.baidu.com/zhidao/wh%3D450%2C600/sign=35a316dc5c6034a829b7b085fe236562/2934349b033b5bb5656cbf2336d3d539b700bcb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3235" y="5519053"/>
            <a:ext cx="599661" cy="450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5" name="文本框 154"/>
          <p:cNvSpPr txBox="1"/>
          <p:nvPr/>
        </p:nvSpPr>
        <p:spPr>
          <a:xfrm>
            <a:off x="7396885" y="4069623"/>
            <a:ext cx="1752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Min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&lt;Dis(PE)</a:t>
            </a:r>
            <a:endParaRPr lang="zh-CN" altLang="en-US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6" name="文本框 155"/>
          <p:cNvSpPr txBox="1"/>
          <p:nvPr/>
        </p:nvSpPr>
        <p:spPr>
          <a:xfrm>
            <a:off x="7354185" y="4587837"/>
            <a:ext cx="16040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 err="1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Px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&lt;Ex</a:t>
            </a:r>
          </a:p>
          <a:p>
            <a:pPr algn="ctr"/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进入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</a:t>
            </a:r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左子树</a:t>
            </a:r>
          </a:p>
        </p:txBody>
      </p:sp>
      <p:pic>
        <p:nvPicPr>
          <p:cNvPr id="164" name="Picture 2" descr="http://e.hiphotos.baidu.com/zhidao/wh%3D450%2C600/sign=35a316dc5c6034a829b7b085fe236562/2934349b033b5bb5656cbf2336d3d539b700bcb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2932" y="6073491"/>
            <a:ext cx="599661" cy="450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5" name="文本框 164"/>
          <p:cNvSpPr txBox="1"/>
          <p:nvPr/>
        </p:nvSpPr>
        <p:spPr>
          <a:xfrm>
            <a:off x="7412103" y="5505918"/>
            <a:ext cx="1752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Min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&lt;Dis(PF)</a:t>
            </a:r>
            <a:endParaRPr lang="zh-CN" altLang="en-US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25" name="Picture 2" descr="http://e.hiphotos.baidu.com/zhidao/wh%3D450%2C600/sign=35a316dc5c6034a829b7b085fe236562/2934349b033b5bb5656cbf2336d3d539b700bcb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3368" y="4646329"/>
            <a:ext cx="599661" cy="450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8" name="文本框 227"/>
          <p:cNvSpPr txBox="1"/>
          <p:nvPr/>
        </p:nvSpPr>
        <p:spPr>
          <a:xfrm>
            <a:off x="7412102" y="6084214"/>
            <a:ext cx="17522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</a:t>
            </a:r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左右子树空，回溯</a:t>
            </a:r>
          </a:p>
        </p:txBody>
      </p:sp>
      <p:cxnSp>
        <p:nvCxnSpPr>
          <p:cNvPr id="133" name="直接连接符 132"/>
          <p:cNvCxnSpPr/>
          <p:nvPr/>
        </p:nvCxnSpPr>
        <p:spPr bwMode="auto">
          <a:xfrm flipH="1">
            <a:off x="4786575" y="2516506"/>
            <a:ext cx="84348" cy="75940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/>
            <a:tailEnd type="none"/>
          </a:ln>
          <a:effectLst/>
        </p:spPr>
      </p:cxnSp>
      <p:sp>
        <p:nvSpPr>
          <p:cNvPr id="144" name="圆角矩形 143"/>
          <p:cNvSpPr/>
          <p:nvPr/>
        </p:nvSpPr>
        <p:spPr bwMode="auto">
          <a:xfrm>
            <a:off x="4682351" y="2352379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rgbClr val="FFFF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P</a:t>
            </a:r>
            <a:endParaRPr lang="zh-CN" altLang="en-US" sz="2000" b="1" dirty="0">
              <a:solidFill>
                <a:srgbClr val="FFFF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08" name="圆角矩形 107"/>
          <p:cNvSpPr/>
          <p:nvPr/>
        </p:nvSpPr>
        <p:spPr bwMode="auto">
          <a:xfrm>
            <a:off x="4614337" y="3067905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H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38" name="矩形 137"/>
          <p:cNvSpPr/>
          <p:nvPr/>
        </p:nvSpPr>
        <p:spPr>
          <a:xfrm>
            <a:off x="4852888" y="2743618"/>
            <a:ext cx="6399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Min</a:t>
            </a:r>
            <a:endParaRPr lang="zh-CN" altLang="en-US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92280238"/>
      </p:ext>
    </p:extLst>
  </p:cSld>
  <p:clrMapOvr>
    <a:masterClrMapping/>
  </p:clrMapOvr>
  <p:transition advTm="157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45" grpId="0"/>
      <p:bldP spid="149" grpId="0"/>
      <p:bldP spid="151" grpId="0"/>
      <p:bldP spid="153" grpId="0"/>
      <p:bldP spid="155" grpId="0"/>
      <p:bldP spid="156" grpId="0"/>
      <p:bldP spid="165" grpId="0"/>
      <p:bldP spid="228" grpId="0"/>
      <p:bldP spid="138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矩形 154"/>
          <p:cNvSpPr/>
          <p:nvPr/>
        </p:nvSpPr>
        <p:spPr bwMode="auto">
          <a:xfrm>
            <a:off x="6376703" y="2424307"/>
            <a:ext cx="929607" cy="1819816"/>
          </a:xfrm>
          <a:prstGeom prst="rect">
            <a:avLst/>
          </a:prstGeom>
          <a:solidFill>
            <a:schemeClr val="tx1">
              <a:alpha val="71000"/>
            </a:schemeClr>
          </a:solidFill>
          <a:ln w="25400" algn="ctr">
            <a:noFill/>
            <a:prstDash val="sysDash"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107" name="矩形 106"/>
          <p:cNvSpPr/>
          <p:nvPr/>
        </p:nvSpPr>
        <p:spPr bwMode="auto">
          <a:xfrm>
            <a:off x="106328" y="1696362"/>
            <a:ext cx="7227149" cy="2552477"/>
          </a:xfrm>
          <a:prstGeom prst="rect">
            <a:avLst/>
          </a:prstGeom>
          <a:solidFill>
            <a:schemeClr val="accent3">
              <a:lumMod val="75000"/>
              <a:alpha val="44000"/>
            </a:schemeClr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3" name="椭圆 2"/>
          <p:cNvSpPr/>
          <p:nvPr/>
        </p:nvSpPr>
        <p:spPr bwMode="auto">
          <a:xfrm>
            <a:off x="4087824" y="1766337"/>
            <a:ext cx="1508238" cy="1502347"/>
          </a:xfrm>
          <a:prstGeom prst="ellipse">
            <a:avLst/>
          </a:prstGeom>
          <a:noFill/>
          <a:ln w="12700" algn="ctr">
            <a:solidFill>
              <a:srgbClr val="FF0000"/>
            </a:solidFill>
            <a:prstDash val="dash"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320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cxnSp>
        <p:nvCxnSpPr>
          <p:cNvPr id="25" name="直接连接符 24"/>
          <p:cNvCxnSpPr/>
          <p:nvPr/>
        </p:nvCxnSpPr>
        <p:spPr bwMode="auto">
          <a:xfrm>
            <a:off x="4791772" y="1700942"/>
            <a:ext cx="7775" cy="2519655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/>
            <a:tailEnd type="none"/>
          </a:ln>
          <a:effectLst/>
        </p:spPr>
      </p:cxnSp>
      <p:cxnSp>
        <p:nvCxnSpPr>
          <p:cNvPr id="26" name="直接连接符 25"/>
          <p:cNvCxnSpPr/>
          <p:nvPr/>
        </p:nvCxnSpPr>
        <p:spPr bwMode="auto">
          <a:xfrm flipH="1" flipV="1">
            <a:off x="119027" y="3534490"/>
            <a:ext cx="4680520" cy="3403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/>
            <a:tailEnd type="none"/>
          </a:ln>
          <a:effectLst/>
        </p:spPr>
      </p:cxnSp>
      <p:cxnSp>
        <p:nvCxnSpPr>
          <p:cNvPr id="27" name="直接连接符 26"/>
          <p:cNvCxnSpPr/>
          <p:nvPr/>
        </p:nvCxnSpPr>
        <p:spPr bwMode="auto">
          <a:xfrm flipH="1" flipV="1">
            <a:off x="4799549" y="2420001"/>
            <a:ext cx="2546627" cy="355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/>
            <a:tailEnd type="none"/>
          </a:ln>
          <a:effectLst/>
        </p:spPr>
      </p:cxnSp>
      <p:cxnSp>
        <p:nvCxnSpPr>
          <p:cNvPr id="28" name="直接连接符 27"/>
          <p:cNvCxnSpPr/>
          <p:nvPr/>
        </p:nvCxnSpPr>
        <p:spPr bwMode="auto">
          <a:xfrm flipH="1">
            <a:off x="6369142" y="2420001"/>
            <a:ext cx="8079" cy="1835695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/>
            <a:tailEnd type="none"/>
          </a:ln>
          <a:effectLst/>
        </p:spPr>
      </p:cxnSp>
      <p:cxnSp>
        <p:nvCxnSpPr>
          <p:cNvPr id="29" name="直接连接符 28"/>
          <p:cNvCxnSpPr/>
          <p:nvPr/>
        </p:nvCxnSpPr>
        <p:spPr bwMode="auto">
          <a:xfrm>
            <a:off x="4186451" y="1700942"/>
            <a:ext cx="0" cy="183098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/>
            <a:tailEnd type="none"/>
          </a:ln>
          <a:effectLst/>
        </p:spPr>
      </p:cxnSp>
      <p:cxnSp>
        <p:nvCxnSpPr>
          <p:cNvPr id="30" name="直接连接符 29"/>
          <p:cNvCxnSpPr/>
          <p:nvPr/>
        </p:nvCxnSpPr>
        <p:spPr bwMode="auto">
          <a:xfrm>
            <a:off x="2168311" y="3537247"/>
            <a:ext cx="10905" cy="706876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/>
            <a:tailEnd type="none"/>
          </a:ln>
          <a:effectLst/>
        </p:spPr>
      </p:cxnSp>
      <p:cxnSp>
        <p:nvCxnSpPr>
          <p:cNvPr id="31" name="直接连接符 30"/>
          <p:cNvCxnSpPr/>
          <p:nvPr/>
        </p:nvCxnSpPr>
        <p:spPr bwMode="auto">
          <a:xfrm flipH="1">
            <a:off x="119026" y="3743720"/>
            <a:ext cx="2060190" cy="2567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/>
            <a:tailEnd type="none"/>
          </a:ln>
          <a:effectLst/>
        </p:spPr>
      </p:cxnSp>
      <p:cxnSp>
        <p:nvCxnSpPr>
          <p:cNvPr id="32" name="直接连接符 31"/>
          <p:cNvCxnSpPr/>
          <p:nvPr/>
        </p:nvCxnSpPr>
        <p:spPr bwMode="auto">
          <a:xfrm flipH="1" flipV="1">
            <a:off x="4799548" y="2652128"/>
            <a:ext cx="1577673" cy="1871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/>
            <a:tailEnd type="none"/>
          </a:ln>
          <a:effectLst/>
        </p:spPr>
      </p:cxnSp>
      <p:cxnSp>
        <p:nvCxnSpPr>
          <p:cNvPr id="33" name="直接连接符 32"/>
          <p:cNvCxnSpPr/>
          <p:nvPr/>
        </p:nvCxnSpPr>
        <p:spPr bwMode="auto">
          <a:xfrm>
            <a:off x="5447619" y="1700808"/>
            <a:ext cx="0" cy="719059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/>
            <a:tailEnd type="none"/>
          </a:ln>
          <a:effectLst/>
        </p:spPr>
      </p:cxn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088" y="85725"/>
            <a:ext cx="7599362" cy="914400"/>
          </a:xfrm>
        </p:spPr>
        <p:txBody>
          <a:bodyPr/>
          <a:lstStyle/>
          <a:p>
            <a:pPr>
              <a:defRPr/>
            </a:pPr>
            <a:r>
              <a:rPr lang="en-US" altLang="zh-CN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2d-</a:t>
            </a:r>
            <a:r>
              <a:rPr lang="zh-CN" altLang="en-US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树</a:t>
            </a:r>
          </a:p>
        </p:txBody>
      </p:sp>
      <p:sp>
        <p:nvSpPr>
          <p:cNvPr id="124" name="TextBox 20"/>
          <p:cNvSpPr txBox="1">
            <a:spLocks noChangeArrowheads="1"/>
          </p:cNvSpPr>
          <p:nvPr/>
        </p:nvSpPr>
        <p:spPr bwMode="auto">
          <a:xfrm>
            <a:off x="130824" y="1144766"/>
            <a:ext cx="700718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2d-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树的最近邻搜索：查询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的最近邻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3" name="圆角矩形 522"/>
          <p:cNvSpPr/>
          <p:nvPr/>
        </p:nvSpPr>
        <p:spPr bwMode="auto">
          <a:xfrm>
            <a:off x="6690800" y="2243531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D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526" name="圆角矩形 525"/>
          <p:cNvSpPr/>
          <p:nvPr/>
        </p:nvSpPr>
        <p:spPr bwMode="auto">
          <a:xfrm>
            <a:off x="6204977" y="3645158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E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521" name="圆角矩形 520"/>
          <p:cNvSpPr/>
          <p:nvPr/>
        </p:nvSpPr>
        <p:spPr bwMode="auto">
          <a:xfrm>
            <a:off x="2423283" y="3337035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B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522" name="圆角矩形 521"/>
          <p:cNvSpPr/>
          <p:nvPr/>
        </p:nvSpPr>
        <p:spPr bwMode="auto">
          <a:xfrm>
            <a:off x="1991235" y="3773100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G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01" name="圆角矩形 100"/>
          <p:cNvSpPr/>
          <p:nvPr/>
        </p:nvSpPr>
        <p:spPr bwMode="auto">
          <a:xfrm>
            <a:off x="909441" y="3555236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J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524" name="圆角矩形 523"/>
          <p:cNvSpPr/>
          <p:nvPr/>
        </p:nvSpPr>
        <p:spPr bwMode="auto">
          <a:xfrm>
            <a:off x="5735651" y="2453219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F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10" name="圆角矩形 109"/>
          <p:cNvSpPr/>
          <p:nvPr/>
        </p:nvSpPr>
        <p:spPr bwMode="auto">
          <a:xfrm>
            <a:off x="5267599" y="1787780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I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43" name="组合 42"/>
          <p:cNvGrpSpPr/>
          <p:nvPr/>
        </p:nvGrpSpPr>
        <p:grpSpPr>
          <a:xfrm flipH="1">
            <a:off x="1418894" y="5627955"/>
            <a:ext cx="342195" cy="327973"/>
            <a:chOff x="3632014" y="4509120"/>
            <a:chExt cx="1269761" cy="216024"/>
          </a:xfrm>
        </p:grpSpPr>
        <p:cxnSp>
          <p:nvCxnSpPr>
            <p:cNvPr id="44" name="直接连接符 43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45" name="直接连接符 44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53" name="组合 52"/>
          <p:cNvGrpSpPr/>
          <p:nvPr/>
        </p:nvGrpSpPr>
        <p:grpSpPr>
          <a:xfrm flipH="1">
            <a:off x="5151402" y="5636344"/>
            <a:ext cx="394145" cy="327973"/>
            <a:chOff x="3632014" y="4509120"/>
            <a:chExt cx="1269761" cy="216024"/>
          </a:xfrm>
        </p:grpSpPr>
        <p:cxnSp>
          <p:nvCxnSpPr>
            <p:cNvPr id="54" name="直接连接符 53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55" name="直接连接符 54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58" name="组合 57"/>
          <p:cNvGrpSpPr/>
          <p:nvPr/>
        </p:nvGrpSpPr>
        <p:grpSpPr>
          <a:xfrm>
            <a:off x="4369963" y="5627988"/>
            <a:ext cx="441506" cy="327973"/>
            <a:chOff x="3632014" y="4509120"/>
            <a:chExt cx="1269761" cy="216024"/>
          </a:xfrm>
        </p:grpSpPr>
        <p:cxnSp>
          <p:nvCxnSpPr>
            <p:cNvPr id="59" name="直接连接符 58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60" name="直接连接符 59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71" name="组合 70"/>
          <p:cNvGrpSpPr/>
          <p:nvPr/>
        </p:nvGrpSpPr>
        <p:grpSpPr>
          <a:xfrm>
            <a:off x="3719566" y="4361630"/>
            <a:ext cx="368360" cy="937469"/>
            <a:chOff x="4493705" y="4490238"/>
            <a:chExt cx="368360" cy="937469"/>
          </a:xfrm>
        </p:grpSpPr>
        <p:sp>
          <p:nvSpPr>
            <p:cNvPr id="72" name="圆角矩形 71"/>
            <p:cNvSpPr/>
            <p:nvPr/>
          </p:nvSpPr>
          <p:spPr bwMode="auto">
            <a:xfrm>
              <a:off x="4502025" y="4734899"/>
              <a:ext cx="360040" cy="360040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317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54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|</a:t>
              </a:r>
              <a:endParaRPr lang="zh-CN" altLang="en-US" sz="54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73" name="直接连接符 72"/>
            <p:cNvCxnSpPr/>
            <p:nvPr/>
          </p:nvCxnSpPr>
          <p:spPr bwMode="auto">
            <a:xfrm flipH="1" flipV="1">
              <a:off x="4689420" y="4490238"/>
              <a:ext cx="0" cy="255965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  <p:sp>
          <p:nvSpPr>
            <p:cNvPr id="74" name="矩形 73"/>
            <p:cNvSpPr/>
            <p:nvPr/>
          </p:nvSpPr>
          <p:spPr>
            <a:xfrm>
              <a:off x="4493705" y="5089153"/>
              <a:ext cx="352982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H</a:t>
              </a:r>
              <a:endParaRPr lang="zh-CN" altLang="en-US" sz="1600" dirty="0"/>
            </a:p>
          </p:txBody>
        </p:sp>
      </p:grpSp>
      <p:sp>
        <p:nvSpPr>
          <p:cNvPr id="76" name="圆角矩形 75"/>
          <p:cNvSpPr/>
          <p:nvPr/>
        </p:nvSpPr>
        <p:spPr bwMode="auto">
          <a:xfrm>
            <a:off x="1888907" y="5019824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3175" algn="ctr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lIns="0" tIns="0" rIns="0" bIns="144000" rtlCol="0" anchor="ctr"/>
          <a:lstStyle/>
          <a:p>
            <a:pPr algn="ctr"/>
            <a:r>
              <a:rPr lang="en-US" altLang="zh-CN" sz="54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—</a:t>
            </a:r>
            <a:endParaRPr lang="zh-CN" altLang="en-US" sz="54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77" name="组合 76"/>
          <p:cNvGrpSpPr/>
          <p:nvPr/>
        </p:nvGrpSpPr>
        <p:grpSpPr>
          <a:xfrm>
            <a:off x="2105775" y="4786310"/>
            <a:ext cx="1690465" cy="282254"/>
            <a:chOff x="3340664" y="3236395"/>
            <a:chExt cx="1269761" cy="216024"/>
          </a:xfrm>
        </p:grpSpPr>
        <p:cxnSp>
          <p:nvCxnSpPr>
            <p:cNvPr id="79" name="直接连接符 78"/>
            <p:cNvCxnSpPr/>
            <p:nvPr/>
          </p:nvCxnSpPr>
          <p:spPr bwMode="auto">
            <a:xfrm>
              <a:off x="3340664" y="3236395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80" name="直接连接符 79"/>
            <p:cNvCxnSpPr/>
            <p:nvPr/>
          </p:nvCxnSpPr>
          <p:spPr bwMode="auto">
            <a:xfrm flipV="1">
              <a:off x="3345977" y="3236395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sp>
        <p:nvSpPr>
          <p:cNvPr id="78" name="矩形 77"/>
          <p:cNvSpPr/>
          <p:nvPr/>
        </p:nvSpPr>
        <p:spPr>
          <a:xfrm>
            <a:off x="1802723" y="5359877"/>
            <a:ext cx="49248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B</a:t>
            </a:r>
            <a:endParaRPr lang="zh-CN" altLang="en-US" sz="1600" dirty="0"/>
          </a:p>
        </p:txBody>
      </p:sp>
      <p:sp>
        <p:nvSpPr>
          <p:cNvPr id="82" name="圆角矩形 81"/>
          <p:cNvSpPr/>
          <p:nvPr/>
        </p:nvSpPr>
        <p:spPr bwMode="auto">
          <a:xfrm>
            <a:off x="5663938" y="5011162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3175" algn="ctr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lIns="0" tIns="0" rIns="0" bIns="144000" rtlCol="0" anchor="ctr"/>
          <a:lstStyle/>
          <a:p>
            <a:pPr algn="ctr"/>
            <a:r>
              <a:rPr lang="en-US" altLang="zh-CN" sz="54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—</a:t>
            </a:r>
            <a:endParaRPr lang="zh-CN" altLang="en-US" sz="54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83" name="组合 82"/>
          <p:cNvGrpSpPr/>
          <p:nvPr/>
        </p:nvGrpSpPr>
        <p:grpSpPr>
          <a:xfrm flipH="1">
            <a:off x="4083199" y="4779467"/>
            <a:ext cx="1782355" cy="251666"/>
            <a:chOff x="3632014" y="4509120"/>
            <a:chExt cx="1269761" cy="216024"/>
          </a:xfrm>
        </p:grpSpPr>
        <p:cxnSp>
          <p:nvCxnSpPr>
            <p:cNvPr id="85" name="直接连接符 84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86" name="直接连接符 85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sp>
        <p:nvSpPr>
          <p:cNvPr id="84" name="矩形 83"/>
          <p:cNvSpPr/>
          <p:nvPr/>
        </p:nvSpPr>
        <p:spPr>
          <a:xfrm>
            <a:off x="5693894" y="5359877"/>
            <a:ext cx="34657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endParaRPr lang="zh-CN" altLang="en-US" sz="1600" dirty="0"/>
          </a:p>
        </p:txBody>
      </p:sp>
      <p:grpSp>
        <p:nvGrpSpPr>
          <p:cNvPr id="97" name="组合 96"/>
          <p:cNvGrpSpPr/>
          <p:nvPr/>
        </p:nvGrpSpPr>
        <p:grpSpPr>
          <a:xfrm>
            <a:off x="2251230" y="5192027"/>
            <a:ext cx="1029998" cy="944581"/>
            <a:chOff x="2665735" y="5320635"/>
            <a:chExt cx="1029998" cy="944581"/>
          </a:xfrm>
        </p:grpSpPr>
        <p:sp>
          <p:nvSpPr>
            <p:cNvPr id="98" name="圆角矩形 97"/>
            <p:cNvSpPr/>
            <p:nvPr/>
          </p:nvSpPr>
          <p:spPr bwMode="auto">
            <a:xfrm>
              <a:off x="3335693" y="5599260"/>
              <a:ext cx="360040" cy="360040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317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 lIns="36000" tIns="91446" rIns="0" bIns="91446" rtlCol="0" anchor="ctr"/>
            <a:lstStyle/>
            <a:p>
              <a:pPr algn="ctr"/>
              <a:r>
                <a:rPr lang="en-US" altLang="zh-CN" sz="54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|</a:t>
              </a:r>
              <a:endParaRPr lang="zh-CN" altLang="en-US" sz="54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grpSp>
          <p:nvGrpSpPr>
            <p:cNvPr id="100" name="组合 99"/>
            <p:cNvGrpSpPr/>
            <p:nvPr/>
          </p:nvGrpSpPr>
          <p:grpSpPr>
            <a:xfrm flipH="1">
              <a:off x="2665735" y="5320635"/>
              <a:ext cx="859216" cy="257708"/>
              <a:chOff x="3632014" y="4509120"/>
              <a:chExt cx="1269761" cy="216024"/>
            </a:xfrm>
          </p:grpSpPr>
          <p:cxnSp>
            <p:nvCxnSpPr>
              <p:cNvPr id="103" name="直接连接符 102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104" name="直接连接符 103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sp>
          <p:nvSpPr>
            <p:cNvPr id="102" name="矩形 101"/>
            <p:cNvSpPr/>
            <p:nvPr/>
          </p:nvSpPr>
          <p:spPr>
            <a:xfrm>
              <a:off x="3356151" y="5926662"/>
              <a:ext cx="322524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C</a:t>
              </a:r>
              <a:endParaRPr lang="zh-CN" altLang="en-US" sz="1600" dirty="0"/>
            </a:p>
          </p:txBody>
        </p:sp>
      </p:grpSp>
      <p:sp>
        <p:nvSpPr>
          <p:cNvPr id="111" name="圆角矩形 110"/>
          <p:cNvSpPr/>
          <p:nvPr/>
        </p:nvSpPr>
        <p:spPr bwMode="auto">
          <a:xfrm>
            <a:off x="4798135" y="5472417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3175" algn="ctr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lIns="36000" tIns="91446" rIns="0" bIns="91446" rtlCol="0" anchor="ctr"/>
          <a:lstStyle/>
          <a:p>
            <a:pPr algn="ctr"/>
            <a:r>
              <a:rPr lang="en-US" altLang="zh-CN" sz="54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|</a:t>
            </a:r>
            <a:endParaRPr lang="zh-CN" altLang="en-US" sz="54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112" name="组合 111"/>
          <p:cNvGrpSpPr/>
          <p:nvPr/>
        </p:nvGrpSpPr>
        <p:grpSpPr>
          <a:xfrm>
            <a:off x="4978386" y="5195119"/>
            <a:ext cx="675813" cy="285008"/>
            <a:chOff x="3632014" y="4509120"/>
            <a:chExt cx="1269761" cy="216024"/>
          </a:xfrm>
        </p:grpSpPr>
        <p:cxnSp>
          <p:nvCxnSpPr>
            <p:cNvPr id="114" name="直接连接符 113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15" name="直接连接符 114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sp>
        <p:nvSpPr>
          <p:cNvPr id="113" name="矩形 112"/>
          <p:cNvSpPr/>
          <p:nvPr/>
        </p:nvSpPr>
        <p:spPr>
          <a:xfrm>
            <a:off x="4860221" y="5823805"/>
            <a:ext cx="36260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E </a:t>
            </a:r>
            <a:endParaRPr lang="zh-CN" altLang="en-US" sz="1600" dirty="0"/>
          </a:p>
        </p:txBody>
      </p:sp>
      <p:sp>
        <p:nvSpPr>
          <p:cNvPr id="128" name="圆角矩形 127"/>
          <p:cNvSpPr/>
          <p:nvPr/>
        </p:nvSpPr>
        <p:spPr bwMode="auto">
          <a:xfrm>
            <a:off x="6534059" y="5445224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3175" algn="ctr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lIns="36000" tIns="91446" rIns="0" bIns="91446" rtlCol="0" anchor="ctr"/>
          <a:lstStyle/>
          <a:p>
            <a:pPr algn="ctr"/>
            <a:r>
              <a:rPr lang="en-US" altLang="zh-CN" sz="54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|</a:t>
            </a:r>
            <a:endParaRPr lang="zh-CN" altLang="en-US" sz="54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30" name="矩形 129"/>
          <p:cNvSpPr/>
          <p:nvPr/>
        </p:nvSpPr>
        <p:spPr>
          <a:xfrm>
            <a:off x="6588067" y="5818154"/>
            <a:ext cx="25359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endParaRPr lang="zh-CN" altLang="en-US" sz="1600" dirty="0"/>
          </a:p>
        </p:txBody>
      </p:sp>
      <p:grpSp>
        <p:nvGrpSpPr>
          <p:cNvPr id="89" name="组合 88"/>
          <p:cNvGrpSpPr/>
          <p:nvPr/>
        </p:nvGrpSpPr>
        <p:grpSpPr>
          <a:xfrm>
            <a:off x="6018217" y="5191182"/>
            <a:ext cx="707798" cy="279470"/>
            <a:chOff x="6986605" y="3644733"/>
            <a:chExt cx="896122" cy="259901"/>
          </a:xfrm>
        </p:grpSpPr>
        <p:cxnSp>
          <p:nvCxnSpPr>
            <p:cNvPr id="90" name="直接连接符 89"/>
            <p:cNvCxnSpPr/>
            <p:nvPr/>
          </p:nvCxnSpPr>
          <p:spPr bwMode="auto">
            <a:xfrm flipH="1" flipV="1">
              <a:off x="6986605" y="3644733"/>
              <a:ext cx="892667" cy="3936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91" name="直接连接符 90"/>
            <p:cNvCxnSpPr/>
            <p:nvPr/>
          </p:nvCxnSpPr>
          <p:spPr bwMode="auto">
            <a:xfrm flipH="1" flipV="1">
              <a:off x="7882727" y="3648669"/>
              <a:ext cx="0" cy="255965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sp>
        <p:nvSpPr>
          <p:cNvPr id="134" name="圆角矩形 133"/>
          <p:cNvSpPr/>
          <p:nvPr/>
        </p:nvSpPr>
        <p:spPr bwMode="auto">
          <a:xfrm>
            <a:off x="1056367" y="5442230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3175" algn="ctr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lIns="36000" tIns="91446" rIns="0" bIns="91446" rtlCol="0" anchor="ctr"/>
          <a:lstStyle/>
          <a:p>
            <a:pPr algn="ctr"/>
            <a:r>
              <a:rPr lang="en-US" altLang="zh-CN" sz="54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|</a:t>
            </a:r>
            <a:endParaRPr lang="zh-CN" altLang="en-US" sz="54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1214414" y="5177504"/>
            <a:ext cx="678841" cy="292443"/>
            <a:chOff x="1268092" y="5150311"/>
            <a:chExt cx="908435" cy="255965"/>
          </a:xfrm>
        </p:grpSpPr>
        <p:cxnSp>
          <p:nvCxnSpPr>
            <p:cNvPr id="135" name="直接连接符 134"/>
            <p:cNvCxnSpPr/>
            <p:nvPr/>
          </p:nvCxnSpPr>
          <p:spPr bwMode="auto">
            <a:xfrm flipV="1">
              <a:off x="1270376" y="5150311"/>
              <a:ext cx="0" cy="255965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  <p:cxnSp>
          <p:nvCxnSpPr>
            <p:cNvPr id="136" name="直接连接符 135"/>
            <p:cNvCxnSpPr/>
            <p:nvPr/>
          </p:nvCxnSpPr>
          <p:spPr bwMode="auto">
            <a:xfrm>
              <a:off x="1268092" y="5150311"/>
              <a:ext cx="908435" cy="3938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</p:grpSp>
      <p:sp>
        <p:nvSpPr>
          <p:cNvPr id="137" name="矩形 136"/>
          <p:cNvSpPr/>
          <p:nvPr/>
        </p:nvSpPr>
        <p:spPr>
          <a:xfrm>
            <a:off x="1069011" y="5760570"/>
            <a:ext cx="34176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G</a:t>
            </a:r>
            <a:endParaRPr lang="zh-CN" altLang="en-US" sz="1600" dirty="0"/>
          </a:p>
        </p:txBody>
      </p:sp>
      <p:sp>
        <p:nvSpPr>
          <p:cNvPr id="157" name="圆角矩形 156"/>
          <p:cNvSpPr/>
          <p:nvPr/>
        </p:nvSpPr>
        <p:spPr bwMode="auto">
          <a:xfrm>
            <a:off x="4186989" y="5961747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3175" algn="ctr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lIns="0" tIns="0" rIns="0" bIns="144000" rtlCol="0" anchor="ctr"/>
          <a:lstStyle/>
          <a:p>
            <a:pPr algn="ctr"/>
            <a:r>
              <a:rPr lang="en-US" altLang="zh-CN" sz="54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—</a:t>
            </a:r>
            <a:endParaRPr lang="zh-CN" altLang="en-US" sz="54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158" name="组合 157"/>
          <p:cNvGrpSpPr/>
          <p:nvPr/>
        </p:nvGrpSpPr>
        <p:grpSpPr>
          <a:xfrm>
            <a:off x="3947343" y="6157800"/>
            <a:ext cx="239646" cy="327973"/>
            <a:chOff x="3632014" y="4509120"/>
            <a:chExt cx="1269761" cy="216024"/>
          </a:xfrm>
        </p:grpSpPr>
        <p:cxnSp>
          <p:nvCxnSpPr>
            <p:cNvPr id="159" name="直接连接符 158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60" name="直接连接符 159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161" name="组合 160"/>
          <p:cNvGrpSpPr/>
          <p:nvPr/>
        </p:nvGrpSpPr>
        <p:grpSpPr>
          <a:xfrm flipH="1">
            <a:off x="4540455" y="6148393"/>
            <a:ext cx="245216" cy="327973"/>
            <a:chOff x="3632014" y="4509120"/>
            <a:chExt cx="1269761" cy="216024"/>
          </a:xfrm>
        </p:grpSpPr>
        <p:cxnSp>
          <p:nvCxnSpPr>
            <p:cNvPr id="162" name="直接连接符 161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63" name="直接连接符 162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cxnSp>
        <p:nvCxnSpPr>
          <p:cNvPr id="143" name="直接连接符 142"/>
          <p:cNvCxnSpPr/>
          <p:nvPr/>
        </p:nvCxnSpPr>
        <p:spPr bwMode="auto">
          <a:xfrm flipH="1">
            <a:off x="121993" y="2120670"/>
            <a:ext cx="4055670" cy="622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/>
            <a:tailEnd type="none"/>
          </a:ln>
          <a:effectLst/>
        </p:spPr>
      </p:cxnSp>
      <p:sp>
        <p:nvSpPr>
          <p:cNvPr id="520" name="圆角矩形 519"/>
          <p:cNvSpPr/>
          <p:nvPr/>
        </p:nvSpPr>
        <p:spPr bwMode="auto">
          <a:xfrm>
            <a:off x="2879915" y="1941164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A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46" name="圆角矩形 145"/>
          <p:cNvSpPr/>
          <p:nvPr/>
        </p:nvSpPr>
        <p:spPr bwMode="auto">
          <a:xfrm>
            <a:off x="493064" y="5955251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3175" algn="ctr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lIns="0" tIns="0" rIns="0" bIns="144000" rtlCol="0" anchor="ctr"/>
          <a:lstStyle/>
          <a:p>
            <a:pPr algn="ctr"/>
            <a:r>
              <a:rPr lang="en-US" altLang="zh-CN" sz="54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—</a:t>
            </a:r>
            <a:endParaRPr lang="zh-CN" altLang="en-US" sz="54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47" name="矩形 146"/>
          <p:cNvSpPr/>
          <p:nvPr/>
        </p:nvSpPr>
        <p:spPr>
          <a:xfrm>
            <a:off x="406880" y="6295304"/>
            <a:ext cx="49248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J</a:t>
            </a:r>
            <a:endParaRPr lang="zh-CN" altLang="en-US" sz="1600" dirty="0"/>
          </a:p>
        </p:txBody>
      </p:sp>
      <p:grpSp>
        <p:nvGrpSpPr>
          <p:cNvPr id="148" name="组合 147"/>
          <p:cNvGrpSpPr/>
          <p:nvPr/>
        </p:nvGrpSpPr>
        <p:grpSpPr>
          <a:xfrm>
            <a:off x="677594" y="5631741"/>
            <a:ext cx="369715" cy="327973"/>
            <a:chOff x="3632014" y="4509120"/>
            <a:chExt cx="1269761" cy="216024"/>
          </a:xfrm>
        </p:grpSpPr>
        <p:cxnSp>
          <p:nvCxnSpPr>
            <p:cNvPr id="152" name="直接连接符 151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66" name="直接连接符 165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sp>
        <p:nvSpPr>
          <p:cNvPr id="16" name="矩形 15"/>
          <p:cNvSpPr/>
          <p:nvPr/>
        </p:nvSpPr>
        <p:spPr>
          <a:xfrm>
            <a:off x="1442469" y="5903959"/>
            <a:ext cx="67197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NULL</a:t>
            </a:r>
            <a:endParaRPr lang="zh-CN" altLang="en-US" sz="1400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67" name="组合 166"/>
          <p:cNvGrpSpPr/>
          <p:nvPr/>
        </p:nvGrpSpPr>
        <p:grpSpPr>
          <a:xfrm flipH="1">
            <a:off x="3288809" y="5661496"/>
            <a:ext cx="342195" cy="327973"/>
            <a:chOff x="3632014" y="4509120"/>
            <a:chExt cx="1269761" cy="216024"/>
          </a:xfrm>
        </p:grpSpPr>
        <p:cxnSp>
          <p:nvCxnSpPr>
            <p:cNvPr id="168" name="直接连接符 167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69" name="直接连接符 168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170" name="组合 169"/>
          <p:cNvGrpSpPr/>
          <p:nvPr/>
        </p:nvGrpSpPr>
        <p:grpSpPr>
          <a:xfrm>
            <a:off x="2547509" y="5665282"/>
            <a:ext cx="369715" cy="327973"/>
            <a:chOff x="3632014" y="4509120"/>
            <a:chExt cx="1269761" cy="216024"/>
          </a:xfrm>
        </p:grpSpPr>
        <p:cxnSp>
          <p:nvCxnSpPr>
            <p:cNvPr id="171" name="直接连接符 170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72" name="直接连接符 171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sp>
        <p:nvSpPr>
          <p:cNvPr id="174" name="矩形 173"/>
          <p:cNvSpPr/>
          <p:nvPr/>
        </p:nvSpPr>
        <p:spPr>
          <a:xfrm>
            <a:off x="3272850" y="5961207"/>
            <a:ext cx="67197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NULL</a:t>
            </a:r>
            <a:endParaRPr lang="zh-CN" altLang="en-US" sz="1400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75" name="组合 174"/>
          <p:cNvGrpSpPr/>
          <p:nvPr/>
        </p:nvGrpSpPr>
        <p:grpSpPr>
          <a:xfrm flipH="1">
            <a:off x="858137" y="6139022"/>
            <a:ext cx="242737" cy="327973"/>
            <a:chOff x="3632014" y="4509120"/>
            <a:chExt cx="1269761" cy="216024"/>
          </a:xfrm>
        </p:grpSpPr>
        <p:cxnSp>
          <p:nvCxnSpPr>
            <p:cNvPr id="176" name="直接连接符 175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77" name="直接连接符 176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178" name="组合 177"/>
          <p:cNvGrpSpPr/>
          <p:nvPr/>
        </p:nvGrpSpPr>
        <p:grpSpPr>
          <a:xfrm>
            <a:off x="266389" y="6142808"/>
            <a:ext cx="220164" cy="327973"/>
            <a:chOff x="3632014" y="4509120"/>
            <a:chExt cx="1269761" cy="216024"/>
          </a:xfrm>
        </p:grpSpPr>
        <p:cxnSp>
          <p:nvCxnSpPr>
            <p:cNvPr id="179" name="直接连接符 178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80" name="直接连接符 179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sp>
        <p:nvSpPr>
          <p:cNvPr id="181" name="矩形 180"/>
          <p:cNvSpPr/>
          <p:nvPr/>
        </p:nvSpPr>
        <p:spPr>
          <a:xfrm>
            <a:off x="-103644" y="6434576"/>
            <a:ext cx="67197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NULL</a:t>
            </a:r>
            <a:endParaRPr lang="zh-CN" altLang="en-US" sz="1400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2" name="矩形 181"/>
          <p:cNvSpPr/>
          <p:nvPr/>
        </p:nvSpPr>
        <p:spPr>
          <a:xfrm>
            <a:off x="761142" y="6460084"/>
            <a:ext cx="67197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NULL</a:t>
            </a:r>
            <a:endParaRPr lang="zh-CN" altLang="en-US" sz="1400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3" name="矩形 182"/>
          <p:cNvSpPr/>
          <p:nvPr/>
        </p:nvSpPr>
        <p:spPr>
          <a:xfrm>
            <a:off x="4234153" y="6297890"/>
            <a:ext cx="36260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F </a:t>
            </a:r>
            <a:endParaRPr lang="zh-CN" altLang="en-US" sz="1600" dirty="0"/>
          </a:p>
        </p:txBody>
      </p:sp>
      <p:sp>
        <p:nvSpPr>
          <p:cNvPr id="184" name="矩形 183"/>
          <p:cNvSpPr/>
          <p:nvPr/>
        </p:nvSpPr>
        <p:spPr>
          <a:xfrm>
            <a:off x="3558401" y="6479969"/>
            <a:ext cx="67197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NULL</a:t>
            </a:r>
            <a:endParaRPr lang="zh-CN" altLang="en-US" sz="1400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5" name="矩形 184"/>
          <p:cNvSpPr/>
          <p:nvPr/>
        </p:nvSpPr>
        <p:spPr>
          <a:xfrm>
            <a:off x="4453699" y="6457368"/>
            <a:ext cx="67197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NULL</a:t>
            </a:r>
            <a:endParaRPr lang="zh-CN" altLang="en-US" sz="1400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6" name="矩形 185"/>
          <p:cNvSpPr/>
          <p:nvPr/>
        </p:nvSpPr>
        <p:spPr>
          <a:xfrm>
            <a:off x="5140114" y="5929967"/>
            <a:ext cx="67197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NULL</a:t>
            </a:r>
            <a:endParaRPr lang="zh-CN" altLang="en-US" sz="1400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87" name="组合 186"/>
          <p:cNvGrpSpPr/>
          <p:nvPr/>
        </p:nvGrpSpPr>
        <p:grpSpPr>
          <a:xfrm flipH="1">
            <a:off x="6879475" y="5652231"/>
            <a:ext cx="342195" cy="327973"/>
            <a:chOff x="3632014" y="4509120"/>
            <a:chExt cx="1269761" cy="216024"/>
          </a:xfrm>
        </p:grpSpPr>
        <p:cxnSp>
          <p:nvCxnSpPr>
            <p:cNvPr id="188" name="直接连接符 187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89" name="直接连接符 188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190" name="组合 189"/>
          <p:cNvGrpSpPr/>
          <p:nvPr/>
        </p:nvGrpSpPr>
        <p:grpSpPr>
          <a:xfrm>
            <a:off x="6157322" y="5656017"/>
            <a:ext cx="369715" cy="327973"/>
            <a:chOff x="3632014" y="4509120"/>
            <a:chExt cx="1269761" cy="216024"/>
          </a:xfrm>
        </p:grpSpPr>
        <p:cxnSp>
          <p:nvCxnSpPr>
            <p:cNvPr id="191" name="直接连接符 190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92" name="直接连接符 191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sp>
        <p:nvSpPr>
          <p:cNvPr id="193" name="矩形 192"/>
          <p:cNvSpPr/>
          <p:nvPr/>
        </p:nvSpPr>
        <p:spPr>
          <a:xfrm>
            <a:off x="5708670" y="5947331"/>
            <a:ext cx="67197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NULL</a:t>
            </a:r>
            <a:endParaRPr lang="zh-CN" altLang="en-US" sz="1400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4" name="矩形 193"/>
          <p:cNvSpPr/>
          <p:nvPr/>
        </p:nvSpPr>
        <p:spPr>
          <a:xfrm>
            <a:off x="6762524" y="5945235"/>
            <a:ext cx="67197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NULL</a:t>
            </a:r>
            <a:endParaRPr lang="zh-CN" altLang="en-US" sz="1400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5" name="圆角矩形 194"/>
          <p:cNvSpPr/>
          <p:nvPr/>
        </p:nvSpPr>
        <p:spPr bwMode="auto">
          <a:xfrm>
            <a:off x="2369437" y="5989469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3175" algn="ctr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lIns="0" tIns="0" rIns="0" bIns="144000" rtlCol="0" anchor="ctr"/>
          <a:lstStyle/>
          <a:p>
            <a:pPr algn="ctr"/>
            <a:r>
              <a:rPr lang="en-US" altLang="zh-CN" sz="54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—</a:t>
            </a:r>
            <a:endParaRPr lang="zh-CN" altLang="en-US" sz="54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96" name="矩形 195"/>
          <p:cNvSpPr/>
          <p:nvPr/>
        </p:nvSpPr>
        <p:spPr>
          <a:xfrm>
            <a:off x="2255068" y="6317441"/>
            <a:ext cx="49248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A</a:t>
            </a:r>
            <a:endParaRPr lang="zh-CN" altLang="en-US" sz="1600" dirty="0"/>
          </a:p>
        </p:txBody>
      </p:sp>
      <p:grpSp>
        <p:nvGrpSpPr>
          <p:cNvPr id="197" name="组合 196"/>
          <p:cNvGrpSpPr/>
          <p:nvPr/>
        </p:nvGrpSpPr>
        <p:grpSpPr>
          <a:xfrm flipH="1">
            <a:off x="2737152" y="6164984"/>
            <a:ext cx="342195" cy="327973"/>
            <a:chOff x="3632014" y="4509120"/>
            <a:chExt cx="1269761" cy="216024"/>
          </a:xfrm>
        </p:grpSpPr>
        <p:cxnSp>
          <p:nvCxnSpPr>
            <p:cNvPr id="198" name="直接连接符 197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99" name="直接连接符 198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200" name="组合 199"/>
          <p:cNvGrpSpPr/>
          <p:nvPr/>
        </p:nvGrpSpPr>
        <p:grpSpPr>
          <a:xfrm>
            <a:off x="1995852" y="6168770"/>
            <a:ext cx="369715" cy="327973"/>
            <a:chOff x="3632014" y="4509120"/>
            <a:chExt cx="1269761" cy="216024"/>
          </a:xfrm>
        </p:grpSpPr>
        <p:cxnSp>
          <p:nvCxnSpPr>
            <p:cNvPr id="201" name="直接连接符 200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202" name="直接连接符 201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sp>
        <p:nvSpPr>
          <p:cNvPr id="203" name="矩形 202"/>
          <p:cNvSpPr/>
          <p:nvPr/>
        </p:nvSpPr>
        <p:spPr>
          <a:xfrm>
            <a:off x="1659709" y="6460084"/>
            <a:ext cx="67197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NULL</a:t>
            </a:r>
            <a:endParaRPr lang="zh-CN" altLang="en-US" sz="1400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4" name="矩形 203"/>
          <p:cNvSpPr/>
          <p:nvPr/>
        </p:nvSpPr>
        <p:spPr>
          <a:xfrm>
            <a:off x="2688776" y="6464695"/>
            <a:ext cx="67197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NULL</a:t>
            </a:r>
            <a:endParaRPr lang="zh-CN" altLang="en-US" sz="1400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412103" y="1475492"/>
            <a:ext cx="1568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当前最近距离：</a:t>
            </a:r>
          </a:p>
        </p:txBody>
      </p:sp>
      <p:sp>
        <p:nvSpPr>
          <p:cNvPr id="145" name="文本框 144"/>
          <p:cNvSpPr txBox="1"/>
          <p:nvPr/>
        </p:nvSpPr>
        <p:spPr>
          <a:xfrm>
            <a:off x="7346176" y="1238528"/>
            <a:ext cx="1806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Min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= Dis(PH)</a:t>
            </a:r>
            <a:endParaRPr lang="zh-CN" altLang="en-US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64" name="Picture 2" descr="http://e.hiphotos.baidu.com/zhidao/wh%3D450%2C600/sign=35a316dc5c6034a829b7b085fe236562/2934349b033b5bb5656cbf2336d3d539b700bcb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2932" y="6073491"/>
            <a:ext cx="599661" cy="450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3" name="文本框 172"/>
          <p:cNvSpPr txBox="1"/>
          <p:nvPr/>
        </p:nvSpPr>
        <p:spPr>
          <a:xfrm>
            <a:off x="7468354" y="1898388"/>
            <a:ext cx="952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回溯：</a:t>
            </a:r>
          </a:p>
        </p:txBody>
      </p:sp>
      <p:sp>
        <p:nvSpPr>
          <p:cNvPr id="206" name="文本框 205"/>
          <p:cNvSpPr txBox="1"/>
          <p:nvPr/>
        </p:nvSpPr>
        <p:spPr>
          <a:xfrm>
            <a:off x="7306310" y="2230382"/>
            <a:ext cx="19727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Min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&lt;</a:t>
            </a:r>
            <a:r>
              <a:rPr lang="en-US" altLang="zh-CN" b="1" dirty="0" err="1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Dis_x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(PE)</a:t>
            </a:r>
          </a:p>
          <a:p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不进入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</a:t>
            </a:r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的右子树</a:t>
            </a:r>
          </a:p>
        </p:txBody>
      </p:sp>
      <p:sp>
        <p:nvSpPr>
          <p:cNvPr id="222" name="文本框 221"/>
          <p:cNvSpPr txBox="1"/>
          <p:nvPr/>
        </p:nvSpPr>
        <p:spPr>
          <a:xfrm>
            <a:off x="7299809" y="2884456"/>
            <a:ext cx="19727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Min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&gt;</a:t>
            </a:r>
            <a:r>
              <a:rPr lang="en-US" altLang="zh-CN" b="1" dirty="0" err="1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Dis_y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(PD)</a:t>
            </a:r>
          </a:p>
          <a:p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进入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的右子树</a:t>
            </a:r>
          </a:p>
        </p:txBody>
      </p:sp>
      <p:pic>
        <p:nvPicPr>
          <p:cNvPr id="223" name="Picture 2" descr="http://e.hiphotos.baidu.com/zhidao/wh%3D450%2C600/sign=35a316dc5c6034a829b7b085fe236562/2934349b033b5bb5656cbf2336d3d539b700bcb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3807" y="5494823"/>
            <a:ext cx="599661" cy="450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4" name="文本框 223"/>
          <p:cNvSpPr txBox="1"/>
          <p:nvPr/>
        </p:nvSpPr>
        <p:spPr>
          <a:xfrm>
            <a:off x="7430521" y="3568622"/>
            <a:ext cx="1752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Min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&lt;Dis(PI)</a:t>
            </a:r>
            <a:endParaRPr lang="zh-CN" altLang="en-US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6" name="文本框 225"/>
          <p:cNvSpPr txBox="1"/>
          <p:nvPr/>
        </p:nvSpPr>
        <p:spPr>
          <a:xfrm>
            <a:off x="7298743" y="3988801"/>
            <a:ext cx="1922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Min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&gt;</a:t>
            </a:r>
            <a:r>
              <a:rPr lang="en-US" altLang="zh-CN" b="1" dirty="0" err="1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Dis_x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(PH)</a:t>
            </a:r>
          </a:p>
          <a:p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进入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</a:t>
            </a:r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的左子树</a:t>
            </a:r>
          </a:p>
        </p:txBody>
      </p:sp>
      <p:pic>
        <p:nvPicPr>
          <p:cNvPr id="227" name="Picture 2" descr="http://e.hiphotos.baidu.com/zhidao/wh%3D450%2C600/sign=35a316dc5c6034a829b7b085fe236562/2934349b033b5bb5656cbf2336d3d539b700bcb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5066820"/>
            <a:ext cx="599661" cy="450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9" name="文本框 138"/>
          <p:cNvSpPr txBox="1"/>
          <p:nvPr/>
        </p:nvSpPr>
        <p:spPr>
          <a:xfrm>
            <a:off x="7430842" y="4706794"/>
            <a:ext cx="1752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Min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&lt;Dis(PB)</a:t>
            </a:r>
            <a:endParaRPr lang="zh-CN" altLang="en-US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0" name="文本框 139"/>
          <p:cNvSpPr txBox="1"/>
          <p:nvPr/>
        </p:nvSpPr>
        <p:spPr>
          <a:xfrm>
            <a:off x="7338256" y="5089368"/>
            <a:ext cx="18172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 err="1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&gt; By</a:t>
            </a:r>
          </a:p>
          <a:p>
            <a:pPr algn="ctr"/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进入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的右子树</a:t>
            </a:r>
          </a:p>
        </p:txBody>
      </p:sp>
      <p:pic>
        <p:nvPicPr>
          <p:cNvPr id="141" name="Picture 2" descr="http://e.hiphotos.baidu.com/zhidao/wh%3D450%2C600/sign=35a316dc5c6034a829b7b085fe236562/2934349b033b5bb5656cbf2336d3d539b700bcb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7398" y="5530135"/>
            <a:ext cx="599661" cy="450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2" name="文本框 141"/>
          <p:cNvSpPr txBox="1"/>
          <p:nvPr/>
        </p:nvSpPr>
        <p:spPr>
          <a:xfrm>
            <a:off x="7430520" y="5816217"/>
            <a:ext cx="17522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Min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&gt;Dis(PC)</a:t>
            </a:r>
          </a:p>
          <a:p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Min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=Dis(PC)</a:t>
            </a:r>
            <a:endParaRPr lang="zh-CN" altLang="en-US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38" name="直接连接符 137"/>
          <p:cNvCxnSpPr/>
          <p:nvPr/>
        </p:nvCxnSpPr>
        <p:spPr bwMode="auto">
          <a:xfrm flipH="1">
            <a:off x="4786575" y="2516506"/>
            <a:ext cx="84348" cy="75940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/>
            <a:tailEnd type="none"/>
          </a:ln>
          <a:effectLst/>
        </p:spPr>
      </p:cxnSp>
      <p:sp>
        <p:nvSpPr>
          <p:cNvPr id="108" name="圆角矩形 107"/>
          <p:cNvSpPr/>
          <p:nvPr/>
        </p:nvSpPr>
        <p:spPr bwMode="auto">
          <a:xfrm>
            <a:off x="4614337" y="3067905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H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49" name="直接连接符 148"/>
          <p:cNvCxnSpPr/>
          <p:nvPr/>
        </p:nvCxnSpPr>
        <p:spPr bwMode="auto">
          <a:xfrm flipH="1">
            <a:off x="4193875" y="2539874"/>
            <a:ext cx="666346" cy="10754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/>
            <a:tailEnd type="none"/>
          </a:ln>
          <a:effectLst/>
        </p:spPr>
      </p:cxnSp>
      <p:sp>
        <p:nvSpPr>
          <p:cNvPr id="525" name="圆角矩形 524"/>
          <p:cNvSpPr/>
          <p:nvPr/>
        </p:nvSpPr>
        <p:spPr bwMode="auto">
          <a:xfrm>
            <a:off x="4006431" y="2458477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C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44" name="圆角矩形 143"/>
          <p:cNvSpPr/>
          <p:nvPr/>
        </p:nvSpPr>
        <p:spPr bwMode="auto">
          <a:xfrm>
            <a:off x="4682351" y="2352379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rgbClr val="FFFF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P</a:t>
            </a:r>
            <a:endParaRPr lang="zh-CN" altLang="en-US" sz="2000" b="1" dirty="0">
              <a:solidFill>
                <a:srgbClr val="FFFF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852888" y="2743618"/>
            <a:ext cx="6399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Min</a:t>
            </a:r>
            <a:endParaRPr lang="zh-CN" altLang="en-US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0" name="矩形 149"/>
          <p:cNvSpPr/>
          <p:nvPr/>
        </p:nvSpPr>
        <p:spPr>
          <a:xfrm>
            <a:off x="4173144" y="2109362"/>
            <a:ext cx="6399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Min</a:t>
            </a:r>
            <a:endParaRPr lang="zh-CN" altLang="en-US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51" name="Picture 2" descr="http://e.hiphotos.baidu.com/zhidao/wh%3D450%2C600/sign=35a316dc5c6034a829b7b085fe236562/2934349b033b5bb5656cbf2336d3d539b700bcb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3518" y="5530135"/>
            <a:ext cx="599661" cy="450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" name="Picture 2" descr="http://e.hiphotos.baidu.com/zhidao/wh%3D450%2C600/sign=35a316dc5c6034a829b7b085fe236562/2934349b033b5bb5656cbf2336d3d539b700bcb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5574" y="4980629"/>
            <a:ext cx="599661" cy="450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4" name="Picture 2" descr="http://e.hiphotos.baidu.com/zhidao/wh%3D450%2C600/sign=35a316dc5c6034a829b7b085fe236562/2934349b033b5bb5656cbf2336d3d539b700bcb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3313" y="4596533"/>
            <a:ext cx="599661" cy="450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6" name="矩形 155"/>
          <p:cNvSpPr/>
          <p:nvPr/>
        </p:nvSpPr>
        <p:spPr>
          <a:xfrm>
            <a:off x="6479796" y="2834527"/>
            <a:ext cx="818947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减枝！</a:t>
            </a:r>
            <a:endParaRPr lang="zh-CN" altLang="en-US" sz="32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0990463"/>
      </p:ext>
    </p:extLst>
  </p:cSld>
  <p:clrMapOvr>
    <a:masterClrMapping/>
  </p:clrMapOvr>
  <p:transition advTm="157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5" grpId="0" animBg="1"/>
      <p:bldP spid="173" grpId="0"/>
      <p:bldP spid="206" grpId="0"/>
      <p:bldP spid="222" grpId="0"/>
      <p:bldP spid="224" grpId="0"/>
      <p:bldP spid="226" grpId="0"/>
      <p:bldP spid="139" grpId="0"/>
      <p:bldP spid="140" grpId="0"/>
      <p:bldP spid="142" grpId="0"/>
      <p:bldP spid="6" grpId="0"/>
      <p:bldP spid="150" grpId="0"/>
      <p:bldP spid="156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矩形 154"/>
          <p:cNvSpPr/>
          <p:nvPr/>
        </p:nvSpPr>
        <p:spPr bwMode="auto">
          <a:xfrm>
            <a:off x="125430" y="3543525"/>
            <a:ext cx="4672705" cy="664217"/>
          </a:xfrm>
          <a:prstGeom prst="rect">
            <a:avLst/>
          </a:prstGeom>
          <a:solidFill>
            <a:schemeClr val="tx1">
              <a:alpha val="71000"/>
            </a:schemeClr>
          </a:solidFill>
          <a:ln w="25400" algn="ctr">
            <a:noFill/>
            <a:prstDash val="sysDash"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154" name="矩形 153"/>
          <p:cNvSpPr/>
          <p:nvPr/>
        </p:nvSpPr>
        <p:spPr bwMode="auto">
          <a:xfrm>
            <a:off x="6376703" y="2424307"/>
            <a:ext cx="929607" cy="1819816"/>
          </a:xfrm>
          <a:prstGeom prst="rect">
            <a:avLst/>
          </a:prstGeom>
          <a:solidFill>
            <a:schemeClr val="tx1">
              <a:alpha val="71000"/>
            </a:schemeClr>
          </a:solidFill>
          <a:ln w="25400" algn="ctr">
            <a:noFill/>
            <a:prstDash val="sysDash"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107" name="矩形 106"/>
          <p:cNvSpPr/>
          <p:nvPr/>
        </p:nvSpPr>
        <p:spPr bwMode="auto">
          <a:xfrm>
            <a:off x="119027" y="1700942"/>
            <a:ext cx="7227149" cy="2552477"/>
          </a:xfrm>
          <a:prstGeom prst="rect">
            <a:avLst/>
          </a:prstGeom>
          <a:solidFill>
            <a:schemeClr val="accent3">
              <a:lumMod val="75000"/>
              <a:alpha val="44000"/>
            </a:schemeClr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cxnSp>
        <p:nvCxnSpPr>
          <p:cNvPr id="25" name="直接连接符 24"/>
          <p:cNvCxnSpPr/>
          <p:nvPr/>
        </p:nvCxnSpPr>
        <p:spPr bwMode="auto">
          <a:xfrm>
            <a:off x="4791772" y="1700942"/>
            <a:ext cx="7775" cy="2519655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/>
            <a:tailEnd type="none"/>
          </a:ln>
          <a:effectLst/>
        </p:spPr>
      </p:cxnSp>
      <p:cxnSp>
        <p:nvCxnSpPr>
          <p:cNvPr id="26" name="直接连接符 25"/>
          <p:cNvCxnSpPr/>
          <p:nvPr/>
        </p:nvCxnSpPr>
        <p:spPr bwMode="auto">
          <a:xfrm flipH="1" flipV="1">
            <a:off x="119027" y="3534490"/>
            <a:ext cx="4680520" cy="3403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/>
            <a:tailEnd type="none"/>
          </a:ln>
          <a:effectLst/>
        </p:spPr>
      </p:cxnSp>
      <p:cxnSp>
        <p:nvCxnSpPr>
          <p:cNvPr id="27" name="直接连接符 26"/>
          <p:cNvCxnSpPr/>
          <p:nvPr/>
        </p:nvCxnSpPr>
        <p:spPr bwMode="auto">
          <a:xfrm flipH="1" flipV="1">
            <a:off x="4799549" y="2420001"/>
            <a:ext cx="2546627" cy="355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/>
            <a:tailEnd type="none"/>
          </a:ln>
          <a:effectLst/>
        </p:spPr>
      </p:cxnSp>
      <p:cxnSp>
        <p:nvCxnSpPr>
          <p:cNvPr id="28" name="直接连接符 27"/>
          <p:cNvCxnSpPr/>
          <p:nvPr/>
        </p:nvCxnSpPr>
        <p:spPr bwMode="auto">
          <a:xfrm flipH="1">
            <a:off x="6369142" y="2420001"/>
            <a:ext cx="8079" cy="1835695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/>
            <a:tailEnd type="none"/>
          </a:ln>
          <a:effectLst/>
        </p:spPr>
      </p:cxnSp>
      <p:cxnSp>
        <p:nvCxnSpPr>
          <p:cNvPr id="29" name="直接连接符 28"/>
          <p:cNvCxnSpPr/>
          <p:nvPr/>
        </p:nvCxnSpPr>
        <p:spPr bwMode="auto">
          <a:xfrm>
            <a:off x="4186451" y="1700942"/>
            <a:ext cx="0" cy="183098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/>
            <a:tailEnd type="none"/>
          </a:ln>
          <a:effectLst/>
        </p:spPr>
      </p:cxnSp>
      <p:cxnSp>
        <p:nvCxnSpPr>
          <p:cNvPr id="30" name="直接连接符 29"/>
          <p:cNvCxnSpPr/>
          <p:nvPr/>
        </p:nvCxnSpPr>
        <p:spPr bwMode="auto">
          <a:xfrm>
            <a:off x="2168311" y="3537247"/>
            <a:ext cx="10905" cy="706876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/>
            <a:tailEnd type="none"/>
          </a:ln>
          <a:effectLst/>
        </p:spPr>
      </p:cxnSp>
      <p:cxnSp>
        <p:nvCxnSpPr>
          <p:cNvPr id="31" name="直接连接符 30"/>
          <p:cNvCxnSpPr/>
          <p:nvPr/>
        </p:nvCxnSpPr>
        <p:spPr bwMode="auto">
          <a:xfrm flipH="1">
            <a:off x="119026" y="3743720"/>
            <a:ext cx="2060190" cy="2567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/>
            <a:tailEnd type="none"/>
          </a:ln>
          <a:effectLst/>
        </p:spPr>
      </p:cxnSp>
      <p:cxnSp>
        <p:nvCxnSpPr>
          <p:cNvPr id="32" name="直接连接符 31"/>
          <p:cNvCxnSpPr/>
          <p:nvPr/>
        </p:nvCxnSpPr>
        <p:spPr bwMode="auto">
          <a:xfrm flipH="1" flipV="1">
            <a:off x="4799548" y="2652128"/>
            <a:ext cx="1577673" cy="1871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/>
            <a:tailEnd type="none"/>
          </a:ln>
          <a:effectLst/>
        </p:spPr>
      </p:cxnSp>
      <p:cxnSp>
        <p:nvCxnSpPr>
          <p:cNvPr id="33" name="直接连接符 32"/>
          <p:cNvCxnSpPr/>
          <p:nvPr/>
        </p:nvCxnSpPr>
        <p:spPr bwMode="auto">
          <a:xfrm>
            <a:off x="5460619" y="1716664"/>
            <a:ext cx="0" cy="719059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/>
            <a:tailEnd type="none"/>
          </a:ln>
          <a:effectLst/>
        </p:spPr>
      </p:cxn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088" y="85725"/>
            <a:ext cx="7599362" cy="914400"/>
          </a:xfrm>
        </p:spPr>
        <p:txBody>
          <a:bodyPr/>
          <a:lstStyle/>
          <a:p>
            <a:pPr>
              <a:defRPr/>
            </a:pPr>
            <a:r>
              <a:rPr lang="en-US" altLang="zh-CN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2d-</a:t>
            </a:r>
            <a:r>
              <a:rPr lang="zh-CN" altLang="en-US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树</a:t>
            </a:r>
          </a:p>
        </p:txBody>
      </p:sp>
      <p:sp>
        <p:nvSpPr>
          <p:cNvPr id="124" name="TextBox 20"/>
          <p:cNvSpPr txBox="1">
            <a:spLocks noChangeArrowheads="1"/>
          </p:cNvSpPr>
          <p:nvPr/>
        </p:nvSpPr>
        <p:spPr bwMode="auto">
          <a:xfrm>
            <a:off x="130824" y="1144766"/>
            <a:ext cx="700718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2d-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树的最近邻搜索：查询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的最近邻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3" name="圆角矩形 522"/>
          <p:cNvSpPr/>
          <p:nvPr/>
        </p:nvSpPr>
        <p:spPr bwMode="auto">
          <a:xfrm>
            <a:off x="6690800" y="2243531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D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526" name="圆角矩形 525"/>
          <p:cNvSpPr/>
          <p:nvPr/>
        </p:nvSpPr>
        <p:spPr bwMode="auto">
          <a:xfrm>
            <a:off x="6204977" y="3645158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E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521" name="圆角矩形 520"/>
          <p:cNvSpPr/>
          <p:nvPr/>
        </p:nvSpPr>
        <p:spPr bwMode="auto">
          <a:xfrm>
            <a:off x="2423283" y="3337035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B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522" name="圆角矩形 521"/>
          <p:cNvSpPr/>
          <p:nvPr/>
        </p:nvSpPr>
        <p:spPr bwMode="auto">
          <a:xfrm>
            <a:off x="1991235" y="3773100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G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01" name="圆角矩形 100"/>
          <p:cNvSpPr/>
          <p:nvPr/>
        </p:nvSpPr>
        <p:spPr bwMode="auto">
          <a:xfrm>
            <a:off x="909441" y="3555236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J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08" name="圆角矩形 107"/>
          <p:cNvSpPr/>
          <p:nvPr/>
        </p:nvSpPr>
        <p:spPr bwMode="auto">
          <a:xfrm>
            <a:off x="4614337" y="3067905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H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524" name="圆角矩形 523"/>
          <p:cNvSpPr/>
          <p:nvPr/>
        </p:nvSpPr>
        <p:spPr bwMode="auto">
          <a:xfrm>
            <a:off x="5735651" y="2453219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F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10" name="圆角矩形 109"/>
          <p:cNvSpPr/>
          <p:nvPr/>
        </p:nvSpPr>
        <p:spPr bwMode="auto">
          <a:xfrm>
            <a:off x="5267599" y="1787780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I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43" name="组合 42"/>
          <p:cNvGrpSpPr/>
          <p:nvPr/>
        </p:nvGrpSpPr>
        <p:grpSpPr>
          <a:xfrm flipH="1">
            <a:off x="1418894" y="5627955"/>
            <a:ext cx="342195" cy="327973"/>
            <a:chOff x="3632014" y="4509120"/>
            <a:chExt cx="1269761" cy="216024"/>
          </a:xfrm>
        </p:grpSpPr>
        <p:cxnSp>
          <p:nvCxnSpPr>
            <p:cNvPr id="44" name="直接连接符 43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45" name="直接连接符 44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53" name="组合 52"/>
          <p:cNvGrpSpPr/>
          <p:nvPr/>
        </p:nvGrpSpPr>
        <p:grpSpPr>
          <a:xfrm flipH="1">
            <a:off x="5151402" y="5636344"/>
            <a:ext cx="394145" cy="327973"/>
            <a:chOff x="3632014" y="4509120"/>
            <a:chExt cx="1269761" cy="216024"/>
          </a:xfrm>
        </p:grpSpPr>
        <p:cxnSp>
          <p:nvCxnSpPr>
            <p:cNvPr id="54" name="直接连接符 53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55" name="直接连接符 54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58" name="组合 57"/>
          <p:cNvGrpSpPr/>
          <p:nvPr/>
        </p:nvGrpSpPr>
        <p:grpSpPr>
          <a:xfrm>
            <a:off x="4369963" y="5627988"/>
            <a:ext cx="441506" cy="327973"/>
            <a:chOff x="3632014" y="4509120"/>
            <a:chExt cx="1269761" cy="216024"/>
          </a:xfrm>
        </p:grpSpPr>
        <p:cxnSp>
          <p:nvCxnSpPr>
            <p:cNvPr id="59" name="直接连接符 58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60" name="直接连接符 59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71" name="组合 70"/>
          <p:cNvGrpSpPr/>
          <p:nvPr/>
        </p:nvGrpSpPr>
        <p:grpSpPr>
          <a:xfrm>
            <a:off x="3719566" y="4361630"/>
            <a:ext cx="368360" cy="937469"/>
            <a:chOff x="4493705" y="4490238"/>
            <a:chExt cx="368360" cy="937469"/>
          </a:xfrm>
        </p:grpSpPr>
        <p:sp>
          <p:nvSpPr>
            <p:cNvPr id="72" name="圆角矩形 71"/>
            <p:cNvSpPr/>
            <p:nvPr/>
          </p:nvSpPr>
          <p:spPr bwMode="auto">
            <a:xfrm>
              <a:off x="4502025" y="4734899"/>
              <a:ext cx="360040" cy="360040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317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54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|</a:t>
              </a:r>
              <a:endParaRPr lang="zh-CN" altLang="en-US" sz="54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73" name="直接连接符 72"/>
            <p:cNvCxnSpPr/>
            <p:nvPr/>
          </p:nvCxnSpPr>
          <p:spPr bwMode="auto">
            <a:xfrm flipH="1" flipV="1">
              <a:off x="4689420" y="4490238"/>
              <a:ext cx="0" cy="255965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  <p:sp>
          <p:nvSpPr>
            <p:cNvPr id="74" name="矩形 73"/>
            <p:cNvSpPr/>
            <p:nvPr/>
          </p:nvSpPr>
          <p:spPr>
            <a:xfrm>
              <a:off x="4493705" y="5089153"/>
              <a:ext cx="352982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H</a:t>
              </a:r>
              <a:endParaRPr lang="zh-CN" altLang="en-US" sz="1600" dirty="0"/>
            </a:p>
          </p:txBody>
        </p:sp>
      </p:grpSp>
      <p:sp>
        <p:nvSpPr>
          <p:cNvPr id="76" name="圆角矩形 75"/>
          <p:cNvSpPr/>
          <p:nvPr/>
        </p:nvSpPr>
        <p:spPr bwMode="auto">
          <a:xfrm>
            <a:off x="1888907" y="5019824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3175" algn="ctr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lIns="0" tIns="0" rIns="0" bIns="144000" rtlCol="0" anchor="ctr"/>
          <a:lstStyle/>
          <a:p>
            <a:pPr algn="ctr"/>
            <a:r>
              <a:rPr lang="en-US" altLang="zh-CN" sz="54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—</a:t>
            </a:r>
            <a:endParaRPr lang="zh-CN" altLang="en-US" sz="54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77" name="组合 76"/>
          <p:cNvGrpSpPr/>
          <p:nvPr/>
        </p:nvGrpSpPr>
        <p:grpSpPr>
          <a:xfrm>
            <a:off x="2105775" y="4786310"/>
            <a:ext cx="1690465" cy="282254"/>
            <a:chOff x="3340664" y="3236395"/>
            <a:chExt cx="1269761" cy="216024"/>
          </a:xfrm>
        </p:grpSpPr>
        <p:cxnSp>
          <p:nvCxnSpPr>
            <p:cNvPr id="79" name="直接连接符 78"/>
            <p:cNvCxnSpPr/>
            <p:nvPr/>
          </p:nvCxnSpPr>
          <p:spPr bwMode="auto">
            <a:xfrm>
              <a:off x="3340664" y="3236395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80" name="直接连接符 79"/>
            <p:cNvCxnSpPr/>
            <p:nvPr/>
          </p:nvCxnSpPr>
          <p:spPr bwMode="auto">
            <a:xfrm flipV="1">
              <a:off x="3345977" y="3236395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sp>
        <p:nvSpPr>
          <p:cNvPr id="78" name="矩形 77"/>
          <p:cNvSpPr/>
          <p:nvPr/>
        </p:nvSpPr>
        <p:spPr>
          <a:xfrm>
            <a:off x="1802723" y="5359877"/>
            <a:ext cx="49248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B</a:t>
            </a:r>
            <a:endParaRPr lang="zh-CN" altLang="en-US" sz="1600" dirty="0"/>
          </a:p>
        </p:txBody>
      </p:sp>
      <p:sp>
        <p:nvSpPr>
          <p:cNvPr id="82" name="圆角矩形 81"/>
          <p:cNvSpPr/>
          <p:nvPr/>
        </p:nvSpPr>
        <p:spPr bwMode="auto">
          <a:xfrm>
            <a:off x="5663938" y="5011162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3175" algn="ctr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lIns="0" tIns="0" rIns="0" bIns="144000" rtlCol="0" anchor="ctr"/>
          <a:lstStyle/>
          <a:p>
            <a:pPr algn="ctr"/>
            <a:r>
              <a:rPr lang="en-US" altLang="zh-CN" sz="54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—</a:t>
            </a:r>
            <a:endParaRPr lang="zh-CN" altLang="en-US" sz="54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83" name="组合 82"/>
          <p:cNvGrpSpPr/>
          <p:nvPr/>
        </p:nvGrpSpPr>
        <p:grpSpPr>
          <a:xfrm flipH="1">
            <a:off x="4083199" y="4779467"/>
            <a:ext cx="1782355" cy="251666"/>
            <a:chOff x="3632014" y="4509120"/>
            <a:chExt cx="1269761" cy="216024"/>
          </a:xfrm>
        </p:grpSpPr>
        <p:cxnSp>
          <p:nvCxnSpPr>
            <p:cNvPr id="85" name="直接连接符 84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86" name="直接连接符 85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sp>
        <p:nvSpPr>
          <p:cNvPr id="84" name="矩形 83"/>
          <p:cNvSpPr/>
          <p:nvPr/>
        </p:nvSpPr>
        <p:spPr>
          <a:xfrm>
            <a:off x="5693894" y="5359877"/>
            <a:ext cx="34657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endParaRPr lang="zh-CN" altLang="en-US" sz="1600" dirty="0"/>
          </a:p>
        </p:txBody>
      </p:sp>
      <p:grpSp>
        <p:nvGrpSpPr>
          <p:cNvPr id="97" name="组合 96"/>
          <p:cNvGrpSpPr/>
          <p:nvPr/>
        </p:nvGrpSpPr>
        <p:grpSpPr>
          <a:xfrm>
            <a:off x="2251230" y="5192027"/>
            <a:ext cx="1029998" cy="944581"/>
            <a:chOff x="2665735" y="5320635"/>
            <a:chExt cx="1029998" cy="944581"/>
          </a:xfrm>
        </p:grpSpPr>
        <p:sp>
          <p:nvSpPr>
            <p:cNvPr id="98" name="圆角矩形 97"/>
            <p:cNvSpPr/>
            <p:nvPr/>
          </p:nvSpPr>
          <p:spPr bwMode="auto">
            <a:xfrm>
              <a:off x="3335693" y="5599260"/>
              <a:ext cx="360040" cy="360040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317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 lIns="36000" tIns="91446" rIns="0" bIns="91446" rtlCol="0" anchor="ctr"/>
            <a:lstStyle/>
            <a:p>
              <a:pPr algn="ctr"/>
              <a:r>
                <a:rPr lang="en-US" altLang="zh-CN" sz="54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|</a:t>
              </a:r>
              <a:endParaRPr lang="zh-CN" altLang="en-US" sz="54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grpSp>
          <p:nvGrpSpPr>
            <p:cNvPr id="100" name="组合 99"/>
            <p:cNvGrpSpPr/>
            <p:nvPr/>
          </p:nvGrpSpPr>
          <p:grpSpPr>
            <a:xfrm flipH="1">
              <a:off x="2665735" y="5320635"/>
              <a:ext cx="859216" cy="257708"/>
              <a:chOff x="3632014" y="4509120"/>
              <a:chExt cx="1269761" cy="216024"/>
            </a:xfrm>
          </p:grpSpPr>
          <p:cxnSp>
            <p:nvCxnSpPr>
              <p:cNvPr id="103" name="直接连接符 102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104" name="直接连接符 103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sp>
          <p:nvSpPr>
            <p:cNvPr id="102" name="矩形 101"/>
            <p:cNvSpPr/>
            <p:nvPr/>
          </p:nvSpPr>
          <p:spPr>
            <a:xfrm>
              <a:off x="3356151" y="5926662"/>
              <a:ext cx="322524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C</a:t>
              </a:r>
              <a:endParaRPr lang="zh-CN" altLang="en-US" sz="1600" dirty="0"/>
            </a:p>
          </p:txBody>
        </p:sp>
      </p:grpSp>
      <p:sp>
        <p:nvSpPr>
          <p:cNvPr id="111" name="圆角矩形 110"/>
          <p:cNvSpPr/>
          <p:nvPr/>
        </p:nvSpPr>
        <p:spPr bwMode="auto">
          <a:xfrm>
            <a:off x="4798135" y="5472417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3175" algn="ctr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lIns="36000" tIns="91446" rIns="0" bIns="91446" rtlCol="0" anchor="ctr"/>
          <a:lstStyle/>
          <a:p>
            <a:pPr algn="ctr"/>
            <a:r>
              <a:rPr lang="en-US" altLang="zh-CN" sz="54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|</a:t>
            </a:r>
            <a:endParaRPr lang="zh-CN" altLang="en-US" sz="54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112" name="组合 111"/>
          <p:cNvGrpSpPr/>
          <p:nvPr/>
        </p:nvGrpSpPr>
        <p:grpSpPr>
          <a:xfrm>
            <a:off x="4978386" y="5195119"/>
            <a:ext cx="675813" cy="285008"/>
            <a:chOff x="3632014" y="4509120"/>
            <a:chExt cx="1269761" cy="216024"/>
          </a:xfrm>
        </p:grpSpPr>
        <p:cxnSp>
          <p:nvCxnSpPr>
            <p:cNvPr id="114" name="直接连接符 113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15" name="直接连接符 114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sp>
        <p:nvSpPr>
          <p:cNvPr id="113" name="矩形 112"/>
          <p:cNvSpPr/>
          <p:nvPr/>
        </p:nvSpPr>
        <p:spPr>
          <a:xfrm>
            <a:off x="4860221" y="5823805"/>
            <a:ext cx="36260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E </a:t>
            </a:r>
            <a:endParaRPr lang="zh-CN" altLang="en-US" sz="1600" dirty="0"/>
          </a:p>
        </p:txBody>
      </p:sp>
      <p:sp>
        <p:nvSpPr>
          <p:cNvPr id="128" name="圆角矩形 127"/>
          <p:cNvSpPr/>
          <p:nvPr/>
        </p:nvSpPr>
        <p:spPr bwMode="auto">
          <a:xfrm>
            <a:off x="6534059" y="5445224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3175" algn="ctr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lIns="36000" tIns="91446" rIns="0" bIns="91446" rtlCol="0" anchor="ctr"/>
          <a:lstStyle/>
          <a:p>
            <a:pPr algn="ctr"/>
            <a:r>
              <a:rPr lang="en-US" altLang="zh-CN" sz="54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|</a:t>
            </a:r>
            <a:endParaRPr lang="zh-CN" altLang="en-US" sz="54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30" name="矩形 129"/>
          <p:cNvSpPr/>
          <p:nvPr/>
        </p:nvSpPr>
        <p:spPr>
          <a:xfrm>
            <a:off x="6588067" y="5818154"/>
            <a:ext cx="25359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endParaRPr lang="zh-CN" altLang="en-US" sz="1600" dirty="0"/>
          </a:p>
        </p:txBody>
      </p:sp>
      <p:grpSp>
        <p:nvGrpSpPr>
          <p:cNvPr id="89" name="组合 88"/>
          <p:cNvGrpSpPr/>
          <p:nvPr/>
        </p:nvGrpSpPr>
        <p:grpSpPr>
          <a:xfrm>
            <a:off x="6018217" y="5191182"/>
            <a:ext cx="707798" cy="279470"/>
            <a:chOff x="6986605" y="3644733"/>
            <a:chExt cx="896122" cy="259901"/>
          </a:xfrm>
        </p:grpSpPr>
        <p:cxnSp>
          <p:nvCxnSpPr>
            <p:cNvPr id="90" name="直接连接符 89"/>
            <p:cNvCxnSpPr/>
            <p:nvPr/>
          </p:nvCxnSpPr>
          <p:spPr bwMode="auto">
            <a:xfrm flipH="1" flipV="1">
              <a:off x="6986605" y="3644733"/>
              <a:ext cx="892667" cy="3936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91" name="直接连接符 90"/>
            <p:cNvCxnSpPr/>
            <p:nvPr/>
          </p:nvCxnSpPr>
          <p:spPr bwMode="auto">
            <a:xfrm flipH="1" flipV="1">
              <a:off x="7882727" y="3648669"/>
              <a:ext cx="0" cy="255965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sp>
        <p:nvSpPr>
          <p:cNvPr id="134" name="圆角矩形 133"/>
          <p:cNvSpPr/>
          <p:nvPr/>
        </p:nvSpPr>
        <p:spPr bwMode="auto">
          <a:xfrm>
            <a:off x="1056367" y="5442230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3175" algn="ctr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lIns="36000" tIns="91446" rIns="0" bIns="91446" rtlCol="0" anchor="ctr"/>
          <a:lstStyle/>
          <a:p>
            <a:pPr algn="ctr"/>
            <a:r>
              <a:rPr lang="en-US" altLang="zh-CN" sz="54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|</a:t>
            </a:r>
            <a:endParaRPr lang="zh-CN" altLang="en-US" sz="54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1214414" y="5177504"/>
            <a:ext cx="678841" cy="292443"/>
            <a:chOff x="1268092" y="5150311"/>
            <a:chExt cx="908435" cy="255965"/>
          </a:xfrm>
        </p:grpSpPr>
        <p:cxnSp>
          <p:nvCxnSpPr>
            <p:cNvPr id="135" name="直接连接符 134"/>
            <p:cNvCxnSpPr/>
            <p:nvPr/>
          </p:nvCxnSpPr>
          <p:spPr bwMode="auto">
            <a:xfrm flipV="1">
              <a:off x="1270376" y="5150311"/>
              <a:ext cx="0" cy="255965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  <p:cxnSp>
          <p:nvCxnSpPr>
            <p:cNvPr id="136" name="直接连接符 135"/>
            <p:cNvCxnSpPr/>
            <p:nvPr/>
          </p:nvCxnSpPr>
          <p:spPr bwMode="auto">
            <a:xfrm>
              <a:off x="1268092" y="5150311"/>
              <a:ext cx="908435" cy="3938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</p:grpSp>
      <p:sp>
        <p:nvSpPr>
          <p:cNvPr id="137" name="矩形 136"/>
          <p:cNvSpPr/>
          <p:nvPr/>
        </p:nvSpPr>
        <p:spPr>
          <a:xfrm>
            <a:off x="1069011" y="5760570"/>
            <a:ext cx="34176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G</a:t>
            </a:r>
            <a:endParaRPr lang="zh-CN" altLang="en-US" sz="1600" dirty="0"/>
          </a:p>
        </p:txBody>
      </p:sp>
      <p:sp>
        <p:nvSpPr>
          <p:cNvPr id="157" name="圆角矩形 156"/>
          <p:cNvSpPr/>
          <p:nvPr/>
        </p:nvSpPr>
        <p:spPr bwMode="auto">
          <a:xfrm>
            <a:off x="4186989" y="5961747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3175" algn="ctr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lIns="0" tIns="0" rIns="0" bIns="144000" rtlCol="0" anchor="ctr"/>
          <a:lstStyle/>
          <a:p>
            <a:pPr algn="ctr"/>
            <a:r>
              <a:rPr lang="en-US" altLang="zh-CN" sz="54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—</a:t>
            </a:r>
            <a:endParaRPr lang="zh-CN" altLang="en-US" sz="54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158" name="组合 157"/>
          <p:cNvGrpSpPr/>
          <p:nvPr/>
        </p:nvGrpSpPr>
        <p:grpSpPr>
          <a:xfrm>
            <a:off x="3947343" y="6157800"/>
            <a:ext cx="239646" cy="327973"/>
            <a:chOff x="3632014" y="4509120"/>
            <a:chExt cx="1269761" cy="216024"/>
          </a:xfrm>
        </p:grpSpPr>
        <p:cxnSp>
          <p:nvCxnSpPr>
            <p:cNvPr id="159" name="直接连接符 158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60" name="直接连接符 159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161" name="组合 160"/>
          <p:cNvGrpSpPr/>
          <p:nvPr/>
        </p:nvGrpSpPr>
        <p:grpSpPr>
          <a:xfrm flipH="1">
            <a:off x="4540455" y="6148393"/>
            <a:ext cx="245216" cy="327973"/>
            <a:chOff x="3632014" y="4509120"/>
            <a:chExt cx="1269761" cy="216024"/>
          </a:xfrm>
        </p:grpSpPr>
        <p:cxnSp>
          <p:nvCxnSpPr>
            <p:cNvPr id="162" name="直接连接符 161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63" name="直接连接符 162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cxnSp>
        <p:nvCxnSpPr>
          <p:cNvPr id="143" name="直接连接符 142"/>
          <p:cNvCxnSpPr/>
          <p:nvPr/>
        </p:nvCxnSpPr>
        <p:spPr bwMode="auto">
          <a:xfrm flipH="1">
            <a:off x="121993" y="2120670"/>
            <a:ext cx="4055670" cy="622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/>
            <a:tailEnd type="none"/>
          </a:ln>
          <a:effectLst/>
        </p:spPr>
      </p:cxnSp>
      <p:sp>
        <p:nvSpPr>
          <p:cNvPr id="520" name="圆角矩形 519"/>
          <p:cNvSpPr/>
          <p:nvPr/>
        </p:nvSpPr>
        <p:spPr bwMode="auto">
          <a:xfrm>
            <a:off x="2879915" y="1941164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A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46" name="圆角矩形 145"/>
          <p:cNvSpPr/>
          <p:nvPr/>
        </p:nvSpPr>
        <p:spPr bwMode="auto">
          <a:xfrm>
            <a:off x="493064" y="5955251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3175" algn="ctr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lIns="0" tIns="0" rIns="0" bIns="144000" rtlCol="0" anchor="ctr"/>
          <a:lstStyle/>
          <a:p>
            <a:pPr algn="ctr"/>
            <a:r>
              <a:rPr lang="en-US" altLang="zh-CN" sz="54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—</a:t>
            </a:r>
            <a:endParaRPr lang="zh-CN" altLang="en-US" sz="54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47" name="矩形 146"/>
          <p:cNvSpPr/>
          <p:nvPr/>
        </p:nvSpPr>
        <p:spPr>
          <a:xfrm>
            <a:off x="406880" y="6295304"/>
            <a:ext cx="49248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J</a:t>
            </a:r>
            <a:endParaRPr lang="zh-CN" altLang="en-US" sz="1600" dirty="0"/>
          </a:p>
        </p:txBody>
      </p:sp>
      <p:grpSp>
        <p:nvGrpSpPr>
          <p:cNvPr id="148" name="组合 147"/>
          <p:cNvGrpSpPr/>
          <p:nvPr/>
        </p:nvGrpSpPr>
        <p:grpSpPr>
          <a:xfrm>
            <a:off x="677594" y="5631741"/>
            <a:ext cx="369715" cy="327973"/>
            <a:chOff x="3632014" y="4509120"/>
            <a:chExt cx="1269761" cy="216024"/>
          </a:xfrm>
        </p:grpSpPr>
        <p:cxnSp>
          <p:nvCxnSpPr>
            <p:cNvPr id="152" name="直接连接符 151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66" name="直接连接符 165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sp>
        <p:nvSpPr>
          <p:cNvPr id="16" name="矩形 15"/>
          <p:cNvSpPr/>
          <p:nvPr/>
        </p:nvSpPr>
        <p:spPr>
          <a:xfrm>
            <a:off x="1442469" y="5903959"/>
            <a:ext cx="67197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NULL</a:t>
            </a:r>
            <a:endParaRPr lang="zh-CN" altLang="en-US" sz="1400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67" name="组合 166"/>
          <p:cNvGrpSpPr/>
          <p:nvPr/>
        </p:nvGrpSpPr>
        <p:grpSpPr>
          <a:xfrm flipH="1">
            <a:off x="3288809" y="5661496"/>
            <a:ext cx="342195" cy="327973"/>
            <a:chOff x="3632014" y="4509120"/>
            <a:chExt cx="1269761" cy="216024"/>
          </a:xfrm>
        </p:grpSpPr>
        <p:cxnSp>
          <p:nvCxnSpPr>
            <p:cNvPr id="168" name="直接连接符 167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69" name="直接连接符 168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170" name="组合 169"/>
          <p:cNvGrpSpPr/>
          <p:nvPr/>
        </p:nvGrpSpPr>
        <p:grpSpPr>
          <a:xfrm>
            <a:off x="2547509" y="5665282"/>
            <a:ext cx="369715" cy="327973"/>
            <a:chOff x="3632014" y="4509120"/>
            <a:chExt cx="1269761" cy="216024"/>
          </a:xfrm>
        </p:grpSpPr>
        <p:cxnSp>
          <p:nvCxnSpPr>
            <p:cNvPr id="171" name="直接连接符 170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72" name="直接连接符 171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sp>
        <p:nvSpPr>
          <p:cNvPr id="174" name="矩形 173"/>
          <p:cNvSpPr/>
          <p:nvPr/>
        </p:nvSpPr>
        <p:spPr>
          <a:xfrm>
            <a:off x="3272850" y="5961207"/>
            <a:ext cx="67197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NULL</a:t>
            </a:r>
            <a:endParaRPr lang="zh-CN" altLang="en-US" sz="1400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75" name="组合 174"/>
          <p:cNvGrpSpPr/>
          <p:nvPr/>
        </p:nvGrpSpPr>
        <p:grpSpPr>
          <a:xfrm flipH="1">
            <a:off x="858137" y="6139022"/>
            <a:ext cx="242737" cy="327973"/>
            <a:chOff x="3632014" y="4509120"/>
            <a:chExt cx="1269761" cy="216024"/>
          </a:xfrm>
        </p:grpSpPr>
        <p:cxnSp>
          <p:nvCxnSpPr>
            <p:cNvPr id="176" name="直接连接符 175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77" name="直接连接符 176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178" name="组合 177"/>
          <p:cNvGrpSpPr/>
          <p:nvPr/>
        </p:nvGrpSpPr>
        <p:grpSpPr>
          <a:xfrm>
            <a:off x="266389" y="6142808"/>
            <a:ext cx="220164" cy="327973"/>
            <a:chOff x="3632014" y="4509120"/>
            <a:chExt cx="1269761" cy="216024"/>
          </a:xfrm>
        </p:grpSpPr>
        <p:cxnSp>
          <p:nvCxnSpPr>
            <p:cNvPr id="179" name="直接连接符 178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80" name="直接连接符 179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sp>
        <p:nvSpPr>
          <p:cNvPr id="181" name="矩形 180"/>
          <p:cNvSpPr/>
          <p:nvPr/>
        </p:nvSpPr>
        <p:spPr>
          <a:xfrm>
            <a:off x="-103644" y="6434576"/>
            <a:ext cx="67197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NULL</a:t>
            </a:r>
            <a:endParaRPr lang="zh-CN" altLang="en-US" sz="1400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2" name="矩形 181"/>
          <p:cNvSpPr/>
          <p:nvPr/>
        </p:nvSpPr>
        <p:spPr>
          <a:xfrm>
            <a:off x="761142" y="6460084"/>
            <a:ext cx="67197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NULL</a:t>
            </a:r>
            <a:endParaRPr lang="zh-CN" altLang="en-US" sz="1400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3" name="矩形 182"/>
          <p:cNvSpPr/>
          <p:nvPr/>
        </p:nvSpPr>
        <p:spPr>
          <a:xfrm>
            <a:off x="4234153" y="6297890"/>
            <a:ext cx="36260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F </a:t>
            </a:r>
            <a:endParaRPr lang="zh-CN" altLang="en-US" sz="1600" dirty="0"/>
          </a:p>
        </p:txBody>
      </p:sp>
      <p:sp>
        <p:nvSpPr>
          <p:cNvPr id="184" name="矩形 183"/>
          <p:cNvSpPr/>
          <p:nvPr/>
        </p:nvSpPr>
        <p:spPr>
          <a:xfrm>
            <a:off x="3558401" y="6479969"/>
            <a:ext cx="67197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NULL</a:t>
            </a:r>
            <a:endParaRPr lang="zh-CN" altLang="en-US" sz="1400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5" name="矩形 184"/>
          <p:cNvSpPr/>
          <p:nvPr/>
        </p:nvSpPr>
        <p:spPr>
          <a:xfrm>
            <a:off x="4453699" y="6457368"/>
            <a:ext cx="67197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NULL</a:t>
            </a:r>
            <a:endParaRPr lang="zh-CN" altLang="en-US" sz="1400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6" name="矩形 185"/>
          <p:cNvSpPr/>
          <p:nvPr/>
        </p:nvSpPr>
        <p:spPr>
          <a:xfrm>
            <a:off x="5140114" y="5929967"/>
            <a:ext cx="67197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NULL</a:t>
            </a:r>
            <a:endParaRPr lang="zh-CN" altLang="en-US" sz="1400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87" name="组合 186"/>
          <p:cNvGrpSpPr/>
          <p:nvPr/>
        </p:nvGrpSpPr>
        <p:grpSpPr>
          <a:xfrm flipH="1">
            <a:off x="6879475" y="5652231"/>
            <a:ext cx="342195" cy="327973"/>
            <a:chOff x="3632014" y="4509120"/>
            <a:chExt cx="1269761" cy="216024"/>
          </a:xfrm>
        </p:grpSpPr>
        <p:cxnSp>
          <p:nvCxnSpPr>
            <p:cNvPr id="188" name="直接连接符 187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89" name="直接连接符 188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190" name="组合 189"/>
          <p:cNvGrpSpPr/>
          <p:nvPr/>
        </p:nvGrpSpPr>
        <p:grpSpPr>
          <a:xfrm>
            <a:off x="6157322" y="5656017"/>
            <a:ext cx="369715" cy="327973"/>
            <a:chOff x="3632014" y="4509120"/>
            <a:chExt cx="1269761" cy="216024"/>
          </a:xfrm>
        </p:grpSpPr>
        <p:cxnSp>
          <p:nvCxnSpPr>
            <p:cNvPr id="191" name="直接连接符 190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92" name="直接连接符 191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sp>
        <p:nvSpPr>
          <p:cNvPr id="193" name="矩形 192"/>
          <p:cNvSpPr/>
          <p:nvPr/>
        </p:nvSpPr>
        <p:spPr>
          <a:xfrm>
            <a:off x="5708670" y="5947331"/>
            <a:ext cx="67197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NULL</a:t>
            </a:r>
            <a:endParaRPr lang="zh-CN" altLang="en-US" sz="1400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4" name="矩形 193"/>
          <p:cNvSpPr/>
          <p:nvPr/>
        </p:nvSpPr>
        <p:spPr>
          <a:xfrm>
            <a:off x="6762524" y="5945235"/>
            <a:ext cx="67197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NULL</a:t>
            </a:r>
            <a:endParaRPr lang="zh-CN" altLang="en-US" sz="1400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5" name="圆角矩形 194"/>
          <p:cNvSpPr/>
          <p:nvPr/>
        </p:nvSpPr>
        <p:spPr bwMode="auto">
          <a:xfrm>
            <a:off x="2369437" y="5989469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3175" algn="ctr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lIns="0" tIns="0" rIns="0" bIns="144000" rtlCol="0" anchor="ctr"/>
          <a:lstStyle/>
          <a:p>
            <a:pPr algn="ctr"/>
            <a:r>
              <a:rPr lang="en-US" altLang="zh-CN" sz="54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—</a:t>
            </a:r>
            <a:endParaRPr lang="zh-CN" altLang="en-US" sz="54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96" name="矩形 195"/>
          <p:cNvSpPr/>
          <p:nvPr/>
        </p:nvSpPr>
        <p:spPr>
          <a:xfrm>
            <a:off x="2255068" y="6317441"/>
            <a:ext cx="49248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A</a:t>
            </a:r>
            <a:endParaRPr lang="zh-CN" altLang="en-US" sz="1600" dirty="0"/>
          </a:p>
        </p:txBody>
      </p:sp>
      <p:grpSp>
        <p:nvGrpSpPr>
          <p:cNvPr id="197" name="组合 196"/>
          <p:cNvGrpSpPr/>
          <p:nvPr/>
        </p:nvGrpSpPr>
        <p:grpSpPr>
          <a:xfrm flipH="1">
            <a:off x="2737152" y="6164984"/>
            <a:ext cx="342195" cy="327973"/>
            <a:chOff x="3632014" y="4509120"/>
            <a:chExt cx="1269761" cy="216024"/>
          </a:xfrm>
        </p:grpSpPr>
        <p:cxnSp>
          <p:nvCxnSpPr>
            <p:cNvPr id="198" name="直接连接符 197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99" name="直接连接符 198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200" name="组合 199"/>
          <p:cNvGrpSpPr/>
          <p:nvPr/>
        </p:nvGrpSpPr>
        <p:grpSpPr>
          <a:xfrm>
            <a:off x="1995852" y="6168770"/>
            <a:ext cx="369715" cy="327973"/>
            <a:chOff x="3632014" y="4509120"/>
            <a:chExt cx="1269761" cy="216024"/>
          </a:xfrm>
        </p:grpSpPr>
        <p:cxnSp>
          <p:nvCxnSpPr>
            <p:cNvPr id="201" name="直接连接符 200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202" name="直接连接符 201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sp>
        <p:nvSpPr>
          <p:cNvPr id="203" name="矩形 202"/>
          <p:cNvSpPr/>
          <p:nvPr/>
        </p:nvSpPr>
        <p:spPr>
          <a:xfrm>
            <a:off x="1659709" y="6460084"/>
            <a:ext cx="67197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NULL</a:t>
            </a:r>
            <a:endParaRPr lang="zh-CN" altLang="en-US" sz="1400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4" name="矩形 203"/>
          <p:cNvSpPr/>
          <p:nvPr/>
        </p:nvSpPr>
        <p:spPr>
          <a:xfrm>
            <a:off x="2688776" y="6464695"/>
            <a:ext cx="67197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NULL</a:t>
            </a:r>
            <a:endParaRPr lang="zh-CN" altLang="en-US" sz="1400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412103" y="1323820"/>
            <a:ext cx="1568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当前最近距离：</a:t>
            </a:r>
          </a:p>
        </p:txBody>
      </p:sp>
      <p:sp>
        <p:nvSpPr>
          <p:cNvPr id="145" name="文本框 144"/>
          <p:cNvSpPr txBox="1"/>
          <p:nvPr/>
        </p:nvSpPr>
        <p:spPr>
          <a:xfrm>
            <a:off x="7339903" y="1723144"/>
            <a:ext cx="1806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Min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= Dis(PC)</a:t>
            </a:r>
            <a:endParaRPr lang="zh-CN" altLang="en-US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1" name="Picture 2" descr="http://e.hiphotos.baidu.com/zhidao/wh%3D450%2C600/sign=35a316dc5c6034a829b7b085fe236562/2934349b033b5bb5656cbf2336d3d539b700bcb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7398" y="5530135"/>
            <a:ext cx="599661" cy="450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8" name="文本框 137"/>
          <p:cNvSpPr txBox="1"/>
          <p:nvPr/>
        </p:nvSpPr>
        <p:spPr>
          <a:xfrm>
            <a:off x="7346176" y="2076194"/>
            <a:ext cx="17621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 err="1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Px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&gt;</a:t>
            </a:r>
            <a:r>
              <a:rPr lang="en-US" altLang="zh-CN" b="1" dirty="0" err="1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Cx</a:t>
            </a:r>
            <a:endParaRPr lang="en-US" altLang="zh-CN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进入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右子树</a:t>
            </a:r>
            <a:endParaRPr lang="en-US" altLang="zh-CN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为空，返回</a:t>
            </a:r>
          </a:p>
        </p:txBody>
      </p:sp>
      <p:sp>
        <p:nvSpPr>
          <p:cNvPr id="149" name="文本框 148"/>
          <p:cNvSpPr txBox="1"/>
          <p:nvPr/>
        </p:nvSpPr>
        <p:spPr>
          <a:xfrm>
            <a:off x="7331716" y="4823616"/>
            <a:ext cx="18676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Min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&lt;</a:t>
            </a:r>
            <a:r>
              <a:rPr lang="en-US" altLang="zh-CN" b="1" dirty="0" err="1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Dis_y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(PB)</a:t>
            </a:r>
          </a:p>
          <a:p>
            <a:pPr algn="ctr"/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不进入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左子树</a:t>
            </a:r>
          </a:p>
        </p:txBody>
      </p:sp>
      <p:cxnSp>
        <p:nvCxnSpPr>
          <p:cNvPr id="126" name="直接连接符 125"/>
          <p:cNvCxnSpPr/>
          <p:nvPr/>
        </p:nvCxnSpPr>
        <p:spPr bwMode="auto">
          <a:xfrm flipH="1">
            <a:off x="4193875" y="2539874"/>
            <a:ext cx="666346" cy="10754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/>
            <a:tailEnd type="none"/>
          </a:ln>
          <a:effectLst/>
        </p:spPr>
      </p:cxnSp>
      <p:sp>
        <p:nvSpPr>
          <p:cNvPr id="127" name="矩形 126"/>
          <p:cNvSpPr/>
          <p:nvPr/>
        </p:nvSpPr>
        <p:spPr>
          <a:xfrm>
            <a:off x="4173144" y="2109362"/>
            <a:ext cx="6399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Min</a:t>
            </a:r>
            <a:endParaRPr lang="zh-CN" altLang="en-US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5" name="圆角矩形 524"/>
          <p:cNvSpPr/>
          <p:nvPr/>
        </p:nvSpPr>
        <p:spPr bwMode="auto">
          <a:xfrm>
            <a:off x="4006431" y="2458477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C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44" name="圆角矩形 143"/>
          <p:cNvSpPr/>
          <p:nvPr/>
        </p:nvSpPr>
        <p:spPr bwMode="auto">
          <a:xfrm>
            <a:off x="4682351" y="2352379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rgbClr val="FFFF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P</a:t>
            </a:r>
            <a:endParaRPr lang="zh-CN" altLang="en-US" sz="2000" b="1" dirty="0">
              <a:solidFill>
                <a:srgbClr val="FFFF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29" name="文本框 128"/>
          <p:cNvSpPr txBox="1"/>
          <p:nvPr/>
        </p:nvSpPr>
        <p:spPr>
          <a:xfrm>
            <a:off x="7326362" y="3160344"/>
            <a:ext cx="18550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Min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&gt;</a:t>
            </a:r>
            <a:r>
              <a:rPr lang="en-US" altLang="zh-CN" b="1" dirty="0" err="1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Dis_x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(PC)</a:t>
            </a:r>
          </a:p>
          <a:p>
            <a:pPr algn="ctr"/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进入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左子树</a:t>
            </a:r>
          </a:p>
        </p:txBody>
      </p:sp>
      <p:pic>
        <p:nvPicPr>
          <p:cNvPr id="131" name="Picture 2" descr="http://e.hiphotos.baidu.com/zhidao/wh%3D450%2C600/sign=35a316dc5c6034a829b7b085fe236562/2934349b033b5bb5656cbf2336d3d539b700bcb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0159" y="6049146"/>
            <a:ext cx="599661" cy="450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2" name="文本框 131"/>
          <p:cNvSpPr txBox="1"/>
          <p:nvPr/>
        </p:nvSpPr>
        <p:spPr>
          <a:xfrm>
            <a:off x="7276167" y="4014943"/>
            <a:ext cx="18550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Min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&lt;Dis(PA)</a:t>
            </a:r>
          </a:p>
          <a:p>
            <a:pPr algn="ctr"/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回溯到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节点</a:t>
            </a:r>
          </a:p>
        </p:txBody>
      </p:sp>
      <p:sp>
        <p:nvSpPr>
          <p:cNvPr id="133" name="文本框 132"/>
          <p:cNvSpPr txBox="1"/>
          <p:nvPr/>
        </p:nvSpPr>
        <p:spPr>
          <a:xfrm>
            <a:off x="7330055" y="5678215"/>
            <a:ext cx="1867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返回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</a:t>
            </a:r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节点终结</a:t>
            </a:r>
          </a:p>
        </p:txBody>
      </p:sp>
      <p:pic>
        <p:nvPicPr>
          <p:cNvPr id="139" name="Picture 2" descr="http://e.hiphotos.baidu.com/zhidao/wh%3D450%2C600/sign=35a316dc5c6034a829b7b085fe236562/2934349b033b5bb5656cbf2336d3d539b700bcb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6569" y="5013188"/>
            <a:ext cx="599661" cy="450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0" name="Picture 2" descr="http://e.hiphotos.baidu.com/zhidao/wh%3D450%2C600/sign=35a316dc5c6034a829b7b085fe236562/2934349b033b5bb5656cbf2336d3d539b700bcb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6925" y="4637050"/>
            <a:ext cx="599661" cy="450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2" name="椭圆 141"/>
          <p:cNvSpPr/>
          <p:nvPr/>
        </p:nvSpPr>
        <p:spPr bwMode="auto">
          <a:xfrm>
            <a:off x="4139952" y="1916832"/>
            <a:ext cx="1326232" cy="1227416"/>
          </a:xfrm>
          <a:prstGeom prst="ellipse">
            <a:avLst/>
          </a:prstGeom>
          <a:noFill/>
          <a:ln w="12700" algn="ctr">
            <a:solidFill>
              <a:srgbClr val="FF0000"/>
            </a:solidFill>
            <a:prstDash val="dash"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320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150" name="矩形 149"/>
          <p:cNvSpPr/>
          <p:nvPr/>
        </p:nvSpPr>
        <p:spPr>
          <a:xfrm>
            <a:off x="6479796" y="2834527"/>
            <a:ext cx="818947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减枝！</a:t>
            </a:r>
            <a:endParaRPr lang="zh-CN" altLang="en-US" sz="3200" dirty="0">
              <a:solidFill>
                <a:srgbClr val="FFFF00"/>
              </a:solidFill>
            </a:endParaRPr>
          </a:p>
        </p:txBody>
      </p:sp>
      <p:sp>
        <p:nvSpPr>
          <p:cNvPr id="156" name="矩形 155"/>
          <p:cNvSpPr/>
          <p:nvPr/>
        </p:nvSpPr>
        <p:spPr>
          <a:xfrm>
            <a:off x="2975578" y="3546168"/>
            <a:ext cx="141577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减枝！</a:t>
            </a:r>
            <a:endParaRPr lang="zh-CN" altLang="en-US" sz="32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505262"/>
      </p:ext>
    </p:extLst>
  </p:cSld>
  <p:clrMapOvr>
    <a:masterClrMapping/>
  </p:clrMapOvr>
  <p:transition advTm="157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5" grpId="0" animBg="1"/>
      <p:bldP spid="4" grpId="0"/>
      <p:bldP spid="145" grpId="0"/>
      <p:bldP spid="138" grpId="0"/>
      <p:bldP spid="149" grpId="0"/>
      <p:bldP spid="129" grpId="0"/>
      <p:bldP spid="132" grpId="0"/>
      <p:bldP spid="133" grpId="0"/>
      <p:bldP spid="156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088" y="85725"/>
            <a:ext cx="7599362" cy="914400"/>
          </a:xfrm>
        </p:spPr>
        <p:txBody>
          <a:bodyPr/>
          <a:lstStyle/>
          <a:p>
            <a:pPr>
              <a:defRPr/>
            </a:pPr>
            <a:r>
              <a:rPr lang="en-US" altLang="zh-CN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2d-</a:t>
            </a:r>
            <a:r>
              <a:rPr lang="zh-CN" altLang="en-US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树</a:t>
            </a:r>
          </a:p>
        </p:txBody>
      </p:sp>
      <p:sp>
        <p:nvSpPr>
          <p:cNvPr id="124" name="TextBox 20"/>
          <p:cNvSpPr txBox="1">
            <a:spLocks noChangeArrowheads="1"/>
          </p:cNvSpPr>
          <p:nvPr/>
        </p:nvSpPr>
        <p:spPr bwMode="auto">
          <a:xfrm>
            <a:off x="130824" y="1144766"/>
            <a:ext cx="7249487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2d-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树最近邻查询实现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56695" y="6424350"/>
            <a:ext cx="8740148" cy="400110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先序遍历，必进入其中一棵子树分支，另一个分支进入与否依垂直距离判断</a:t>
            </a:r>
            <a:endParaRPr lang="en-US" altLang="zh-CN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0" y="1667986"/>
            <a:ext cx="9468544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void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KdTree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::</a:t>
            </a:r>
            <a:r>
              <a:rPr lang="en-US" altLang="zh-CN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recurSearch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(</a:t>
            </a:r>
            <a:r>
              <a:rPr lang="en-US" altLang="zh-CN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TreeNode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* </a:t>
            </a:r>
            <a:r>
              <a:rPr lang="en-US" altLang="zh-CN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pNode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, </a:t>
            </a:r>
            <a:r>
              <a:rPr lang="en-US" altLang="zh-CN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int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depth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, </a:t>
            </a:r>
            <a:r>
              <a:rPr lang="en-US" altLang="zh-CN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const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Coordinate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&amp; </a:t>
            </a:r>
            <a:r>
              <a:rPr lang="en-US" altLang="zh-CN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point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, </a:t>
            </a:r>
            <a:r>
              <a:rPr lang="en-US" altLang="zh-CN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PointStruct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&amp; </a:t>
            </a:r>
            <a:r>
              <a:rPr lang="en-US" altLang="zh-CN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nearest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){</a:t>
            </a:r>
          </a:p>
          <a:p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</a:t>
            </a:r>
            <a:r>
              <a:rPr lang="en-US" altLang="zh-CN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if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(!</a:t>
            </a:r>
            <a:r>
              <a:rPr lang="en-US" altLang="zh-CN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pNode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) </a:t>
            </a:r>
            <a:r>
              <a:rPr lang="en-US" altLang="zh-CN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return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;</a:t>
            </a:r>
          </a:p>
          <a:p>
            <a:r>
              <a:rPr lang="zh-CN" alt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</a:t>
            </a:r>
            <a:r>
              <a:rPr lang="en-US" altLang="zh-CN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int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dimension = </a:t>
            </a:r>
            <a:r>
              <a:rPr lang="en-US" altLang="zh-CN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depth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% 2;</a:t>
            </a:r>
          </a:p>
          <a:p>
            <a:r>
              <a:rPr lang="en-US" altLang="zh-CN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if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(</a:t>
            </a:r>
            <a:r>
              <a:rPr lang="en-US" altLang="zh-CN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point</a:t>
            </a:r>
            <a:r>
              <a:rPr lang="en-US" altLang="zh-CN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.distance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(*</a:t>
            </a:r>
            <a:r>
              <a:rPr lang="en-US" altLang="zh-CN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pNode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) &lt; </a:t>
            </a:r>
            <a:r>
              <a:rPr lang="en-US" altLang="zh-CN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point</a:t>
            </a:r>
            <a:r>
              <a:rPr lang="en-US" altLang="zh-CN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.distance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(</a:t>
            </a:r>
            <a:r>
              <a:rPr lang="en-US" altLang="zh-CN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nearest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))</a:t>
            </a:r>
          </a:p>
          <a:p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    </a:t>
            </a:r>
            <a:r>
              <a:rPr lang="en-US" altLang="zh-CN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nearest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=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*</a:t>
            </a:r>
            <a:r>
              <a:rPr lang="en-US" altLang="zh-CN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pNode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;</a:t>
            </a:r>
          </a:p>
          <a:p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</a:t>
            </a:r>
            <a:r>
              <a:rPr lang="en-US" altLang="zh-CN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if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(</a:t>
            </a:r>
            <a:r>
              <a:rPr lang="en-US" altLang="zh-CN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point</a:t>
            </a:r>
            <a:r>
              <a:rPr lang="en-US" altLang="zh-CN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.isSmaller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(dimension, *</a:t>
            </a:r>
            <a:r>
              <a:rPr lang="en-US" altLang="zh-CN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pNode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)){</a:t>
            </a:r>
          </a:p>
          <a:p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    </a:t>
            </a:r>
            <a:r>
              <a:rPr lang="en-US" altLang="zh-CN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recurSearch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(</a:t>
            </a:r>
            <a:r>
              <a:rPr lang="en-US" altLang="zh-CN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pNode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-&gt;</a:t>
            </a:r>
            <a:r>
              <a:rPr lang="en-US" altLang="zh-CN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m_pLChild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, </a:t>
            </a:r>
            <a:r>
              <a:rPr lang="en-US" altLang="zh-CN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depth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+ 1, </a:t>
            </a:r>
            <a:r>
              <a:rPr lang="en-US" altLang="zh-CN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point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, </a:t>
            </a:r>
            <a:r>
              <a:rPr lang="en-US" altLang="zh-CN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nearest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);</a:t>
            </a:r>
          </a:p>
          <a:p>
            <a:r>
              <a:rPr lang="en-US" altLang="zh-CN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    if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(</a:t>
            </a:r>
            <a:r>
              <a:rPr lang="en-US" altLang="zh-CN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point</a:t>
            </a:r>
            <a:r>
              <a:rPr lang="en-US" altLang="zh-CN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.distance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(</a:t>
            </a:r>
            <a:r>
              <a:rPr lang="en-US" altLang="zh-CN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nearest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) &gt;= </a:t>
            </a:r>
            <a:r>
              <a:rPr lang="en-US" altLang="zh-CN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point</a:t>
            </a:r>
            <a:r>
              <a:rPr lang="en-US" altLang="zh-CN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.distance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(dimension,*</a:t>
            </a:r>
            <a:r>
              <a:rPr lang="en-US" altLang="zh-CN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pNode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))</a:t>
            </a:r>
          </a:p>
          <a:p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         </a:t>
            </a:r>
            <a:r>
              <a:rPr lang="en-US" altLang="zh-CN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recurSearch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(</a:t>
            </a:r>
            <a:r>
              <a:rPr lang="en-US" altLang="zh-CN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pNode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-&gt;</a:t>
            </a:r>
            <a:r>
              <a:rPr lang="en-US" altLang="zh-CN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m_pRChild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, </a:t>
            </a:r>
            <a:r>
              <a:rPr lang="en-US" altLang="zh-CN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depth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+ 1, </a:t>
            </a:r>
            <a:r>
              <a:rPr lang="en-US" altLang="zh-CN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point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, </a:t>
            </a:r>
            <a:r>
              <a:rPr lang="en-US" altLang="zh-CN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nearest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);</a:t>
            </a:r>
          </a:p>
          <a:p>
            <a:r>
              <a:rPr lang="en-US" altLang="zh-CN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}</a:t>
            </a:r>
            <a:endParaRPr lang="en-US" altLang="zh-CN" dirty="0">
              <a:solidFill>
                <a:srgbClr val="0000FF"/>
              </a:solidFill>
              <a:highlight>
                <a:srgbClr val="FFFFFF"/>
              </a:highlight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r>
              <a:rPr lang="en-US" altLang="zh-CN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else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{</a:t>
            </a:r>
          </a:p>
          <a:p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    </a:t>
            </a:r>
            <a:r>
              <a:rPr lang="en-US" altLang="zh-CN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recurSearch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(</a:t>
            </a:r>
            <a:r>
              <a:rPr lang="en-US" altLang="zh-CN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pNode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-&gt;</a:t>
            </a:r>
            <a:r>
              <a:rPr lang="en-US" altLang="zh-CN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m_pRChild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, </a:t>
            </a:r>
            <a:r>
              <a:rPr lang="en-US" altLang="zh-CN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depth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+ 1, </a:t>
            </a:r>
            <a:r>
              <a:rPr lang="en-US" altLang="zh-CN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point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, </a:t>
            </a:r>
            <a:r>
              <a:rPr lang="en-US" altLang="zh-CN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nearest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);</a:t>
            </a:r>
          </a:p>
          <a:p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    </a:t>
            </a:r>
            <a:r>
              <a:rPr lang="en-US" altLang="zh-CN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if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(</a:t>
            </a:r>
            <a:r>
              <a:rPr lang="en-US" altLang="zh-CN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point</a:t>
            </a:r>
            <a:r>
              <a:rPr lang="en-US" altLang="zh-CN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.distance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(</a:t>
            </a:r>
            <a:r>
              <a:rPr lang="en-US" altLang="zh-CN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nearest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) &gt;= </a:t>
            </a:r>
            <a:r>
              <a:rPr lang="en-US" altLang="zh-CN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point</a:t>
            </a:r>
            <a:r>
              <a:rPr lang="en-US" altLang="zh-CN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.distance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(dimension,*</a:t>
            </a:r>
            <a:r>
              <a:rPr lang="en-US" altLang="zh-CN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pNode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))</a:t>
            </a:r>
          </a:p>
          <a:p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	 </a:t>
            </a:r>
            <a:r>
              <a:rPr lang="en-US" altLang="zh-CN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recurSearch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(</a:t>
            </a:r>
            <a:r>
              <a:rPr lang="en-US" altLang="zh-CN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pNode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-&gt;</a:t>
            </a:r>
            <a:r>
              <a:rPr lang="en-US" altLang="zh-CN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m_pLChild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, </a:t>
            </a:r>
            <a:r>
              <a:rPr lang="en-US" altLang="zh-CN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depth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+ 1, </a:t>
            </a:r>
            <a:r>
              <a:rPr lang="en-US" altLang="zh-CN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point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, </a:t>
            </a:r>
            <a:r>
              <a:rPr lang="en-US" altLang="zh-CN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nearest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);</a:t>
            </a:r>
          </a:p>
          <a:p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}</a:t>
            </a:r>
          </a:p>
          <a:p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}</a:t>
            </a:r>
            <a:endParaRPr lang="zh-CN" altLang="en-US" dirty="0">
              <a:latin typeface="Consolas" panose="020B0609020204030204" pitchFamily="49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354934" y="3031450"/>
            <a:ext cx="57807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// 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查询过程，即递归中的先序遍历，先访问根节点数据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6" name="矩形 5"/>
          <p:cNvSpPr/>
          <p:nvPr/>
        </p:nvSpPr>
        <p:spPr bwMode="auto">
          <a:xfrm>
            <a:off x="539552" y="2843584"/>
            <a:ext cx="8496944" cy="513408"/>
          </a:xfrm>
          <a:prstGeom prst="rect">
            <a:avLst/>
          </a:prstGeom>
          <a:noFill/>
          <a:ln w="28575" algn="ctr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755576" y="4433995"/>
            <a:ext cx="831670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// </a:t>
            </a:r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分情况进行左右子树的查询与回溯，目标为于左子树则左子树必进入，</a:t>
            </a:r>
            <a:endParaRPr lang="en-US" altLang="zh-CN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右子树视回溯过程的垂直距离</a:t>
            </a:r>
            <a:endParaRPr lang="zh-CN" alt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9" name="矩形 8"/>
          <p:cNvSpPr/>
          <p:nvPr/>
        </p:nvSpPr>
        <p:spPr bwMode="auto">
          <a:xfrm>
            <a:off x="539552" y="3400782"/>
            <a:ext cx="8496944" cy="1679544"/>
          </a:xfrm>
          <a:prstGeom prst="rect">
            <a:avLst/>
          </a:prstGeom>
          <a:noFill/>
          <a:ln w="28575" algn="ctr">
            <a:solidFill>
              <a:schemeClr val="accent2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36095545"/>
      </p:ext>
    </p:extLst>
  </p:cSld>
  <p:clrMapOvr>
    <a:masterClrMapping/>
  </p:clrMapOvr>
  <p:transition advTm="157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" grpId="0"/>
      <p:bldP spid="6" grpId="0" animBg="1"/>
      <p:bldP spid="8" grpId="0"/>
      <p:bldP spid="9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088" y="85725"/>
            <a:ext cx="7599362" cy="914400"/>
          </a:xfrm>
        </p:spPr>
        <p:txBody>
          <a:bodyPr/>
          <a:lstStyle/>
          <a:p>
            <a:pPr>
              <a:defRPr/>
            </a:pPr>
            <a:r>
              <a:rPr lang="en-US" altLang="zh-CN" sz="3600" dirty="0" err="1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kd</a:t>
            </a:r>
            <a:r>
              <a:rPr lang="en-US" altLang="zh-CN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-</a:t>
            </a:r>
            <a:r>
              <a:rPr lang="zh-CN" altLang="en-US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树</a:t>
            </a:r>
          </a:p>
        </p:txBody>
      </p:sp>
      <p:sp>
        <p:nvSpPr>
          <p:cNvPr id="124" name="TextBox 20"/>
          <p:cNvSpPr txBox="1">
            <a:spLocks noChangeArrowheads="1"/>
          </p:cNvSpPr>
          <p:nvPr/>
        </p:nvSpPr>
        <p:spPr bwMode="auto">
          <a:xfrm>
            <a:off x="130824" y="1144766"/>
            <a:ext cx="8545632" cy="39857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k</a:t>
            </a:r>
            <a:r>
              <a:rPr lang="en-US" altLang="zh-CN" sz="36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树：多维空间数据划分和搜索</a:t>
            </a:r>
            <a:endParaRPr lang="en-US" altLang="zh-CN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维度越高时，搜索效率越差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可用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BBF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Best-Bin-First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，优先级队列）优化搜索速度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kd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树应用于多维数据处理，如图像的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SIFT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特征匹配（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128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维特征）、计算机图形学中的光线跟踪、数据挖掘分类与检索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26" name="Picture 2" descr="http://img.my.csdn.net/uploads/201211/20/1353404255_246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104" y="4339975"/>
            <a:ext cx="2160240" cy="2053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/>
          <p:cNvSpPr/>
          <p:nvPr/>
        </p:nvSpPr>
        <p:spPr>
          <a:xfrm>
            <a:off x="6860050" y="6309320"/>
            <a:ext cx="23093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3d-</a:t>
            </a:r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树（</a:t>
            </a:r>
            <a:r>
              <a:rPr lang="en-US" altLang="zh-CN" b="1" dirty="0" err="1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x,y,z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划分）</a:t>
            </a:r>
            <a:endParaRPr lang="zh-CN" alt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2344412"/>
      </p:ext>
    </p:extLst>
  </p:cSld>
  <p:clrMapOvr>
    <a:masterClrMapping/>
  </p:clrMapOvr>
  <p:transition advTm="157">
    <p:zoom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088" y="85725"/>
            <a:ext cx="7599362" cy="914400"/>
          </a:xfrm>
        </p:spPr>
        <p:txBody>
          <a:bodyPr/>
          <a:lstStyle/>
          <a:p>
            <a:pPr>
              <a:defRPr/>
            </a:pPr>
            <a:r>
              <a:rPr lang="zh-CN" altLang="en-US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回顾：</a:t>
            </a:r>
            <a:r>
              <a:rPr lang="en-US" altLang="zh-CN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AVL</a:t>
            </a:r>
            <a:r>
              <a:rPr lang="zh-CN" altLang="en-US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树 删 除</a:t>
            </a:r>
          </a:p>
        </p:txBody>
      </p:sp>
      <p:sp>
        <p:nvSpPr>
          <p:cNvPr id="6" name="TextBox 20"/>
          <p:cNvSpPr txBox="1">
            <a:spLocks noChangeArrowheads="1"/>
          </p:cNvSpPr>
          <p:nvPr/>
        </p:nvSpPr>
        <p:spPr bwMode="auto">
          <a:xfrm>
            <a:off x="245774" y="1200718"/>
            <a:ext cx="594394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节点删除实例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AutoShape 6" descr="http://img4.imgtn.bdimg.com/it/u=2933105598,1272908404&amp;fm=21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" name="Line 2"/>
          <p:cNvSpPr>
            <a:spLocks noChangeShapeType="1"/>
          </p:cNvSpPr>
          <p:nvPr/>
        </p:nvSpPr>
        <p:spPr bwMode="auto">
          <a:xfrm flipV="1">
            <a:off x="1069975" y="4478732"/>
            <a:ext cx="381000" cy="685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" name="Line 3"/>
          <p:cNvSpPr>
            <a:spLocks noChangeShapeType="1"/>
          </p:cNvSpPr>
          <p:nvPr/>
        </p:nvSpPr>
        <p:spPr bwMode="auto">
          <a:xfrm>
            <a:off x="4194175" y="4478732"/>
            <a:ext cx="304800" cy="685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" name="Line 4"/>
          <p:cNvSpPr>
            <a:spLocks noChangeShapeType="1"/>
          </p:cNvSpPr>
          <p:nvPr/>
        </p:nvSpPr>
        <p:spPr bwMode="auto">
          <a:xfrm>
            <a:off x="3279775" y="4478732"/>
            <a:ext cx="304800" cy="685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" name="Line 5"/>
          <p:cNvSpPr>
            <a:spLocks noChangeShapeType="1"/>
          </p:cNvSpPr>
          <p:nvPr/>
        </p:nvSpPr>
        <p:spPr bwMode="auto">
          <a:xfrm flipV="1">
            <a:off x="2898775" y="4478732"/>
            <a:ext cx="381000" cy="762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" name="Line 6"/>
          <p:cNvSpPr>
            <a:spLocks noChangeShapeType="1"/>
          </p:cNvSpPr>
          <p:nvPr/>
        </p:nvSpPr>
        <p:spPr bwMode="auto">
          <a:xfrm>
            <a:off x="5565775" y="3640532"/>
            <a:ext cx="381000" cy="609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" name="Line 7"/>
          <p:cNvSpPr>
            <a:spLocks noChangeShapeType="1"/>
          </p:cNvSpPr>
          <p:nvPr/>
        </p:nvSpPr>
        <p:spPr bwMode="auto">
          <a:xfrm flipV="1">
            <a:off x="7470775" y="4478732"/>
            <a:ext cx="381000" cy="685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" name="Line 8"/>
          <p:cNvSpPr>
            <a:spLocks noChangeShapeType="1"/>
          </p:cNvSpPr>
          <p:nvPr/>
        </p:nvSpPr>
        <p:spPr bwMode="auto">
          <a:xfrm>
            <a:off x="7394575" y="3640532"/>
            <a:ext cx="381000" cy="609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5" name="Line 9"/>
          <p:cNvSpPr>
            <a:spLocks noChangeShapeType="1"/>
          </p:cNvSpPr>
          <p:nvPr/>
        </p:nvSpPr>
        <p:spPr bwMode="auto">
          <a:xfrm flipV="1">
            <a:off x="6937375" y="3716732"/>
            <a:ext cx="381000" cy="685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6" name="Line 10"/>
          <p:cNvSpPr>
            <a:spLocks noChangeShapeType="1"/>
          </p:cNvSpPr>
          <p:nvPr/>
        </p:nvSpPr>
        <p:spPr bwMode="auto">
          <a:xfrm>
            <a:off x="3736975" y="3640532"/>
            <a:ext cx="381000" cy="609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7" name="Line 11"/>
          <p:cNvSpPr>
            <a:spLocks noChangeShapeType="1"/>
          </p:cNvSpPr>
          <p:nvPr/>
        </p:nvSpPr>
        <p:spPr bwMode="auto">
          <a:xfrm flipV="1">
            <a:off x="3279775" y="3716732"/>
            <a:ext cx="381000" cy="685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" name="Line 12"/>
          <p:cNvSpPr>
            <a:spLocks noChangeShapeType="1"/>
          </p:cNvSpPr>
          <p:nvPr/>
        </p:nvSpPr>
        <p:spPr bwMode="auto">
          <a:xfrm>
            <a:off x="1908175" y="3640532"/>
            <a:ext cx="381000" cy="609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9" name="Line 13"/>
          <p:cNvSpPr>
            <a:spLocks noChangeShapeType="1"/>
          </p:cNvSpPr>
          <p:nvPr/>
        </p:nvSpPr>
        <p:spPr bwMode="auto">
          <a:xfrm flipH="1" flipV="1">
            <a:off x="2898775" y="2802332"/>
            <a:ext cx="762000" cy="685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0" name="Line 14"/>
          <p:cNvSpPr>
            <a:spLocks noChangeShapeType="1"/>
          </p:cNvSpPr>
          <p:nvPr/>
        </p:nvSpPr>
        <p:spPr bwMode="auto">
          <a:xfrm flipH="1" flipV="1">
            <a:off x="6632575" y="2878532"/>
            <a:ext cx="762000" cy="685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1" name="Line 15"/>
          <p:cNvSpPr>
            <a:spLocks noChangeShapeType="1"/>
          </p:cNvSpPr>
          <p:nvPr/>
        </p:nvSpPr>
        <p:spPr bwMode="auto">
          <a:xfrm flipV="1">
            <a:off x="5641975" y="2802332"/>
            <a:ext cx="762000" cy="685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2" name="Oval 16"/>
          <p:cNvSpPr>
            <a:spLocks noChangeArrowheads="1"/>
          </p:cNvSpPr>
          <p:nvPr/>
        </p:nvSpPr>
        <p:spPr bwMode="auto">
          <a:xfrm>
            <a:off x="2136775" y="4173932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  <a:headEnd/>
            <a:tailEnd/>
          </a:ln>
        </p:spPr>
        <p:txBody>
          <a:bodyPr wrap="none" lIns="0" tIns="0" rIns="0" bIns="0" anchor="ctr" anchorCtr="1"/>
          <a:lstStyle/>
          <a:p>
            <a:r>
              <a:rPr kumimoji="1" lang="en-US" altLang="zh-CN" sz="2400" b="1" dirty="0"/>
              <a:t>D</a:t>
            </a:r>
            <a:endParaRPr kumimoji="1" lang="zh-CN" altLang="en-US" sz="2400" b="1" dirty="0"/>
          </a:p>
        </p:txBody>
      </p:sp>
      <p:sp>
        <p:nvSpPr>
          <p:cNvPr id="23" name="Line 17"/>
          <p:cNvSpPr>
            <a:spLocks noChangeShapeType="1"/>
          </p:cNvSpPr>
          <p:nvPr/>
        </p:nvSpPr>
        <p:spPr bwMode="auto">
          <a:xfrm>
            <a:off x="4575175" y="2040332"/>
            <a:ext cx="1828800" cy="609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4" name="Line 18"/>
          <p:cNvSpPr>
            <a:spLocks noChangeShapeType="1"/>
          </p:cNvSpPr>
          <p:nvPr/>
        </p:nvSpPr>
        <p:spPr bwMode="auto">
          <a:xfrm flipV="1">
            <a:off x="2517775" y="5316932"/>
            <a:ext cx="381000" cy="685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5" name="Line 19"/>
          <p:cNvSpPr>
            <a:spLocks noChangeShapeType="1"/>
          </p:cNvSpPr>
          <p:nvPr/>
        </p:nvSpPr>
        <p:spPr bwMode="auto">
          <a:xfrm flipV="1">
            <a:off x="1984375" y="2802332"/>
            <a:ext cx="762000" cy="685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6" name="Line 20"/>
          <p:cNvSpPr>
            <a:spLocks noChangeShapeType="1"/>
          </p:cNvSpPr>
          <p:nvPr/>
        </p:nvSpPr>
        <p:spPr bwMode="auto">
          <a:xfrm flipV="1">
            <a:off x="1450975" y="3716732"/>
            <a:ext cx="381000" cy="685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7" name="Line 21"/>
          <p:cNvSpPr>
            <a:spLocks noChangeShapeType="1"/>
          </p:cNvSpPr>
          <p:nvPr/>
        </p:nvSpPr>
        <p:spPr bwMode="auto">
          <a:xfrm flipV="1">
            <a:off x="2974975" y="2040332"/>
            <a:ext cx="1524000" cy="609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8" name="Oval 22"/>
          <p:cNvSpPr>
            <a:spLocks noChangeArrowheads="1"/>
          </p:cNvSpPr>
          <p:nvPr/>
        </p:nvSpPr>
        <p:spPr bwMode="auto">
          <a:xfrm>
            <a:off x="1222375" y="4173932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  <a:headEnd/>
            <a:tailEnd/>
          </a:ln>
        </p:spPr>
        <p:txBody>
          <a:bodyPr wrap="none" lIns="0" tIns="0" rIns="0" bIns="0" anchor="ctr" anchorCtr="1"/>
          <a:lstStyle/>
          <a:p>
            <a:r>
              <a:rPr kumimoji="1" lang="en-US" altLang="zh-CN" sz="2400" b="1" dirty="0"/>
              <a:t>B</a:t>
            </a:r>
            <a:endParaRPr kumimoji="1" lang="zh-CN" altLang="en-US" sz="2400" b="1" dirty="0"/>
          </a:p>
        </p:txBody>
      </p:sp>
      <p:sp>
        <p:nvSpPr>
          <p:cNvPr id="29" name="Oval 23"/>
          <p:cNvSpPr>
            <a:spLocks noChangeArrowheads="1"/>
          </p:cNvSpPr>
          <p:nvPr/>
        </p:nvSpPr>
        <p:spPr bwMode="auto">
          <a:xfrm>
            <a:off x="2212975" y="5850332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  <a:headEnd/>
            <a:tailEnd/>
          </a:ln>
        </p:spPr>
        <p:txBody>
          <a:bodyPr wrap="none" lIns="0" tIns="0" rIns="0" bIns="0" anchor="ctr" anchorCtr="1"/>
          <a:lstStyle/>
          <a:p>
            <a:r>
              <a:rPr kumimoji="1" lang="en-US" altLang="zh-CN" sz="2400" b="1" dirty="0"/>
              <a:t>F</a:t>
            </a:r>
            <a:endParaRPr kumimoji="1" lang="zh-CN" altLang="en-US" sz="2400" b="1" dirty="0"/>
          </a:p>
        </p:txBody>
      </p:sp>
      <p:sp>
        <p:nvSpPr>
          <p:cNvPr id="30" name="Oval 24"/>
          <p:cNvSpPr>
            <a:spLocks noChangeArrowheads="1"/>
          </p:cNvSpPr>
          <p:nvPr/>
        </p:nvSpPr>
        <p:spPr bwMode="auto">
          <a:xfrm>
            <a:off x="3051175" y="4173932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  <a:headEnd/>
            <a:tailEnd/>
          </a:ln>
        </p:spPr>
        <p:txBody>
          <a:bodyPr wrap="none" lIns="0" tIns="0" rIns="0" bIns="0" anchor="ctr" anchorCtr="1"/>
          <a:lstStyle/>
          <a:p>
            <a:r>
              <a:rPr kumimoji="1" lang="en-US" altLang="zh-CN" sz="2400" b="1" dirty="0"/>
              <a:t>H</a:t>
            </a:r>
            <a:endParaRPr kumimoji="1" lang="zh-CN" altLang="en-US" sz="2400" b="1" dirty="0"/>
          </a:p>
        </p:txBody>
      </p:sp>
      <p:sp>
        <p:nvSpPr>
          <p:cNvPr id="31" name="Oval 25"/>
          <p:cNvSpPr>
            <a:spLocks noChangeArrowheads="1"/>
          </p:cNvSpPr>
          <p:nvPr/>
        </p:nvSpPr>
        <p:spPr bwMode="auto">
          <a:xfrm>
            <a:off x="3965575" y="4173932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  <a:headEnd/>
            <a:tailEnd/>
          </a:ln>
        </p:spPr>
        <p:txBody>
          <a:bodyPr wrap="none" lIns="0" tIns="0" rIns="0" bIns="0" anchor="ctr" anchorCtr="1"/>
          <a:lstStyle/>
          <a:p>
            <a:r>
              <a:rPr kumimoji="1" lang="en-US" altLang="zh-CN" sz="2400" b="1" dirty="0"/>
              <a:t>K</a:t>
            </a:r>
            <a:endParaRPr kumimoji="1" lang="zh-CN" altLang="en-US" sz="2400" b="1" dirty="0"/>
          </a:p>
        </p:txBody>
      </p:sp>
      <p:sp>
        <p:nvSpPr>
          <p:cNvPr id="32" name="Oval 26"/>
          <p:cNvSpPr>
            <a:spLocks noChangeArrowheads="1"/>
          </p:cNvSpPr>
          <p:nvPr/>
        </p:nvSpPr>
        <p:spPr bwMode="auto">
          <a:xfrm>
            <a:off x="5794375" y="4173932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  <a:headEnd/>
            <a:tailEnd/>
          </a:ln>
        </p:spPr>
        <p:txBody>
          <a:bodyPr wrap="none" lIns="0" tIns="0" rIns="0" bIns="0" anchor="ctr" anchorCtr="1"/>
          <a:lstStyle/>
          <a:p>
            <a:r>
              <a:rPr kumimoji="1" lang="en-US" altLang="zh-CN" sz="2400" b="1" dirty="0"/>
              <a:t>O</a:t>
            </a:r>
            <a:endParaRPr kumimoji="1" lang="zh-CN" altLang="en-US" sz="2400" b="1" dirty="0"/>
          </a:p>
        </p:txBody>
      </p:sp>
      <p:sp>
        <p:nvSpPr>
          <p:cNvPr id="33" name="Oval 27"/>
          <p:cNvSpPr>
            <a:spLocks noChangeArrowheads="1"/>
          </p:cNvSpPr>
          <p:nvPr/>
        </p:nvSpPr>
        <p:spPr bwMode="auto">
          <a:xfrm>
            <a:off x="6708775" y="4173932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  <a:headEnd/>
            <a:tailEnd/>
          </a:ln>
        </p:spPr>
        <p:txBody>
          <a:bodyPr wrap="none" lIns="0" tIns="0" rIns="0" bIns="0" anchor="ctr" anchorCtr="1"/>
          <a:lstStyle/>
          <a:p>
            <a:r>
              <a:rPr kumimoji="1" lang="en-US" altLang="zh-CN" sz="2400" b="1" dirty="0"/>
              <a:t>Q</a:t>
            </a:r>
            <a:endParaRPr kumimoji="1" lang="zh-CN" altLang="en-US" sz="2400" b="1" dirty="0"/>
          </a:p>
        </p:txBody>
      </p:sp>
      <p:sp>
        <p:nvSpPr>
          <p:cNvPr id="34" name="Oval 28"/>
          <p:cNvSpPr>
            <a:spLocks noChangeArrowheads="1"/>
          </p:cNvSpPr>
          <p:nvPr/>
        </p:nvSpPr>
        <p:spPr bwMode="auto">
          <a:xfrm>
            <a:off x="7623175" y="4195936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  <a:headEnd/>
            <a:tailEnd/>
          </a:ln>
        </p:spPr>
        <p:txBody>
          <a:bodyPr wrap="none" lIns="0" tIns="0" rIns="0" bIns="0" anchor="ctr" anchorCtr="1"/>
          <a:lstStyle/>
          <a:p>
            <a:r>
              <a:rPr kumimoji="1" lang="en-US" altLang="zh-CN" sz="2400" b="1" dirty="0"/>
              <a:t>T</a:t>
            </a:r>
            <a:endParaRPr kumimoji="1" lang="zh-CN" altLang="en-US" sz="2400" b="1" dirty="0"/>
          </a:p>
        </p:txBody>
      </p:sp>
      <p:sp>
        <p:nvSpPr>
          <p:cNvPr id="35" name="Oval 29"/>
          <p:cNvSpPr>
            <a:spLocks noChangeArrowheads="1"/>
          </p:cNvSpPr>
          <p:nvPr/>
        </p:nvSpPr>
        <p:spPr bwMode="auto">
          <a:xfrm>
            <a:off x="2670175" y="5012132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  <a:headEnd/>
            <a:tailEnd/>
          </a:ln>
        </p:spPr>
        <p:txBody>
          <a:bodyPr wrap="none" lIns="0" tIns="0" rIns="0" bIns="0" anchor="ctr" anchorCtr="1"/>
          <a:lstStyle/>
          <a:p>
            <a:r>
              <a:rPr kumimoji="1" lang="en-US" altLang="zh-CN" sz="2400" b="1" dirty="0"/>
              <a:t>G</a:t>
            </a:r>
            <a:endParaRPr kumimoji="1" lang="zh-CN" altLang="en-US" sz="2400" b="1" dirty="0"/>
          </a:p>
        </p:txBody>
      </p:sp>
      <p:sp>
        <p:nvSpPr>
          <p:cNvPr id="36" name="Oval 30"/>
          <p:cNvSpPr>
            <a:spLocks noChangeArrowheads="1"/>
          </p:cNvSpPr>
          <p:nvPr/>
        </p:nvSpPr>
        <p:spPr bwMode="auto">
          <a:xfrm>
            <a:off x="765175" y="5012132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  <a:headEnd/>
            <a:tailEnd/>
          </a:ln>
        </p:spPr>
        <p:txBody>
          <a:bodyPr wrap="none" lIns="0" tIns="0" rIns="0" bIns="0" anchor="ctr" anchorCtr="1"/>
          <a:lstStyle/>
          <a:p>
            <a:r>
              <a:rPr kumimoji="1" lang="en-US" altLang="zh-CN" sz="2400" b="1" dirty="0"/>
              <a:t>A</a:t>
            </a:r>
            <a:endParaRPr kumimoji="1" lang="zh-CN" altLang="en-US" sz="2400" b="1" dirty="0"/>
          </a:p>
        </p:txBody>
      </p:sp>
      <p:sp>
        <p:nvSpPr>
          <p:cNvPr id="37" name="Oval 31"/>
          <p:cNvSpPr>
            <a:spLocks noChangeArrowheads="1"/>
          </p:cNvSpPr>
          <p:nvPr/>
        </p:nvSpPr>
        <p:spPr bwMode="auto">
          <a:xfrm>
            <a:off x="7242175" y="5012132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  <a:headEnd/>
            <a:tailEnd/>
          </a:ln>
        </p:spPr>
        <p:txBody>
          <a:bodyPr wrap="none" lIns="0" tIns="0" rIns="0" bIns="0" anchor="ctr" anchorCtr="1"/>
          <a:lstStyle/>
          <a:p>
            <a:r>
              <a:rPr kumimoji="1" lang="en-US" altLang="zh-CN" sz="2400" b="1" dirty="0"/>
              <a:t>S</a:t>
            </a:r>
            <a:endParaRPr kumimoji="1" lang="zh-CN" altLang="en-US" sz="2400" b="1" dirty="0"/>
          </a:p>
        </p:txBody>
      </p:sp>
      <p:sp>
        <p:nvSpPr>
          <p:cNvPr id="38" name="Oval 32"/>
          <p:cNvSpPr>
            <a:spLocks noChangeArrowheads="1"/>
          </p:cNvSpPr>
          <p:nvPr/>
        </p:nvSpPr>
        <p:spPr bwMode="auto">
          <a:xfrm>
            <a:off x="3355975" y="5012132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  <a:headEnd/>
            <a:tailEnd/>
          </a:ln>
        </p:spPr>
        <p:txBody>
          <a:bodyPr wrap="none" lIns="0" tIns="0" rIns="0" bIns="0" anchor="ctr" anchorCtr="1"/>
          <a:lstStyle/>
          <a:p>
            <a:r>
              <a:rPr kumimoji="1" lang="en-US" altLang="zh-CN" sz="2400" b="1" dirty="0"/>
              <a:t>I</a:t>
            </a:r>
            <a:endParaRPr kumimoji="1" lang="zh-CN" altLang="en-US" sz="2400" b="1" dirty="0"/>
          </a:p>
        </p:txBody>
      </p:sp>
      <p:sp>
        <p:nvSpPr>
          <p:cNvPr id="39" name="Oval 33"/>
          <p:cNvSpPr>
            <a:spLocks noChangeArrowheads="1"/>
          </p:cNvSpPr>
          <p:nvPr/>
        </p:nvSpPr>
        <p:spPr bwMode="auto">
          <a:xfrm>
            <a:off x="4270375" y="5012132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  <a:headEnd/>
            <a:tailEnd/>
          </a:ln>
        </p:spPr>
        <p:txBody>
          <a:bodyPr wrap="none" lIns="0" tIns="0" rIns="0" bIns="0" anchor="ctr" anchorCtr="1"/>
          <a:lstStyle/>
          <a:p>
            <a:r>
              <a:rPr kumimoji="1" lang="en-US" altLang="zh-CN" sz="2400" b="1" dirty="0"/>
              <a:t>L</a:t>
            </a:r>
            <a:endParaRPr kumimoji="1" lang="zh-CN" altLang="en-US" sz="2400" b="1" dirty="0"/>
          </a:p>
        </p:txBody>
      </p:sp>
      <p:sp>
        <p:nvSpPr>
          <p:cNvPr id="40" name="Oval 34"/>
          <p:cNvSpPr>
            <a:spLocks noChangeArrowheads="1"/>
          </p:cNvSpPr>
          <p:nvPr/>
        </p:nvSpPr>
        <p:spPr bwMode="auto">
          <a:xfrm>
            <a:off x="3508375" y="3335732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  <a:headEnd/>
            <a:tailEnd/>
          </a:ln>
        </p:spPr>
        <p:txBody>
          <a:bodyPr wrap="none" lIns="0" tIns="0" rIns="0" bIns="0" anchor="ctr" anchorCtr="1"/>
          <a:lstStyle/>
          <a:p>
            <a:r>
              <a:rPr kumimoji="1" lang="en-US" altLang="zh-CN" sz="2400" b="1" dirty="0"/>
              <a:t>J</a:t>
            </a:r>
            <a:endParaRPr kumimoji="1" lang="zh-CN" altLang="en-US" sz="2400" b="1" dirty="0"/>
          </a:p>
        </p:txBody>
      </p:sp>
      <p:sp>
        <p:nvSpPr>
          <p:cNvPr id="41" name="Oval 35"/>
          <p:cNvSpPr>
            <a:spLocks noChangeArrowheads="1"/>
          </p:cNvSpPr>
          <p:nvPr/>
        </p:nvSpPr>
        <p:spPr bwMode="auto">
          <a:xfrm>
            <a:off x="1679575" y="3335732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  <a:headEnd/>
            <a:tailEnd/>
          </a:ln>
        </p:spPr>
        <p:txBody>
          <a:bodyPr wrap="none" lIns="0" tIns="0" rIns="0" bIns="0" anchor="ctr" anchorCtr="1"/>
          <a:lstStyle/>
          <a:p>
            <a:r>
              <a:rPr kumimoji="1" lang="en-US" altLang="zh-CN" sz="2400" b="1" dirty="0"/>
              <a:t>C</a:t>
            </a:r>
            <a:endParaRPr kumimoji="1" lang="zh-CN" altLang="en-US" sz="2400" b="1" dirty="0"/>
          </a:p>
        </p:txBody>
      </p:sp>
      <p:sp>
        <p:nvSpPr>
          <p:cNvPr id="42" name="Oval 36"/>
          <p:cNvSpPr>
            <a:spLocks noChangeArrowheads="1"/>
          </p:cNvSpPr>
          <p:nvPr/>
        </p:nvSpPr>
        <p:spPr bwMode="auto">
          <a:xfrm>
            <a:off x="7165975" y="3335732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  <a:headEnd/>
            <a:tailEnd/>
          </a:ln>
        </p:spPr>
        <p:txBody>
          <a:bodyPr wrap="none" lIns="0" tIns="0" rIns="0" bIns="0" anchor="ctr" anchorCtr="1"/>
          <a:lstStyle/>
          <a:p>
            <a:r>
              <a:rPr kumimoji="1" lang="en-US" altLang="zh-CN" sz="2400" b="1" dirty="0"/>
              <a:t>R</a:t>
            </a:r>
            <a:endParaRPr kumimoji="1" lang="zh-CN" altLang="en-US" sz="2400" b="1" dirty="0"/>
          </a:p>
        </p:txBody>
      </p:sp>
      <p:sp>
        <p:nvSpPr>
          <p:cNvPr id="43" name="Oval 37"/>
          <p:cNvSpPr>
            <a:spLocks noChangeArrowheads="1"/>
          </p:cNvSpPr>
          <p:nvPr/>
        </p:nvSpPr>
        <p:spPr bwMode="auto">
          <a:xfrm>
            <a:off x="5337175" y="3335732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  <a:headEnd/>
            <a:tailEnd/>
          </a:ln>
        </p:spPr>
        <p:txBody>
          <a:bodyPr wrap="none" lIns="0" tIns="0" rIns="0" bIns="0" anchor="ctr" anchorCtr="1"/>
          <a:lstStyle/>
          <a:p>
            <a:r>
              <a:rPr kumimoji="1" lang="en-US" altLang="zh-CN" sz="2400" b="1" dirty="0"/>
              <a:t>N</a:t>
            </a:r>
            <a:endParaRPr kumimoji="1" lang="zh-CN" altLang="en-US" sz="2400" b="1" dirty="0"/>
          </a:p>
        </p:txBody>
      </p:sp>
      <p:sp>
        <p:nvSpPr>
          <p:cNvPr id="44" name="Oval 38"/>
          <p:cNvSpPr>
            <a:spLocks noChangeArrowheads="1"/>
          </p:cNvSpPr>
          <p:nvPr/>
        </p:nvSpPr>
        <p:spPr bwMode="auto">
          <a:xfrm>
            <a:off x="6251575" y="2497532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  <a:headEnd/>
            <a:tailEnd/>
          </a:ln>
        </p:spPr>
        <p:txBody>
          <a:bodyPr wrap="none" lIns="0" tIns="0" rIns="0" bIns="0" anchor="ctr" anchorCtr="1"/>
          <a:lstStyle/>
          <a:p>
            <a:r>
              <a:rPr kumimoji="1" lang="en-US" altLang="zh-CN" sz="2400" b="1" dirty="0"/>
              <a:t>P</a:t>
            </a:r>
            <a:endParaRPr kumimoji="1" lang="zh-CN" altLang="en-US" sz="2400" b="1" dirty="0"/>
          </a:p>
        </p:txBody>
      </p:sp>
      <p:sp>
        <p:nvSpPr>
          <p:cNvPr id="45" name="Oval 39"/>
          <p:cNvSpPr>
            <a:spLocks noChangeArrowheads="1"/>
          </p:cNvSpPr>
          <p:nvPr/>
        </p:nvSpPr>
        <p:spPr bwMode="auto">
          <a:xfrm>
            <a:off x="2593975" y="2497532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  <a:headEnd/>
            <a:tailEnd/>
          </a:ln>
        </p:spPr>
        <p:txBody>
          <a:bodyPr wrap="none" lIns="0" tIns="0" rIns="0" bIns="0" anchor="ctr" anchorCtr="1"/>
          <a:lstStyle/>
          <a:p>
            <a:r>
              <a:rPr kumimoji="1" lang="en-US" altLang="zh-CN" sz="2400" b="1" dirty="0"/>
              <a:t>E</a:t>
            </a:r>
            <a:endParaRPr kumimoji="1" lang="zh-CN" altLang="en-US" sz="2400" b="1" dirty="0"/>
          </a:p>
        </p:txBody>
      </p:sp>
      <p:sp>
        <p:nvSpPr>
          <p:cNvPr id="46" name="Oval 40"/>
          <p:cNvSpPr>
            <a:spLocks noChangeArrowheads="1"/>
          </p:cNvSpPr>
          <p:nvPr/>
        </p:nvSpPr>
        <p:spPr bwMode="auto">
          <a:xfrm>
            <a:off x="4346575" y="1735532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  <a:headEnd/>
            <a:tailEnd/>
          </a:ln>
        </p:spPr>
        <p:txBody>
          <a:bodyPr wrap="none" lIns="0" tIns="0" rIns="0" bIns="0" anchor="ctr" anchorCtr="1"/>
          <a:lstStyle/>
          <a:p>
            <a:r>
              <a:rPr kumimoji="1" lang="en-US" altLang="zh-CN" sz="2400" b="1" dirty="0"/>
              <a:t>M</a:t>
            </a:r>
            <a:endParaRPr kumimoji="1" lang="zh-CN" altLang="en-US" sz="2400" b="1" dirty="0"/>
          </a:p>
        </p:txBody>
      </p:sp>
      <p:sp>
        <p:nvSpPr>
          <p:cNvPr id="67" name="Text Box 61"/>
          <p:cNvSpPr txBox="1">
            <a:spLocks noChangeArrowheads="1"/>
          </p:cNvSpPr>
          <p:nvPr/>
        </p:nvSpPr>
        <p:spPr bwMode="auto">
          <a:xfrm>
            <a:off x="572258" y="4721619"/>
            <a:ext cx="32733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</a:p>
        </p:txBody>
      </p:sp>
      <p:sp>
        <p:nvSpPr>
          <p:cNvPr id="68" name="Text Box 62"/>
          <p:cNvSpPr txBox="1">
            <a:spLocks noChangeArrowheads="1"/>
          </p:cNvSpPr>
          <p:nvPr/>
        </p:nvSpPr>
        <p:spPr bwMode="auto">
          <a:xfrm>
            <a:off x="2012418" y="5559819"/>
            <a:ext cx="32733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</a:p>
        </p:txBody>
      </p:sp>
      <p:sp>
        <p:nvSpPr>
          <p:cNvPr id="69" name="Text Box 63"/>
          <p:cNvSpPr txBox="1">
            <a:spLocks noChangeArrowheads="1"/>
          </p:cNvSpPr>
          <p:nvPr/>
        </p:nvSpPr>
        <p:spPr bwMode="auto">
          <a:xfrm>
            <a:off x="3707904" y="4787860"/>
            <a:ext cx="32733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</a:p>
        </p:txBody>
      </p:sp>
      <p:sp>
        <p:nvSpPr>
          <p:cNvPr id="70" name="Text Box 64"/>
          <p:cNvSpPr txBox="1">
            <a:spLocks noChangeArrowheads="1"/>
          </p:cNvSpPr>
          <p:nvPr/>
        </p:nvSpPr>
        <p:spPr bwMode="auto">
          <a:xfrm>
            <a:off x="4644008" y="4715852"/>
            <a:ext cx="32733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</a:p>
        </p:txBody>
      </p:sp>
      <p:sp>
        <p:nvSpPr>
          <p:cNvPr id="71" name="Text Box 65"/>
          <p:cNvSpPr txBox="1">
            <a:spLocks noChangeArrowheads="1"/>
          </p:cNvSpPr>
          <p:nvPr/>
        </p:nvSpPr>
        <p:spPr bwMode="auto">
          <a:xfrm>
            <a:off x="5900850" y="3789040"/>
            <a:ext cx="32733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</a:p>
        </p:txBody>
      </p:sp>
      <p:sp>
        <p:nvSpPr>
          <p:cNvPr id="72" name="Text Box 66"/>
          <p:cNvSpPr txBox="1">
            <a:spLocks noChangeArrowheads="1"/>
          </p:cNvSpPr>
          <p:nvPr/>
        </p:nvSpPr>
        <p:spPr bwMode="auto">
          <a:xfrm>
            <a:off x="6632575" y="3779748"/>
            <a:ext cx="32733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</a:p>
        </p:txBody>
      </p:sp>
      <p:sp>
        <p:nvSpPr>
          <p:cNvPr id="73" name="Text Box 67"/>
          <p:cNvSpPr txBox="1">
            <a:spLocks noChangeArrowheads="1"/>
          </p:cNvSpPr>
          <p:nvPr/>
        </p:nvSpPr>
        <p:spPr bwMode="auto">
          <a:xfrm>
            <a:off x="7196994" y="4643844"/>
            <a:ext cx="32733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</a:p>
        </p:txBody>
      </p:sp>
      <p:sp>
        <p:nvSpPr>
          <p:cNvPr id="74" name="Text Box 68"/>
          <p:cNvSpPr txBox="1">
            <a:spLocks noChangeArrowheads="1"/>
          </p:cNvSpPr>
          <p:nvPr/>
        </p:nvSpPr>
        <p:spPr bwMode="auto">
          <a:xfrm>
            <a:off x="7997825" y="3883419"/>
            <a:ext cx="32733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</a:p>
        </p:txBody>
      </p:sp>
      <p:sp>
        <p:nvSpPr>
          <p:cNvPr id="75" name="Text Box 69"/>
          <p:cNvSpPr txBox="1">
            <a:spLocks noChangeArrowheads="1"/>
          </p:cNvSpPr>
          <p:nvPr/>
        </p:nvSpPr>
        <p:spPr bwMode="auto">
          <a:xfrm>
            <a:off x="4721225" y="1445019"/>
            <a:ext cx="32733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</a:p>
        </p:txBody>
      </p:sp>
      <p:sp>
        <p:nvSpPr>
          <p:cNvPr id="76" name="Text Box 70"/>
          <p:cNvSpPr txBox="1">
            <a:spLocks noChangeArrowheads="1"/>
          </p:cNvSpPr>
          <p:nvPr/>
        </p:nvSpPr>
        <p:spPr bwMode="auto">
          <a:xfrm>
            <a:off x="3813175" y="3030932"/>
            <a:ext cx="32733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</a:p>
        </p:txBody>
      </p:sp>
      <p:sp>
        <p:nvSpPr>
          <p:cNvPr id="77" name="Text Box 71"/>
          <p:cNvSpPr txBox="1">
            <a:spLocks noChangeArrowheads="1"/>
          </p:cNvSpPr>
          <p:nvPr/>
        </p:nvSpPr>
        <p:spPr bwMode="auto">
          <a:xfrm>
            <a:off x="1364346" y="3045219"/>
            <a:ext cx="32733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</a:p>
        </p:txBody>
      </p:sp>
      <p:sp>
        <p:nvSpPr>
          <p:cNvPr id="78" name="Text Box 72"/>
          <p:cNvSpPr txBox="1">
            <a:spLocks noChangeArrowheads="1"/>
          </p:cNvSpPr>
          <p:nvPr/>
        </p:nvSpPr>
        <p:spPr bwMode="auto">
          <a:xfrm>
            <a:off x="903318" y="3883419"/>
            <a:ext cx="32733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</a:p>
        </p:txBody>
      </p:sp>
      <p:sp>
        <p:nvSpPr>
          <p:cNvPr id="79" name="Text Box 73"/>
          <p:cNvSpPr txBox="1">
            <a:spLocks noChangeArrowheads="1"/>
          </p:cNvSpPr>
          <p:nvPr/>
        </p:nvSpPr>
        <p:spPr bwMode="auto">
          <a:xfrm>
            <a:off x="2415486" y="4721619"/>
            <a:ext cx="32733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</a:p>
        </p:txBody>
      </p:sp>
      <p:sp>
        <p:nvSpPr>
          <p:cNvPr id="80" name="Text Box 74"/>
          <p:cNvSpPr txBox="1">
            <a:spLocks noChangeArrowheads="1"/>
          </p:cNvSpPr>
          <p:nvPr/>
        </p:nvSpPr>
        <p:spPr bwMode="auto">
          <a:xfrm>
            <a:off x="2919542" y="3851756"/>
            <a:ext cx="32733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</a:p>
        </p:txBody>
      </p:sp>
      <p:sp>
        <p:nvSpPr>
          <p:cNvPr id="81" name="Text Box 75"/>
          <p:cNvSpPr txBox="1">
            <a:spLocks noChangeArrowheads="1"/>
          </p:cNvSpPr>
          <p:nvPr/>
        </p:nvSpPr>
        <p:spPr bwMode="auto">
          <a:xfrm>
            <a:off x="4264025" y="3923764"/>
            <a:ext cx="42832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-1</a:t>
            </a:r>
          </a:p>
        </p:txBody>
      </p:sp>
      <p:sp>
        <p:nvSpPr>
          <p:cNvPr id="82" name="Text Box 76"/>
          <p:cNvSpPr txBox="1">
            <a:spLocks noChangeArrowheads="1"/>
          </p:cNvSpPr>
          <p:nvPr/>
        </p:nvSpPr>
        <p:spPr bwMode="auto">
          <a:xfrm>
            <a:off x="5203825" y="2987660"/>
            <a:ext cx="42832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-1</a:t>
            </a:r>
          </a:p>
        </p:txBody>
      </p:sp>
      <p:sp>
        <p:nvSpPr>
          <p:cNvPr id="83" name="Text Box 77"/>
          <p:cNvSpPr txBox="1">
            <a:spLocks noChangeArrowheads="1"/>
          </p:cNvSpPr>
          <p:nvPr/>
        </p:nvSpPr>
        <p:spPr bwMode="auto">
          <a:xfrm>
            <a:off x="7413625" y="2878532"/>
            <a:ext cx="42832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-1</a:t>
            </a:r>
          </a:p>
        </p:txBody>
      </p:sp>
      <p:sp>
        <p:nvSpPr>
          <p:cNvPr id="84" name="Text Box 78"/>
          <p:cNvSpPr txBox="1">
            <a:spLocks noChangeArrowheads="1"/>
          </p:cNvSpPr>
          <p:nvPr/>
        </p:nvSpPr>
        <p:spPr bwMode="auto">
          <a:xfrm>
            <a:off x="6556375" y="2195572"/>
            <a:ext cx="42832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-1</a:t>
            </a:r>
          </a:p>
        </p:txBody>
      </p:sp>
      <p:sp>
        <p:nvSpPr>
          <p:cNvPr id="85" name="Text Box 79"/>
          <p:cNvSpPr txBox="1">
            <a:spLocks noChangeArrowheads="1"/>
          </p:cNvSpPr>
          <p:nvPr/>
        </p:nvSpPr>
        <p:spPr bwMode="auto">
          <a:xfrm>
            <a:off x="2372458" y="2195572"/>
            <a:ext cx="42832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-1</a:t>
            </a:r>
          </a:p>
        </p:txBody>
      </p:sp>
      <p:sp>
        <p:nvSpPr>
          <p:cNvPr id="86" name="Text Box 61"/>
          <p:cNvSpPr txBox="1">
            <a:spLocks noChangeArrowheads="1"/>
          </p:cNvSpPr>
          <p:nvPr/>
        </p:nvSpPr>
        <p:spPr bwMode="auto">
          <a:xfrm>
            <a:off x="2228442" y="3851756"/>
            <a:ext cx="32733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</a:p>
        </p:txBody>
      </p:sp>
      <p:sp>
        <p:nvSpPr>
          <p:cNvPr id="4" name="矩形 3"/>
          <p:cNvSpPr/>
          <p:nvPr/>
        </p:nvSpPr>
        <p:spPr>
          <a:xfrm>
            <a:off x="3736975" y="6119718"/>
            <a:ext cx="20313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  <a:buClr>
                <a:srgbClr val="C00000"/>
              </a:buClr>
              <a:defRPr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树的初始状态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14592946"/>
      </p:ext>
    </p:extLst>
  </p:cSld>
  <p:clrMapOvr>
    <a:masterClrMapping/>
  </p:clrMapOvr>
  <p:transition advTm="157">
    <p:zoom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副标题 2"/>
          <p:cNvSpPr txBox="1">
            <a:spLocks/>
          </p:cNvSpPr>
          <p:nvPr/>
        </p:nvSpPr>
        <p:spPr bwMode="auto">
          <a:xfrm>
            <a:off x="179512" y="1732899"/>
            <a:ext cx="8712968" cy="2272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SzPct val="90000"/>
              <a:buFont typeface="Wingdings" pitchFamily="2" charset="2"/>
              <a:buNone/>
              <a:defRPr sz="3200" baseline="0" smtClean="0"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SzPct val="8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  <a:cs typeface="Times New Roman" pitchFamily="18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SzPct val="65000"/>
              <a:buFont typeface="Wingdings" pitchFamily="2" charset="2"/>
              <a:buChar char="p"/>
              <a:defRPr sz="2400">
                <a:solidFill>
                  <a:schemeClr val="tx1"/>
                </a:solidFill>
                <a:latin typeface="Times New Roman" pitchFamily="18" charset="0"/>
                <a:ea typeface="黑体" pitchFamily="2" charset="-122"/>
                <a:cs typeface="Times New Roman" pitchFamily="18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Times New Roman" pitchFamily="18" charset="0"/>
                <a:ea typeface="黑体" pitchFamily="2" charset="-122"/>
                <a:cs typeface="Times New Roman" pitchFamily="18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Times New Roman" pitchFamily="18" charset="0"/>
                <a:ea typeface="黑体" pitchFamily="2" charset="-122"/>
                <a:cs typeface="Times New Roman" pitchFamily="18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algn="r" eaLnBrk="1" hangingPunct="1">
              <a:spcBef>
                <a:spcPts val="0"/>
              </a:spcBef>
              <a:spcAft>
                <a:spcPts val="1200"/>
              </a:spcAft>
              <a:defRPr/>
            </a:pPr>
            <a:r>
              <a:rPr lang="zh-CN" altLang="en-US" sz="5400" b="1" dirty="0">
                <a:solidFill>
                  <a:srgbClr val="FF0000"/>
                </a:solidFill>
                <a:latin typeface="微软雅黑"/>
                <a:ea typeface="微软雅黑"/>
                <a:cs typeface="微软雅黑"/>
              </a:rPr>
              <a:t>数据结构 第十二讲</a:t>
            </a:r>
          </a:p>
          <a:p>
            <a:pPr eaLnBrk="1" hangingPunct="1">
              <a:spcBef>
                <a:spcPts val="0"/>
              </a:spcBef>
              <a:defRPr/>
            </a:pPr>
            <a:r>
              <a:rPr lang="zh-CN" altLang="en-US" sz="4800" b="1" dirty="0">
                <a:solidFill>
                  <a:srgbClr val="0000FF"/>
                </a:solidFill>
                <a:latin typeface="微软雅黑"/>
                <a:ea typeface="微软雅黑"/>
                <a:cs typeface="微软雅黑"/>
              </a:rPr>
              <a:t>                                        散列</a:t>
            </a:r>
            <a:endParaRPr lang="en-US" altLang="zh-CN" sz="4800" b="1" dirty="0">
              <a:solidFill>
                <a:srgbClr val="0000CC"/>
              </a:solidFill>
              <a:latin typeface="微软雅黑"/>
              <a:ea typeface="微软雅黑"/>
              <a:cs typeface="微软雅黑"/>
            </a:endParaRPr>
          </a:p>
          <a:p>
            <a:pPr eaLnBrk="1" hangingPunct="1">
              <a:defRPr/>
            </a:pPr>
            <a:endParaRPr lang="en-US" altLang="zh-CN" sz="3600" b="1" dirty="0">
              <a:solidFill>
                <a:srgbClr val="002060"/>
              </a:solidFill>
              <a:latin typeface="黑体" pitchFamily="2" charset="-122"/>
            </a:endParaRPr>
          </a:p>
        </p:txBody>
      </p:sp>
      <p:sp>
        <p:nvSpPr>
          <p:cNvPr id="5" name="副标题 2"/>
          <p:cNvSpPr txBox="1">
            <a:spLocks/>
          </p:cNvSpPr>
          <p:nvPr/>
        </p:nvSpPr>
        <p:spPr>
          <a:xfrm>
            <a:off x="1331640" y="4221088"/>
            <a:ext cx="6400800" cy="2304256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SzPct val="90000"/>
              <a:buFont typeface="Wingdings" pitchFamily="2" charset="2"/>
              <a:buChar char="p"/>
              <a:defRPr sz="3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SzPct val="8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Courier New" pitchFamily="49" charset="0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SzPct val="65000"/>
              <a:buFont typeface="Wingdings" pitchFamily="2" charset="2"/>
              <a:buChar char="p"/>
              <a:defRPr sz="2400">
                <a:solidFill>
                  <a:schemeClr val="tx1"/>
                </a:solidFill>
                <a:latin typeface="Courier New" pitchFamily="49" charset="0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Courier New" pitchFamily="49" charset="0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Courier New" pitchFamily="49" charset="0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ctr">
              <a:buNone/>
              <a:defRPr/>
            </a:pPr>
            <a:r>
              <a:rPr lang="zh-CN" altLang="en-US" sz="36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Baoli SC" charset="-122"/>
              </a:rPr>
              <a:t>丁贵广</a:t>
            </a:r>
            <a:endParaRPr lang="en-US" altLang="zh-CN" sz="3600" b="1" kern="0" dirty="0">
              <a:latin typeface="微软雅黑" panose="020B0503020204020204" pitchFamily="34" charset="-122"/>
              <a:ea typeface="微软雅黑" panose="020B0503020204020204" pitchFamily="34" charset="-122"/>
              <a:cs typeface="Baoli SC" charset="-122"/>
            </a:endParaRPr>
          </a:p>
          <a:p>
            <a:pPr marL="0" indent="0" algn="ctr">
              <a:buNone/>
              <a:defRPr/>
            </a:pPr>
            <a:r>
              <a:rPr lang="zh-CN" altLang="en-US" sz="2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Baoli SC" charset="-122"/>
              </a:rPr>
              <a:t>清华大学软件学院</a:t>
            </a:r>
            <a:endParaRPr lang="en-US" altLang="zh-CN" sz="2400" kern="0" dirty="0">
              <a:latin typeface="微软雅黑" panose="020B0503020204020204" pitchFamily="34" charset="-122"/>
              <a:ea typeface="微软雅黑" panose="020B0503020204020204" pitchFamily="34" charset="-122"/>
              <a:cs typeface="Baoli SC" charset="-122"/>
            </a:endParaRPr>
          </a:p>
          <a:p>
            <a:pPr>
              <a:defRPr/>
            </a:pPr>
            <a:endParaRPr lang="en-US" altLang="zh-CN" sz="3600" b="1" kern="0" dirty="0">
              <a:solidFill>
                <a:srgbClr val="002060"/>
              </a:solidFill>
              <a:latin typeface="黑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6274344"/>
      </p:ext>
    </p:extLst>
  </p:cSld>
  <p:clrMapOvr>
    <a:masterClrMapping/>
  </p:clrMapOvr>
  <p:transition>
    <p:zoom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088" y="85725"/>
            <a:ext cx="7599362" cy="914400"/>
          </a:xfrm>
        </p:spPr>
        <p:txBody>
          <a:bodyPr/>
          <a:lstStyle/>
          <a:p>
            <a:pPr>
              <a:defRPr/>
            </a:pPr>
            <a:r>
              <a:rPr lang="zh-CN" altLang="en-US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问题的提出</a:t>
            </a:r>
          </a:p>
        </p:txBody>
      </p:sp>
      <p:sp>
        <p:nvSpPr>
          <p:cNvPr id="69" name="TextBox 20"/>
          <p:cNvSpPr txBox="1">
            <a:spLocks noChangeArrowheads="1"/>
          </p:cNvSpPr>
          <p:nvPr/>
        </p:nvSpPr>
        <p:spPr bwMode="auto">
          <a:xfrm>
            <a:off x="179512" y="1103996"/>
            <a:ext cx="3024336" cy="10310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lvl="1" indent="-3429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学生信息查询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lvl="1" indent="-3429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41" name="表格 4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59971"/>
              </p:ext>
            </p:extLst>
          </p:nvPr>
        </p:nvGraphicFramePr>
        <p:xfrm>
          <a:off x="211752" y="1812188"/>
          <a:ext cx="4320479" cy="402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4176">
                  <a:extLst>
                    <a:ext uri="{9D8B030D-6E8A-4147-A177-3AD203B41FA5}">
                      <a16:colId xmlns:a16="http://schemas.microsoft.com/office/drawing/2014/main" val="3281269846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2249193092"/>
                    </a:ext>
                  </a:extLst>
                </a:gridCol>
                <a:gridCol w="648072">
                  <a:extLst>
                    <a:ext uri="{9D8B030D-6E8A-4147-A177-3AD203B41FA5}">
                      <a16:colId xmlns:a16="http://schemas.microsoft.com/office/drawing/2014/main" val="3776456947"/>
                    </a:ext>
                  </a:extLst>
                </a:gridCol>
                <a:gridCol w="1008111">
                  <a:extLst>
                    <a:ext uri="{9D8B030D-6E8A-4147-A177-3AD203B41FA5}">
                      <a16:colId xmlns:a16="http://schemas.microsoft.com/office/drawing/2014/main" val="1258680632"/>
                    </a:ext>
                  </a:extLst>
                </a:gridCol>
              </a:tblGrid>
              <a:tr h="24763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学号</a:t>
                      </a: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姓名</a:t>
                      </a: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性别</a:t>
                      </a: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班级</a:t>
                      </a:r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442026939"/>
                  </a:ext>
                </a:extLst>
              </a:tr>
              <a:tr h="24763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i="0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2012010518</a:t>
                      </a:r>
                      <a:endParaRPr lang="zh-CN" altLang="en-US" sz="1800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男</a:t>
                      </a: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i="0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生</a:t>
                      </a:r>
                      <a:r>
                        <a:rPr lang="en-US" altLang="zh-CN" sz="1800" b="1" i="0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22</a:t>
                      </a:r>
                      <a:endParaRPr lang="zh-CN" altLang="en-US" sz="1800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881921670"/>
                  </a:ext>
                </a:extLst>
              </a:tr>
              <a:tr h="24763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i="0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2012011477</a:t>
                      </a:r>
                      <a:endParaRPr lang="zh-CN" altLang="en-US" sz="1800" b="1" i="0" kern="12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b="1" i="0" kern="12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i="0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女</a:t>
                      </a: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i="0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自</a:t>
                      </a:r>
                      <a:r>
                        <a:rPr lang="en-US" altLang="zh-CN" sz="1800" b="1" i="0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25</a:t>
                      </a:r>
                      <a:endParaRPr lang="zh-CN" altLang="en-US" sz="1800" b="1" i="0" kern="12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1162435119"/>
                  </a:ext>
                </a:extLst>
              </a:tr>
              <a:tr h="24763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i="0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2012011494</a:t>
                      </a:r>
                      <a:endParaRPr lang="zh-CN" altLang="en-US" sz="1800" b="1" i="0" kern="12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b="1" i="0" kern="12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i="0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男</a:t>
                      </a: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i="0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自</a:t>
                      </a:r>
                      <a:r>
                        <a:rPr lang="en-US" altLang="zh-CN" sz="1800" b="1" i="0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36</a:t>
                      </a:r>
                      <a:endParaRPr lang="zh-CN" altLang="en-US" sz="1800" b="1" i="0" kern="12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1268969322"/>
                  </a:ext>
                </a:extLst>
              </a:tr>
              <a:tr h="24763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i="0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2012012118</a:t>
                      </a:r>
                      <a:endParaRPr lang="zh-CN" altLang="en-US" sz="1800" b="1" i="0" kern="12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b="1" i="0" kern="12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i="0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男</a:t>
                      </a: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i="0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数</a:t>
                      </a:r>
                      <a:r>
                        <a:rPr lang="en-US" altLang="zh-CN" sz="1800" b="1" i="0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23</a:t>
                      </a:r>
                      <a:endParaRPr lang="zh-CN" altLang="en-US" sz="1800" b="1" i="0" kern="12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2915873743"/>
                  </a:ext>
                </a:extLst>
              </a:tr>
              <a:tr h="24763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i="0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2012012374</a:t>
                      </a:r>
                      <a:endParaRPr lang="zh-CN" altLang="en-US" sz="1800" b="1" i="0" kern="12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b="1" i="0" kern="12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i="0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女</a:t>
                      </a: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i="0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生</a:t>
                      </a:r>
                      <a:r>
                        <a:rPr lang="en-US" altLang="zh-CN" sz="1800" b="1" i="0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22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843415915"/>
                  </a:ext>
                </a:extLst>
              </a:tr>
              <a:tr h="24763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i="0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2013010340</a:t>
                      </a:r>
                      <a:endParaRPr lang="zh-CN" altLang="en-US" sz="1800" b="1" i="0" kern="12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b="1" i="0" kern="12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i="0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男</a:t>
                      </a: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i="0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水工</a:t>
                      </a:r>
                      <a:r>
                        <a:rPr lang="en-US" altLang="zh-CN" sz="1800" b="1" i="0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33</a:t>
                      </a:r>
                      <a:endParaRPr lang="zh-CN" altLang="en-US" sz="1800" b="1" i="0" kern="12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2989465048"/>
                  </a:ext>
                </a:extLst>
              </a:tr>
              <a:tr h="24763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i="0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2013011635</a:t>
                      </a:r>
                      <a:endParaRPr lang="zh-CN" altLang="en-US" sz="1800" b="1" i="0" kern="12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b="1" i="0" kern="12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i="0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男</a:t>
                      </a: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i="0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力</a:t>
                      </a:r>
                      <a:r>
                        <a:rPr lang="en-US" altLang="zh-CN" sz="1800" b="1" i="0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3</a:t>
                      </a:r>
                      <a:endParaRPr lang="zh-CN" altLang="en-US" sz="1800" b="1" i="0" kern="12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376223719"/>
                  </a:ext>
                </a:extLst>
              </a:tr>
              <a:tr h="24763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i="0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2013012197</a:t>
                      </a:r>
                      <a:endParaRPr lang="zh-CN" altLang="en-US" sz="1800" b="1" i="0" kern="12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b="1" i="0" kern="12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i="0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男</a:t>
                      </a: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i="0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物理</a:t>
                      </a:r>
                      <a:r>
                        <a:rPr lang="en-US" altLang="zh-CN" sz="1800" b="1" i="0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31</a:t>
                      </a:r>
                      <a:endParaRPr lang="zh-CN" altLang="en-US" sz="1800" b="1" i="0" kern="12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578008512"/>
                  </a:ext>
                </a:extLst>
              </a:tr>
              <a:tr h="24763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i="0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2013012217</a:t>
                      </a:r>
                      <a:endParaRPr lang="zh-CN" altLang="en-US" sz="1800" b="1" i="0" kern="12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b="1" i="0" kern="12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i="0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男</a:t>
                      </a: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i="0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基科</a:t>
                      </a:r>
                      <a:r>
                        <a:rPr lang="en-US" altLang="zh-CN" sz="1800" b="1" i="0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31</a:t>
                      </a:r>
                      <a:endParaRPr lang="zh-CN" altLang="en-US" sz="1800" b="1" i="0" kern="12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1429672433"/>
                  </a:ext>
                </a:extLst>
              </a:tr>
              <a:tr h="24763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i="0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2013012235</a:t>
                      </a:r>
                      <a:endParaRPr lang="zh-CN" altLang="en-US" sz="1800" b="1" i="0" kern="12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b="1" i="0" kern="12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i="0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男</a:t>
                      </a: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i="0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物理</a:t>
                      </a:r>
                      <a:r>
                        <a:rPr lang="en-US" altLang="zh-CN" sz="1800" b="1" i="0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32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376321615"/>
                  </a:ext>
                </a:extLst>
              </a:tr>
            </a:tbl>
          </a:graphicData>
        </a:graphic>
      </p:graphicFrame>
      <p:graphicFrame>
        <p:nvGraphicFramePr>
          <p:cNvPr id="44" name="表格 4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625696"/>
              </p:ext>
            </p:extLst>
          </p:nvPr>
        </p:nvGraphicFramePr>
        <p:xfrm>
          <a:off x="4676248" y="1812188"/>
          <a:ext cx="4320479" cy="402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4176">
                  <a:extLst>
                    <a:ext uri="{9D8B030D-6E8A-4147-A177-3AD203B41FA5}">
                      <a16:colId xmlns:a16="http://schemas.microsoft.com/office/drawing/2014/main" val="3281269846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2249193092"/>
                    </a:ext>
                  </a:extLst>
                </a:gridCol>
                <a:gridCol w="576064">
                  <a:extLst>
                    <a:ext uri="{9D8B030D-6E8A-4147-A177-3AD203B41FA5}">
                      <a16:colId xmlns:a16="http://schemas.microsoft.com/office/drawing/2014/main" val="3776456947"/>
                    </a:ext>
                  </a:extLst>
                </a:gridCol>
                <a:gridCol w="1008111">
                  <a:extLst>
                    <a:ext uri="{9D8B030D-6E8A-4147-A177-3AD203B41FA5}">
                      <a16:colId xmlns:a16="http://schemas.microsoft.com/office/drawing/2014/main" val="1258680632"/>
                    </a:ext>
                  </a:extLst>
                </a:gridCol>
              </a:tblGrid>
              <a:tr h="24763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学号</a:t>
                      </a: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姓名</a:t>
                      </a: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性别</a:t>
                      </a: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班级</a:t>
                      </a:r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442026939"/>
                  </a:ext>
                </a:extLst>
              </a:tr>
              <a:tr h="247636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b="1" i="0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2013012620</a:t>
                      </a:r>
                      <a:endParaRPr lang="zh-CN" altLang="en-US" sz="1800" b="1" i="0" kern="12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zh-CN" altLang="en-US" sz="1800" b="1" i="0" kern="12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i="0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女</a:t>
                      </a: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800" b="1" i="0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经</a:t>
                      </a:r>
                      <a:r>
                        <a:rPr lang="en-US" altLang="zh-CN" sz="1800" b="1" i="0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36</a:t>
                      </a:r>
                      <a:endParaRPr lang="zh-CN" altLang="en-US" sz="1800" b="1" i="0" kern="12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881921670"/>
                  </a:ext>
                </a:extLst>
              </a:tr>
              <a:tr h="247636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b="1" i="0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2013013305</a:t>
                      </a:r>
                      <a:endParaRPr lang="zh-CN" altLang="en-US" sz="1800" b="1" i="0" kern="12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zh-CN" altLang="en-US" sz="1800" b="1" i="0" kern="12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800" b="1" i="0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男</a:t>
                      </a: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800" b="1" i="0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计科</a:t>
                      </a:r>
                      <a:r>
                        <a:rPr lang="en-US" altLang="zh-CN" sz="1800" b="1" i="0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30</a:t>
                      </a:r>
                      <a:endParaRPr lang="zh-CN" altLang="en-US" sz="1800" b="1" i="0" kern="12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1162435119"/>
                  </a:ext>
                </a:extLst>
              </a:tr>
              <a:tr h="247636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b="1" i="0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2014010513</a:t>
                      </a:r>
                      <a:endParaRPr lang="zh-CN" altLang="en-US" sz="1800" b="1" i="0" kern="12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zh-CN" altLang="en-US" sz="1800" b="1" i="0" kern="12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800" b="1" i="0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男</a:t>
                      </a: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800" b="1" i="0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机械</a:t>
                      </a:r>
                      <a:r>
                        <a:rPr lang="en-US" altLang="zh-CN" sz="1800" b="1" i="0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43</a:t>
                      </a:r>
                      <a:endParaRPr lang="zh-CN" altLang="en-US" sz="1800" b="1" i="0" kern="12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1268969322"/>
                  </a:ext>
                </a:extLst>
              </a:tr>
              <a:tr h="247636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b="1" i="0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2014010525</a:t>
                      </a:r>
                      <a:endParaRPr lang="zh-CN" altLang="en-US" sz="1800" b="1" i="0" kern="12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zh-CN" altLang="en-US" sz="1800" b="1" i="0" kern="12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800" b="1" i="0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男</a:t>
                      </a: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800" b="1" i="0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机械</a:t>
                      </a:r>
                      <a:r>
                        <a:rPr lang="en-US" altLang="zh-CN" sz="1800" b="1" i="0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43</a:t>
                      </a:r>
                      <a:endParaRPr lang="zh-CN" altLang="en-US" sz="1800" b="1" i="0" kern="12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2915873743"/>
                  </a:ext>
                </a:extLst>
              </a:tr>
              <a:tr h="247636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b="1" i="0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2014010533</a:t>
                      </a:r>
                      <a:endParaRPr lang="zh-CN" altLang="en-US" sz="1800" b="1" i="0" kern="12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zh-CN" altLang="en-US" sz="1800" b="1" i="0" kern="12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800" b="1" i="0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男</a:t>
                      </a: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800" b="1" i="0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机械</a:t>
                      </a:r>
                      <a:r>
                        <a:rPr lang="en-US" altLang="zh-CN" sz="1800" b="1" i="0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43</a:t>
                      </a:r>
                      <a:endParaRPr lang="zh-CN" altLang="en-US" sz="1800" b="1" i="0" kern="12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843415915"/>
                  </a:ext>
                </a:extLst>
              </a:tr>
              <a:tr h="247636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b="1" i="0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2014011971</a:t>
                      </a:r>
                      <a:endParaRPr lang="zh-CN" altLang="en-US" sz="1800" b="1" i="0" kern="12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zh-CN" altLang="en-US" sz="1800" b="1" i="0" kern="12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i="0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女</a:t>
                      </a: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800" b="1" i="0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材</a:t>
                      </a:r>
                      <a:r>
                        <a:rPr lang="en-US" altLang="zh-CN" sz="1800" b="1" i="0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41</a:t>
                      </a:r>
                      <a:endParaRPr lang="zh-CN" altLang="en-US" sz="1800" b="1" i="0" kern="12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2989465048"/>
                  </a:ext>
                </a:extLst>
              </a:tr>
              <a:tr h="144447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b="1" i="0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2014012199</a:t>
                      </a:r>
                      <a:endParaRPr lang="zh-CN" altLang="en-US" sz="1800" b="1" i="0" kern="12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zh-CN" altLang="en-US" sz="1800" b="1" i="0" kern="12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800" b="1" i="0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男</a:t>
                      </a: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800" b="1" i="0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物理</a:t>
                      </a:r>
                      <a:r>
                        <a:rPr lang="en-US" altLang="zh-CN" sz="1800" b="1" i="0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41</a:t>
                      </a:r>
                      <a:endParaRPr lang="zh-CN" altLang="en-US" sz="1800" b="1" i="0" kern="12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376223719"/>
                  </a:ext>
                </a:extLst>
              </a:tr>
              <a:tr h="247636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b="1" i="0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2014012474</a:t>
                      </a:r>
                      <a:endParaRPr lang="zh-CN" altLang="en-US" sz="1800" b="1" i="0" kern="12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zh-CN" altLang="en-US" sz="1800" b="1" i="0" kern="12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i="0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女</a:t>
                      </a: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800" b="1" i="0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生</a:t>
                      </a:r>
                      <a:r>
                        <a:rPr lang="en-US" altLang="zh-CN" sz="1800" b="1" i="0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47</a:t>
                      </a:r>
                      <a:endParaRPr lang="zh-CN" altLang="en-US" sz="1800" b="1" i="0" kern="12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578008512"/>
                  </a:ext>
                </a:extLst>
              </a:tr>
              <a:tr h="247636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b="1" i="0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2014013392</a:t>
                      </a:r>
                      <a:endParaRPr lang="zh-CN" altLang="en-US" sz="1800" b="1" i="0" kern="12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zh-CN" altLang="en-US" sz="1800" b="1" i="0" kern="12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800" b="1" i="0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男</a:t>
                      </a: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800" b="1" i="0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生医</a:t>
                      </a:r>
                      <a:r>
                        <a:rPr lang="en-US" altLang="zh-CN" sz="1800" b="1" i="0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4</a:t>
                      </a:r>
                      <a:endParaRPr lang="zh-CN" altLang="en-US" sz="1800" b="1" i="0" kern="12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1429672433"/>
                  </a:ext>
                </a:extLst>
              </a:tr>
              <a:tr h="247636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b="1" i="0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2016110057</a:t>
                      </a:r>
                      <a:endParaRPr lang="zh-CN" altLang="en-US" sz="1800" b="1" i="0" kern="12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endParaRPr lang="zh-CN" altLang="en-US" sz="1800" b="1" i="0" kern="12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800" b="1" i="0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男</a:t>
                      </a: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800" b="1" i="0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电</a:t>
                      </a:r>
                      <a:r>
                        <a:rPr lang="en-US" altLang="zh-CN" sz="1800" b="1" i="0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42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376321615"/>
                  </a:ext>
                </a:extLst>
              </a:tr>
            </a:tbl>
          </a:graphicData>
        </a:graphic>
      </p:graphicFrame>
      <p:sp>
        <p:nvSpPr>
          <p:cNvPr id="45" name="矩形 44"/>
          <p:cNvSpPr/>
          <p:nvPr/>
        </p:nvSpPr>
        <p:spPr>
          <a:xfrm>
            <a:off x="3059832" y="1211718"/>
            <a:ext cx="5832648" cy="461665"/>
          </a:xfrm>
          <a:prstGeom prst="rect">
            <a:avLst/>
          </a:prstGeom>
          <a:solidFill>
            <a:schemeClr val="accent2">
              <a:lumMod val="50000"/>
            </a:schemeClr>
          </a:solidFill>
          <a:ln w="317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400" b="1" dirty="0">
                <a:solidFill>
                  <a:srgbClr val="FFFF00"/>
                </a:solidFill>
                <a:latin typeface="Microsoft YaHei" charset="0"/>
                <a:ea typeface="Microsoft YaHei" charset="0"/>
                <a:cs typeface="Microsoft YaHei" charset="0"/>
              </a:rPr>
              <a:t>给定学号，查询学生信息</a:t>
            </a:r>
          </a:p>
        </p:txBody>
      </p:sp>
    </p:spTree>
    <p:extLst>
      <p:ext uri="{BB962C8B-B14F-4D97-AF65-F5344CB8AC3E}">
        <p14:creationId xmlns:p14="http://schemas.microsoft.com/office/powerpoint/2010/main" val="3802591003"/>
      </p:ext>
    </p:extLst>
  </p:cSld>
  <p:clrMapOvr>
    <a:masterClrMapping/>
  </p:clrMapOvr>
  <p:transition advTm="157">
    <p:zoom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827088" y="85725"/>
            <a:ext cx="7599362" cy="914400"/>
          </a:xfrm>
        </p:spPr>
        <p:txBody>
          <a:bodyPr/>
          <a:lstStyle/>
          <a:p>
            <a:pPr>
              <a:defRPr/>
            </a:pPr>
            <a:r>
              <a:rPr lang="zh-CN" altLang="en-US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回顾：常规向量（无序）查找</a:t>
            </a:r>
          </a:p>
        </p:txBody>
      </p:sp>
      <p:sp>
        <p:nvSpPr>
          <p:cNvPr id="8" name="圆角矩形 7"/>
          <p:cNvSpPr/>
          <p:nvPr/>
        </p:nvSpPr>
        <p:spPr bwMode="auto">
          <a:xfrm>
            <a:off x="1865884" y="5373216"/>
            <a:ext cx="2016224" cy="288032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 w="15875" algn="ctr">
            <a:solidFill>
              <a:srgbClr val="009242"/>
            </a:solidFill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>
              <a:latin typeface="Consolas" panose="020B0609020204030204" pitchFamily="49" charset="0"/>
            </a:endParaRPr>
          </a:p>
        </p:txBody>
      </p:sp>
      <p:sp>
        <p:nvSpPr>
          <p:cNvPr id="9" name="圆角矩形 8"/>
          <p:cNvSpPr/>
          <p:nvPr/>
        </p:nvSpPr>
        <p:spPr bwMode="auto">
          <a:xfrm>
            <a:off x="3894459" y="5373216"/>
            <a:ext cx="401860" cy="288032"/>
          </a:xfrm>
          <a:prstGeom prst="roundRect">
            <a:avLst/>
          </a:prstGeom>
          <a:solidFill>
            <a:srgbClr val="FFCCCC"/>
          </a:solidFill>
          <a:ln w="15875" algn="ctr">
            <a:solidFill>
              <a:srgbClr val="009242"/>
            </a:solidFill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r>
              <a:rPr lang="en-US" altLang="zh-CN" dirty="0">
                <a:latin typeface="Consolas" panose="020B0609020204030204" pitchFamily="49" charset="0"/>
              </a:rPr>
              <a:t>e</a:t>
            </a:r>
            <a:endParaRPr lang="zh-CN" altLang="en-US" dirty="0">
              <a:latin typeface="Consolas" panose="020B0609020204030204" pitchFamily="49" charset="0"/>
            </a:endParaRPr>
          </a:p>
        </p:txBody>
      </p:sp>
      <p:sp>
        <p:nvSpPr>
          <p:cNvPr id="10" name="圆角矩形 9"/>
          <p:cNvSpPr/>
          <p:nvPr/>
        </p:nvSpPr>
        <p:spPr bwMode="auto">
          <a:xfrm>
            <a:off x="4283968" y="5373216"/>
            <a:ext cx="2694484" cy="288032"/>
          </a:xfrm>
          <a:prstGeom prst="roundRect">
            <a:avLst/>
          </a:prstGeom>
          <a:solidFill>
            <a:srgbClr val="92D050"/>
          </a:solidFill>
          <a:ln w="15875" algn="ctr">
            <a:solidFill>
              <a:srgbClr val="009242"/>
            </a:solidFill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Consolas" panose="020B0609020204030204" pitchFamily="49" charset="0"/>
              </a:rPr>
              <a:t>compared &amp; failed</a:t>
            </a:r>
            <a:endParaRPr lang="zh-CN" altLang="en-US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圆角矩形 11"/>
          <p:cNvSpPr/>
          <p:nvPr/>
        </p:nvSpPr>
        <p:spPr bwMode="auto">
          <a:xfrm>
            <a:off x="7018026" y="5115710"/>
            <a:ext cx="491704" cy="267681"/>
          </a:xfrm>
          <a:prstGeom prst="roundRect">
            <a:avLst/>
          </a:prstGeom>
          <a:solidFill>
            <a:srgbClr val="FFFF00"/>
          </a:solidFill>
          <a:ln>
            <a:prstDash val="sysDash"/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46" tIns="91446" rIns="91446" bIns="91446"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Consolas" panose="020B0609020204030204" pitchFamily="49" charset="0"/>
              </a:rPr>
              <a:t>hi</a:t>
            </a:r>
            <a:endParaRPr lang="zh-CN" altLang="en-US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13" name="圆角矩形 12"/>
          <p:cNvSpPr/>
          <p:nvPr/>
        </p:nvSpPr>
        <p:spPr bwMode="auto">
          <a:xfrm>
            <a:off x="1349477" y="5373216"/>
            <a:ext cx="504056" cy="288032"/>
          </a:xfrm>
          <a:prstGeom prst="roundRect">
            <a:avLst/>
          </a:prstGeom>
          <a:solidFill>
            <a:srgbClr val="FFCCCC"/>
          </a:solidFill>
          <a:ln w="15875" algn="ctr">
            <a:solidFill>
              <a:srgbClr val="009242"/>
            </a:solidFill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r>
              <a:rPr lang="en-US" altLang="zh-CN" dirty="0">
                <a:latin typeface="Consolas" panose="020B0609020204030204" pitchFamily="49" charset="0"/>
              </a:rPr>
              <a:t>lo</a:t>
            </a:r>
            <a:endParaRPr lang="zh-CN" altLang="en-US" dirty="0">
              <a:latin typeface="Consolas" panose="020B0609020204030204" pitchFamily="49" charset="0"/>
            </a:endParaRPr>
          </a:p>
        </p:txBody>
      </p:sp>
      <p:cxnSp>
        <p:nvCxnSpPr>
          <p:cNvPr id="3" name="直接连接符 2"/>
          <p:cNvCxnSpPr>
            <a:stCxn id="9" idx="1"/>
          </p:cNvCxnSpPr>
          <p:nvPr/>
        </p:nvCxnSpPr>
        <p:spPr bwMode="auto">
          <a:xfrm flipV="1">
            <a:off x="3894459" y="5068509"/>
            <a:ext cx="0" cy="44872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" name="直接连接符 14"/>
          <p:cNvCxnSpPr/>
          <p:nvPr/>
        </p:nvCxnSpPr>
        <p:spPr bwMode="auto">
          <a:xfrm flipV="1">
            <a:off x="6978452" y="5105535"/>
            <a:ext cx="0" cy="51970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" name="直接箭头连接符 15"/>
          <p:cNvCxnSpPr/>
          <p:nvPr/>
        </p:nvCxnSpPr>
        <p:spPr bwMode="auto">
          <a:xfrm>
            <a:off x="3882108" y="5249551"/>
            <a:ext cx="3096344" cy="362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stealth" w="lg" len="lg"/>
            <a:tailEnd type="stealth" w="lg" len="lg"/>
          </a:ln>
          <a:effectLst/>
        </p:spPr>
      </p:cxnSp>
      <p:sp>
        <p:nvSpPr>
          <p:cNvPr id="18" name="TextBox 17"/>
          <p:cNvSpPr txBox="1"/>
          <p:nvPr/>
        </p:nvSpPr>
        <p:spPr>
          <a:xfrm>
            <a:off x="4962228" y="4883843"/>
            <a:ext cx="1205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Consolas" panose="020B0609020204030204" pitchFamily="49" charset="0"/>
              </a:rPr>
              <a:t>scan</a:t>
            </a:r>
            <a:endParaRPr lang="zh-CN" altLang="en-US" dirty="0">
              <a:latin typeface="Consolas" panose="020B0609020204030204" pitchFamily="49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97296" y="2760185"/>
            <a:ext cx="8424159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kern="0" dirty="0">
                <a:solidFill>
                  <a:srgbClr val="8000FF"/>
                </a:solidFill>
                <a:latin typeface="Courier New"/>
                <a:ea typeface="宋体"/>
                <a:cs typeface="Times New Roman"/>
              </a:rPr>
              <a:t>template</a:t>
            </a:r>
            <a:r>
              <a:rPr lang="en-US" altLang="zh-CN" kern="0" dirty="0">
                <a:solidFill>
                  <a:srgbClr val="000000"/>
                </a:solidFill>
                <a:latin typeface="Courier New"/>
                <a:ea typeface="宋体"/>
                <a:cs typeface="Times New Roman"/>
              </a:rPr>
              <a:t> </a:t>
            </a:r>
            <a:r>
              <a:rPr lang="en-US" altLang="zh-CN" b="1" kern="0" dirty="0">
                <a:solidFill>
                  <a:srgbClr val="000080"/>
                </a:solidFill>
                <a:latin typeface="Courier New"/>
                <a:ea typeface="宋体"/>
                <a:cs typeface="Times New Roman"/>
              </a:rPr>
              <a:t>&lt;</a:t>
            </a:r>
            <a:r>
              <a:rPr lang="en-US" altLang="zh-CN" kern="0" dirty="0" err="1">
                <a:solidFill>
                  <a:srgbClr val="8000FF"/>
                </a:solidFill>
                <a:latin typeface="Courier New"/>
                <a:ea typeface="宋体"/>
                <a:cs typeface="Times New Roman"/>
              </a:rPr>
              <a:t>typename</a:t>
            </a:r>
            <a:r>
              <a:rPr lang="en-US" altLang="zh-CN" kern="0" dirty="0">
                <a:solidFill>
                  <a:srgbClr val="000000"/>
                </a:solidFill>
                <a:latin typeface="Courier New"/>
                <a:ea typeface="宋体"/>
                <a:cs typeface="Times New Roman"/>
              </a:rPr>
              <a:t> T</a:t>
            </a:r>
            <a:r>
              <a:rPr lang="en-US" altLang="zh-CN" b="1" kern="0" dirty="0">
                <a:solidFill>
                  <a:srgbClr val="000080"/>
                </a:solidFill>
                <a:latin typeface="Courier New"/>
                <a:ea typeface="宋体"/>
                <a:cs typeface="Times New Roman"/>
              </a:rPr>
              <a:t>&gt;</a:t>
            </a:r>
            <a:r>
              <a:rPr lang="en-US" altLang="zh-CN" kern="0" dirty="0">
                <a:solidFill>
                  <a:srgbClr val="000000"/>
                </a:solidFill>
                <a:latin typeface="Courier New"/>
                <a:ea typeface="宋体"/>
                <a:cs typeface="Times New Roman"/>
              </a:rPr>
              <a:t> </a:t>
            </a:r>
          </a:p>
          <a:p>
            <a:r>
              <a:rPr lang="en-US" altLang="zh-CN" kern="0" dirty="0">
                <a:solidFill>
                  <a:srgbClr val="000000"/>
                </a:solidFill>
                <a:latin typeface="Courier New"/>
                <a:ea typeface="宋体"/>
                <a:cs typeface="Times New Roman"/>
              </a:rPr>
              <a:t>Rank Vector</a:t>
            </a:r>
            <a:r>
              <a:rPr lang="en-US" altLang="zh-CN" b="1" kern="0" dirty="0">
                <a:solidFill>
                  <a:srgbClr val="000080"/>
                </a:solidFill>
                <a:latin typeface="Courier New"/>
                <a:ea typeface="宋体"/>
                <a:cs typeface="Times New Roman"/>
              </a:rPr>
              <a:t>&lt;</a:t>
            </a:r>
            <a:r>
              <a:rPr lang="en-US" altLang="zh-CN" kern="0" dirty="0">
                <a:solidFill>
                  <a:srgbClr val="000000"/>
                </a:solidFill>
                <a:latin typeface="Courier New"/>
                <a:ea typeface="宋体"/>
                <a:cs typeface="Times New Roman"/>
              </a:rPr>
              <a:t>T</a:t>
            </a:r>
            <a:r>
              <a:rPr lang="en-US" altLang="zh-CN" b="1" kern="0" dirty="0">
                <a:solidFill>
                  <a:srgbClr val="000080"/>
                </a:solidFill>
                <a:latin typeface="Courier New"/>
                <a:ea typeface="宋体"/>
                <a:cs typeface="Times New Roman"/>
              </a:rPr>
              <a:t>&gt;::</a:t>
            </a:r>
            <a:r>
              <a:rPr lang="en-US" altLang="zh-CN" kern="0" dirty="0">
                <a:solidFill>
                  <a:srgbClr val="000000"/>
                </a:solidFill>
                <a:latin typeface="Courier New"/>
                <a:ea typeface="宋体"/>
                <a:cs typeface="Times New Roman"/>
              </a:rPr>
              <a:t>find </a:t>
            </a:r>
            <a:r>
              <a:rPr lang="en-US" altLang="zh-CN" b="1" kern="0" dirty="0">
                <a:solidFill>
                  <a:srgbClr val="000080"/>
                </a:solidFill>
                <a:latin typeface="Courier New"/>
                <a:ea typeface="宋体"/>
                <a:cs typeface="Times New Roman"/>
              </a:rPr>
              <a:t>(</a:t>
            </a:r>
            <a:r>
              <a:rPr lang="en-US" altLang="zh-CN" kern="0" dirty="0">
                <a:solidFill>
                  <a:srgbClr val="000000"/>
                </a:solidFill>
                <a:latin typeface="Courier New"/>
                <a:ea typeface="宋体"/>
                <a:cs typeface="Times New Roman"/>
              </a:rPr>
              <a:t>T </a:t>
            </a:r>
            <a:r>
              <a:rPr lang="en-US" altLang="zh-CN" kern="0" dirty="0" err="1">
                <a:solidFill>
                  <a:srgbClr val="8000FF"/>
                </a:solidFill>
                <a:latin typeface="Courier New"/>
                <a:ea typeface="宋体"/>
                <a:cs typeface="Times New Roman"/>
              </a:rPr>
              <a:t>const</a:t>
            </a:r>
            <a:r>
              <a:rPr lang="en-US" altLang="zh-CN" b="1" kern="0" dirty="0">
                <a:solidFill>
                  <a:srgbClr val="000080"/>
                </a:solidFill>
                <a:latin typeface="Courier New"/>
                <a:ea typeface="宋体"/>
                <a:cs typeface="Times New Roman"/>
              </a:rPr>
              <a:t>&amp;</a:t>
            </a:r>
            <a:r>
              <a:rPr lang="en-US" altLang="zh-CN" kern="0" dirty="0">
                <a:solidFill>
                  <a:srgbClr val="000000"/>
                </a:solidFill>
                <a:latin typeface="Courier New"/>
                <a:ea typeface="宋体"/>
                <a:cs typeface="Times New Roman"/>
              </a:rPr>
              <a:t> e</a:t>
            </a:r>
            <a:r>
              <a:rPr lang="en-US" altLang="zh-CN" b="1" kern="0" dirty="0">
                <a:solidFill>
                  <a:srgbClr val="000080"/>
                </a:solidFill>
                <a:latin typeface="Courier New"/>
                <a:ea typeface="宋体"/>
                <a:cs typeface="Times New Roman"/>
              </a:rPr>
              <a:t>,</a:t>
            </a:r>
            <a:r>
              <a:rPr lang="en-US" altLang="zh-CN" kern="0" dirty="0">
                <a:solidFill>
                  <a:srgbClr val="000000"/>
                </a:solidFill>
                <a:latin typeface="Courier New"/>
                <a:ea typeface="宋体"/>
                <a:cs typeface="Times New Roman"/>
              </a:rPr>
              <a:t> Rank lo</a:t>
            </a:r>
            <a:r>
              <a:rPr lang="en-US" altLang="zh-CN" b="1" kern="0" dirty="0">
                <a:solidFill>
                  <a:srgbClr val="000080"/>
                </a:solidFill>
                <a:latin typeface="Courier New"/>
                <a:ea typeface="宋体"/>
                <a:cs typeface="Times New Roman"/>
              </a:rPr>
              <a:t>,</a:t>
            </a:r>
            <a:r>
              <a:rPr lang="en-US" altLang="zh-CN" kern="0" dirty="0">
                <a:solidFill>
                  <a:srgbClr val="000000"/>
                </a:solidFill>
                <a:latin typeface="Courier New"/>
                <a:ea typeface="宋体"/>
                <a:cs typeface="Times New Roman"/>
              </a:rPr>
              <a:t> Rank hi </a:t>
            </a:r>
            <a:r>
              <a:rPr lang="en-US" altLang="zh-CN" b="1" kern="0" dirty="0">
                <a:solidFill>
                  <a:srgbClr val="000080"/>
                </a:solidFill>
                <a:latin typeface="Courier New"/>
                <a:ea typeface="宋体"/>
                <a:cs typeface="Times New Roman"/>
              </a:rPr>
              <a:t>)</a:t>
            </a:r>
            <a:r>
              <a:rPr lang="en-US" altLang="zh-CN" kern="0" dirty="0">
                <a:solidFill>
                  <a:srgbClr val="000000"/>
                </a:solidFill>
                <a:latin typeface="Courier New"/>
                <a:ea typeface="宋体"/>
                <a:cs typeface="Times New Roman"/>
              </a:rPr>
              <a:t> </a:t>
            </a:r>
            <a:r>
              <a:rPr lang="en-US" altLang="zh-CN" kern="0" dirty="0" err="1">
                <a:solidFill>
                  <a:srgbClr val="8000FF"/>
                </a:solidFill>
                <a:latin typeface="Courier New"/>
                <a:ea typeface="宋体"/>
                <a:cs typeface="Times New Roman"/>
              </a:rPr>
              <a:t>const</a:t>
            </a:r>
            <a:r>
              <a:rPr lang="en-US" altLang="zh-CN" kern="0" dirty="0">
                <a:solidFill>
                  <a:srgbClr val="000000"/>
                </a:solidFill>
                <a:latin typeface="Courier New"/>
                <a:ea typeface="宋体"/>
                <a:cs typeface="Times New Roman"/>
              </a:rPr>
              <a:t> </a:t>
            </a:r>
          </a:p>
          <a:p>
            <a:r>
              <a:rPr lang="en-US" altLang="zh-CN" kern="0" dirty="0">
                <a:solidFill>
                  <a:srgbClr val="CC0000"/>
                </a:solidFill>
                <a:latin typeface="Times New Roman" pitchFamily="18" charset="0"/>
                <a:ea typeface="隶书" pitchFamily="49" charset="-122"/>
              </a:rPr>
              <a:t>// </a:t>
            </a:r>
            <a:r>
              <a:rPr lang="zh-CN" altLang="zh-CN" kern="0" dirty="0">
                <a:solidFill>
                  <a:srgbClr val="CC0000"/>
                </a:solidFill>
                <a:latin typeface="Times New Roman" pitchFamily="18" charset="0"/>
                <a:ea typeface="隶书" pitchFamily="49" charset="-122"/>
              </a:rPr>
              <a:t>无序向量的顺序查找：返回最后一个元素</a:t>
            </a:r>
            <a:r>
              <a:rPr lang="en-US" altLang="zh-CN" kern="0" dirty="0">
                <a:solidFill>
                  <a:srgbClr val="CC0000"/>
                </a:solidFill>
                <a:latin typeface="Times New Roman" pitchFamily="18" charset="0"/>
                <a:ea typeface="隶书" pitchFamily="49" charset="-122"/>
              </a:rPr>
              <a:t>e</a:t>
            </a:r>
            <a:r>
              <a:rPr lang="zh-CN" altLang="zh-CN" kern="0" dirty="0">
                <a:solidFill>
                  <a:srgbClr val="CC0000"/>
                </a:solidFill>
                <a:latin typeface="Times New Roman" pitchFamily="18" charset="0"/>
                <a:ea typeface="隶书" pitchFamily="49" charset="-122"/>
              </a:rPr>
              <a:t>的位置；失败时，返回</a:t>
            </a:r>
            <a:r>
              <a:rPr lang="en-US" altLang="zh-CN" kern="0" dirty="0">
                <a:solidFill>
                  <a:srgbClr val="CC0000"/>
                </a:solidFill>
                <a:latin typeface="Times New Roman" pitchFamily="18" charset="0"/>
                <a:ea typeface="隶书" pitchFamily="49" charset="-122"/>
              </a:rPr>
              <a:t>lo - 1</a:t>
            </a:r>
            <a:endParaRPr lang="zh-CN" altLang="zh-CN" kern="0" dirty="0">
              <a:solidFill>
                <a:srgbClr val="CC0000"/>
              </a:solidFill>
              <a:latin typeface="Times New Roman" pitchFamily="18" charset="0"/>
              <a:ea typeface="隶书" pitchFamily="49" charset="-122"/>
            </a:endParaRPr>
          </a:p>
          <a:p>
            <a:r>
              <a:rPr lang="en-US" altLang="zh-CN" b="1" kern="0" dirty="0">
                <a:solidFill>
                  <a:srgbClr val="000080"/>
                </a:solidFill>
                <a:latin typeface="Courier New"/>
                <a:ea typeface="宋体"/>
                <a:cs typeface="Times New Roman"/>
              </a:rPr>
              <a:t>{</a:t>
            </a:r>
            <a:r>
              <a:rPr lang="en-US" altLang="zh-CN" kern="0" dirty="0">
                <a:solidFill>
                  <a:srgbClr val="000000"/>
                </a:solidFill>
                <a:latin typeface="Courier New"/>
                <a:ea typeface="宋体"/>
                <a:cs typeface="Times New Roman"/>
              </a:rPr>
              <a:t> </a:t>
            </a:r>
            <a:r>
              <a:rPr lang="en-US" altLang="zh-CN" kern="0" dirty="0">
                <a:solidFill>
                  <a:srgbClr val="CC0000"/>
                </a:solidFill>
                <a:latin typeface="Times New Roman" pitchFamily="18" charset="0"/>
                <a:ea typeface="隶书" pitchFamily="49" charset="-122"/>
              </a:rPr>
              <a:t>//assert: 0 &lt;= lo &lt; hi &lt;= _size</a:t>
            </a:r>
            <a:endParaRPr lang="zh-CN" altLang="zh-CN" kern="0" dirty="0">
              <a:solidFill>
                <a:srgbClr val="CC0000"/>
              </a:solidFill>
              <a:latin typeface="Times New Roman" pitchFamily="18" charset="0"/>
              <a:ea typeface="隶书" pitchFamily="49" charset="-122"/>
            </a:endParaRPr>
          </a:p>
          <a:p>
            <a:r>
              <a:rPr lang="en-US" altLang="zh-CN" kern="0" dirty="0">
                <a:solidFill>
                  <a:srgbClr val="000000"/>
                </a:solidFill>
                <a:latin typeface="Courier New"/>
                <a:ea typeface="宋体"/>
                <a:cs typeface="Times New Roman"/>
              </a:rPr>
              <a:t>   </a:t>
            </a:r>
            <a:r>
              <a:rPr lang="en-US" altLang="zh-CN" b="1" kern="0" dirty="0">
                <a:solidFill>
                  <a:srgbClr val="0000FF"/>
                </a:solidFill>
                <a:latin typeface="Courier New"/>
                <a:ea typeface="宋体"/>
                <a:cs typeface="Times New Roman"/>
              </a:rPr>
              <a:t>while</a:t>
            </a:r>
            <a:r>
              <a:rPr lang="en-US" altLang="zh-CN" kern="0" dirty="0">
                <a:solidFill>
                  <a:srgbClr val="000000"/>
                </a:solidFill>
                <a:latin typeface="Courier New"/>
                <a:ea typeface="宋体"/>
                <a:cs typeface="Times New Roman"/>
              </a:rPr>
              <a:t> </a:t>
            </a:r>
            <a:r>
              <a:rPr lang="en-US" altLang="zh-CN" b="1" kern="0" dirty="0">
                <a:solidFill>
                  <a:srgbClr val="000080"/>
                </a:solidFill>
                <a:latin typeface="Courier New"/>
                <a:ea typeface="宋体"/>
                <a:cs typeface="Times New Roman"/>
              </a:rPr>
              <a:t>(</a:t>
            </a:r>
            <a:r>
              <a:rPr lang="en-US" altLang="zh-CN" kern="0" dirty="0">
                <a:solidFill>
                  <a:srgbClr val="000000"/>
                </a:solidFill>
                <a:latin typeface="Courier New"/>
                <a:ea typeface="宋体"/>
                <a:cs typeface="Times New Roman"/>
              </a:rPr>
              <a:t> </a:t>
            </a:r>
            <a:r>
              <a:rPr lang="en-US" altLang="zh-CN" b="1" kern="0" dirty="0">
                <a:solidFill>
                  <a:srgbClr val="000080"/>
                </a:solidFill>
                <a:latin typeface="Courier New"/>
                <a:ea typeface="宋体"/>
                <a:cs typeface="Times New Roman"/>
              </a:rPr>
              <a:t>(</a:t>
            </a:r>
            <a:r>
              <a:rPr lang="en-US" altLang="zh-CN" kern="0" dirty="0">
                <a:solidFill>
                  <a:srgbClr val="000000"/>
                </a:solidFill>
                <a:latin typeface="Courier New"/>
                <a:ea typeface="宋体"/>
                <a:cs typeface="Times New Roman"/>
              </a:rPr>
              <a:t> lo </a:t>
            </a:r>
            <a:r>
              <a:rPr lang="en-US" altLang="zh-CN" b="1" kern="0" dirty="0">
                <a:solidFill>
                  <a:srgbClr val="000080"/>
                </a:solidFill>
                <a:latin typeface="Courier New"/>
                <a:ea typeface="宋体"/>
                <a:cs typeface="Times New Roman"/>
              </a:rPr>
              <a:t>&lt;</a:t>
            </a:r>
            <a:r>
              <a:rPr lang="en-US" altLang="zh-CN" kern="0" dirty="0">
                <a:solidFill>
                  <a:srgbClr val="000000"/>
                </a:solidFill>
                <a:latin typeface="Courier New"/>
                <a:ea typeface="宋体"/>
                <a:cs typeface="Times New Roman"/>
              </a:rPr>
              <a:t> hi</a:t>
            </a:r>
            <a:r>
              <a:rPr lang="en-US" altLang="zh-CN" b="1" kern="0" dirty="0">
                <a:solidFill>
                  <a:srgbClr val="000080"/>
                </a:solidFill>
                <a:latin typeface="Courier New"/>
                <a:ea typeface="宋体"/>
                <a:cs typeface="Times New Roman"/>
              </a:rPr>
              <a:t>--</a:t>
            </a:r>
            <a:r>
              <a:rPr lang="en-US" altLang="zh-CN" kern="0" dirty="0">
                <a:solidFill>
                  <a:srgbClr val="000000"/>
                </a:solidFill>
                <a:latin typeface="Courier New"/>
                <a:ea typeface="宋体"/>
                <a:cs typeface="Times New Roman"/>
              </a:rPr>
              <a:t> </a:t>
            </a:r>
            <a:r>
              <a:rPr lang="en-US" altLang="zh-CN" b="1" kern="0" dirty="0">
                <a:solidFill>
                  <a:srgbClr val="000080"/>
                </a:solidFill>
                <a:latin typeface="Courier New"/>
                <a:ea typeface="宋体"/>
                <a:cs typeface="Times New Roman"/>
              </a:rPr>
              <a:t>)</a:t>
            </a:r>
            <a:r>
              <a:rPr lang="en-US" altLang="zh-CN" kern="0" dirty="0">
                <a:solidFill>
                  <a:srgbClr val="000000"/>
                </a:solidFill>
                <a:latin typeface="Courier New"/>
                <a:ea typeface="宋体"/>
                <a:cs typeface="Times New Roman"/>
              </a:rPr>
              <a:t> </a:t>
            </a:r>
            <a:r>
              <a:rPr lang="en-US" altLang="zh-CN" b="1" kern="0" dirty="0">
                <a:solidFill>
                  <a:srgbClr val="000080"/>
                </a:solidFill>
                <a:latin typeface="Courier New"/>
                <a:ea typeface="宋体"/>
                <a:cs typeface="Times New Roman"/>
              </a:rPr>
              <a:t>&amp;&amp;</a:t>
            </a:r>
            <a:r>
              <a:rPr lang="en-US" altLang="zh-CN" kern="0" dirty="0">
                <a:solidFill>
                  <a:srgbClr val="000000"/>
                </a:solidFill>
                <a:latin typeface="Courier New"/>
                <a:ea typeface="宋体"/>
                <a:cs typeface="Times New Roman"/>
              </a:rPr>
              <a:t> </a:t>
            </a:r>
            <a:r>
              <a:rPr lang="en-US" altLang="zh-CN" b="1" kern="0" dirty="0">
                <a:solidFill>
                  <a:srgbClr val="000080"/>
                </a:solidFill>
                <a:latin typeface="Courier New"/>
                <a:ea typeface="宋体"/>
                <a:cs typeface="Times New Roman"/>
              </a:rPr>
              <a:t>(</a:t>
            </a:r>
            <a:r>
              <a:rPr lang="en-US" altLang="zh-CN" kern="0" dirty="0">
                <a:solidFill>
                  <a:srgbClr val="000000"/>
                </a:solidFill>
                <a:latin typeface="Courier New"/>
                <a:ea typeface="宋体"/>
                <a:cs typeface="Times New Roman"/>
              </a:rPr>
              <a:t> e </a:t>
            </a:r>
            <a:r>
              <a:rPr lang="en-US" altLang="zh-CN" b="1" kern="0" dirty="0">
                <a:solidFill>
                  <a:srgbClr val="000080"/>
                </a:solidFill>
                <a:latin typeface="Courier New"/>
                <a:ea typeface="宋体"/>
                <a:cs typeface="Times New Roman"/>
              </a:rPr>
              <a:t>!=</a:t>
            </a:r>
            <a:r>
              <a:rPr lang="en-US" altLang="zh-CN" kern="0" dirty="0">
                <a:solidFill>
                  <a:srgbClr val="000000"/>
                </a:solidFill>
                <a:latin typeface="Courier New"/>
                <a:ea typeface="宋体"/>
                <a:cs typeface="Times New Roman"/>
              </a:rPr>
              <a:t> _</a:t>
            </a:r>
            <a:r>
              <a:rPr lang="en-US" altLang="zh-CN" kern="0" dirty="0" err="1">
                <a:solidFill>
                  <a:srgbClr val="000000"/>
                </a:solidFill>
                <a:latin typeface="Courier New"/>
                <a:ea typeface="宋体"/>
                <a:cs typeface="Times New Roman"/>
              </a:rPr>
              <a:t>elem</a:t>
            </a:r>
            <a:r>
              <a:rPr lang="en-US" altLang="zh-CN" b="1" kern="0" dirty="0">
                <a:solidFill>
                  <a:srgbClr val="000080"/>
                </a:solidFill>
                <a:latin typeface="Courier New"/>
                <a:ea typeface="宋体"/>
                <a:cs typeface="Times New Roman"/>
              </a:rPr>
              <a:t>[</a:t>
            </a:r>
            <a:r>
              <a:rPr lang="en-US" altLang="zh-CN" kern="0" dirty="0">
                <a:solidFill>
                  <a:srgbClr val="000000"/>
                </a:solidFill>
                <a:latin typeface="Courier New"/>
                <a:ea typeface="宋体"/>
                <a:cs typeface="Times New Roman"/>
              </a:rPr>
              <a:t>hi</a:t>
            </a:r>
            <a:r>
              <a:rPr lang="en-US" altLang="zh-CN" b="1" kern="0" dirty="0">
                <a:solidFill>
                  <a:srgbClr val="000080"/>
                </a:solidFill>
                <a:latin typeface="Courier New"/>
                <a:ea typeface="宋体"/>
                <a:cs typeface="Times New Roman"/>
              </a:rPr>
              <a:t>]</a:t>
            </a:r>
            <a:r>
              <a:rPr lang="en-US" altLang="zh-CN" kern="0" dirty="0">
                <a:solidFill>
                  <a:srgbClr val="000000"/>
                </a:solidFill>
                <a:latin typeface="Courier New"/>
                <a:ea typeface="宋体"/>
                <a:cs typeface="Times New Roman"/>
              </a:rPr>
              <a:t> </a:t>
            </a:r>
            <a:r>
              <a:rPr lang="en-US" altLang="zh-CN" b="1" kern="0" dirty="0">
                <a:solidFill>
                  <a:srgbClr val="000080"/>
                </a:solidFill>
                <a:latin typeface="Courier New"/>
                <a:ea typeface="宋体"/>
                <a:cs typeface="Times New Roman"/>
              </a:rPr>
              <a:t>)</a:t>
            </a:r>
            <a:r>
              <a:rPr lang="en-US" altLang="zh-CN" kern="0" dirty="0">
                <a:solidFill>
                  <a:srgbClr val="000000"/>
                </a:solidFill>
                <a:latin typeface="Courier New"/>
                <a:ea typeface="宋体"/>
                <a:cs typeface="Times New Roman"/>
              </a:rPr>
              <a:t> </a:t>
            </a:r>
            <a:r>
              <a:rPr lang="en-US" altLang="zh-CN" b="1" kern="0" dirty="0">
                <a:solidFill>
                  <a:srgbClr val="000080"/>
                </a:solidFill>
                <a:latin typeface="Courier New"/>
                <a:ea typeface="宋体"/>
                <a:cs typeface="Times New Roman"/>
              </a:rPr>
              <a:t>);</a:t>
            </a:r>
            <a:r>
              <a:rPr lang="en-US" altLang="zh-CN" kern="0" dirty="0">
                <a:solidFill>
                  <a:srgbClr val="000000"/>
                </a:solidFill>
                <a:latin typeface="Courier New"/>
                <a:ea typeface="宋体"/>
                <a:cs typeface="Times New Roman"/>
              </a:rPr>
              <a:t> </a:t>
            </a:r>
          </a:p>
          <a:p>
            <a:r>
              <a:rPr lang="en-US" altLang="zh-CN" kern="0" dirty="0">
                <a:solidFill>
                  <a:srgbClr val="000000"/>
                </a:solidFill>
                <a:latin typeface="Courier New"/>
                <a:ea typeface="宋体"/>
                <a:cs typeface="Times New Roman"/>
              </a:rPr>
              <a:t>   </a:t>
            </a:r>
            <a:r>
              <a:rPr lang="en-US" altLang="zh-CN" kern="0" dirty="0">
                <a:solidFill>
                  <a:srgbClr val="CC0000"/>
                </a:solidFill>
                <a:latin typeface="Times New Roman" pitchFamily="18" charset="0"/>
                <a:ea typeface="隶书" pitchFamily="49" charset="-122"/>
              </a:rPr>
              <a:t>//</a:t>
            </a:r>
            <a:r>
              <a:rPr lang="zh-CN" altLang="zh-CN" kern="0" dirty="0">
                <a:solidFill>
                  <a:srgbClr val="CC0000"/>
                </a:solidFill>
                <a:latin typeface="Times New Roman" pitchFamily="18" charset="0"/>
                <a:ea typeface="隶书" pitchFamily="49" charset="-122"/>
              </a:rPr>
              <a:t>从后向前，顺序查找</a:t>
            </a:r>
          </a:p>
          <a:p>
            <a:r>
              <a:rPr lang="en-US" altLang="zh-CN" kern="0" dirty="0">
                <a:solidFill>
                  <a:srgbClr val="000000"/>
                </a:solidFill>
                <a:latin typeface="Courier New"/>
                <a:ea typeface="宋体"/>
                <a:cs typeface="Times New Roman"/>
              </a:rPr>
              <a:t>   </a:t>
            </a:r>
            <a:r>
              <a:rPr lang="en-US" altLang="zh-CN" b="1" kern="0" dirty="0">
                <a:solidFill>
                  <a:srgbClr val="0000FF"/>
                </a:solidFill>
                <a:latin typeface="Courier New"/>
                <a:ea typeface="宋体"/>
                <a:cs typeface="Times New Roman"/>
              </a:rPr>
              <a:t>return</a:t>
            </a:r>
            <a:r>
              <a:rPr lang="en-US" altLang="zh-CN" kern="0" dirty="0">
                <a:solidFill>
                  <a:srgbClr val="000000"/>
                </a:solidFill>
                <a:latin typeface="Courier New"/>
                <a:ea typeface="宋体"/>
                <a:cs typeface="Times New Roman"/>
              </a:rPr>
              <a:t> hi</a:t>
            </a:r>
            <a:r>
              <a:rPr lang="en-US" altLang="zh-CN" b="1" kern="0" dirty="0">
                <a:solidFill>
                  <a:srgbClr val="000080"/>
                </a:solidFill>
                <a:latin typeface="Courier New"/>
                <a:ea typeface="宋体"/>
                <a:cs typeface="Times New Roman"/>
              </a:rPr>
              <a:t>;</a:t>
            </a:r>
            <a:r>
              <a:rPr lang="en-US" altLang="zh-CN" kern="0" dirty="0">
                <a:solidFill>
                  <a:srgbClr val="000000"/>
                </a:solidFill>
                <a:latin typeface="Courier New"/>
                <a:ea typeface="宋体"/>
                <a:cs typeface="Times New Roman"/>
              </a:rPr>
              <a:t> </a:t>
            </a:r>
            <a:r>
              <a:rPr lang="en-US" altLang="zh-CN" kern="0" dirty="0">
                <a:solidFill>
                  <a:srgbClr val="CC0000"/>
                </a:solidFill>
                <a:latin typeface="Times New Roman" pitchFamily="18" charset="0"/>
                <a:ea typeface="隶书" pitchFamily="49" charset="-122"/>
              </a:rPr>
              <a:t>//</a:t>
            </a:r>
            <a:r>
              <a:rPr lang="zh-CN" altLang="zh-CN" kern="0" dirty="0">
                <a:solidFill>
                  <a:srgbClr val="CC0000"/>
                </a:solidFill>
                <a:latin typeface="Times New Roman" pitchFamily="18" charset="0"/>
                <a:ea typeface="隶书" pitchFamily="49" charset="-122"/>
              </a:rPr>
              <a:t>若</a:t>
            </a:r>
            <a:r>
              <a:rPr lang="en-US" altLang="zh-CN" kern="0" dirty="0">
                <a:solidFill>
                  <a:srgbClr val="CC0000"/>
                </a:solidFill>
                <a:latin typeface="Times New Roman" pitchFamily="18" charset="0"/>
                <a:ea typeface="隶书" pitchFamily="49" charset="-122"/>
              </a:rPr>
              <a:t>hi &lt; lo</a:t>
            </a:r>
            <a:r>
              <a:rPr lang="zh-CN" altLang="zh-CN" kern="0" dirty="0">
                <a:solidFill>
                  <a:srgbClr val="CC0000"/>
                </a:solidFill>
                <a:latin typeface="Times New Roman" pitchFamily="18" charset="0"/>
                <a:ea typeface="隶书" pitchFamily="49" charset="-122"/>
              </a:rPr>
              <a:t>，则意味着失败；否则</a:t>
            </a:r>
            <a:r>
              <a:rPr lang="en-US" altLang="zh-CN" kern="0" dirty="0">
                <a:solidFill>
                  <a:srgbClr val="CC0000"/>
                </a:solidFill>
                <a:latin typeface="Times New Roman" pitchFamily="18" charset="0"/>
                <a:ea typeface="隶书" pitchFamily="49" charset="-122"/>
              </a:rPr>
              <a:t>hi</a:t>
            </a:r>
            <a:r>
              <a:rPr lang="zh-CN" altLang="zh-CN" kern="0" dirty="0">
                <a:solidFill>
                  <a:srgbClr val="CC0000"/>
                </a:solidFill>
                <a:latin typeface="Times New Roman" pitchFamily="18" charset="0"/>
                <a:ea typeface="隶书" pitchFamily="49" charset="-122"/>
              </a:rPr>
              <a:t>即命中元素的秩</a:t>
            </a:r>
          </a:p>
          <a:p>
            <a:r>
              <a:rPr lang="en-US" altLang="zh-CN" b="1" kern="0" dirty="0">
                <a:solidFill>
                  <a:srgbClr val="000080"/>
                </a:solidFill>
                <a:latin typeface="Courier New"/>
                <a:ea typeface="宋体"/>
                <a:cs typeface="Times New Roman"/>
              </a:rPr>
              <a:t>}</a:t>
            </a:r>
            <a:endParaRPr lang="zh-CN" altLang="zh-CN" sz="2000" kern="100" dirty="0">
              <a:effectLst/>
              <a:latin typeface="Calibri"/>
              <a:ea typeface="宋体"/>
              <a:cs typeface="Times New Roman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431540" y="1203097"/>
            <a:ext cx="8208912" cy="830997"/>
          </a:xfrm>
          <a:prstGeom prst="rect">
            <a:avLst/>
          </a:prstGeom>
          <a:solidFill>
            <a:srgbClr val="FFFF99">
              <a:alpha val="37000"/>
            </a:srgbClr>
          </a:solidFill>
        </p:spPr>
        <p:txBody>
          <a:bodyPr wrap="square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简单操作：</a:t>
            </a:r>
            <a:r>
              <a:rPr lang="zh-CN" altLang="en-US" sz="2400" b="1" dirty="0">
                <a:solidFill>
                  <a:srgbClr val="00924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构造、析构、求长、判空、判满、获取、更新</a:t>
            </a:r>
          </a:p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重点关注：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查找</a:t>
            </a:r>
            <a:r>
              <a:rPr lang="zh-CN" altLang="en-US" sz="24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、插入、删除、去重、遍历、判序、排序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971600" y="6165304"/>
            <a:ext cx="6984776" cy="369332"/>
          </a:xfrm>
          <a:prstGeom prst="rect">
            <a:avLst/>
          </a:prstGeom>
          <a:solidFill>
            <a:srgbClr val="C00000"/>
          </a:solidFill>
          <a:ln w="317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b="1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时间复杂度：最坏</a:t>
            </a:r>
            <a:r>
              <a:rPr kumimoji="1" lang="en-US" altLang="zh-CN" b="1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O(n)</a:t>
            </a:r>
            <a:r>
              <a:rPr kumimoji="1" lang="zh-CN" altLang="en-US" b="1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，最好</a:t>
            </a:r>
            <a:r>
              <a:rPr kumimoji="1" lang="en-US" altLang="zh-CN" b="1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O(1)</a:t>
            </a:r>
            <a:r>
              <a:rPr kumimoji="1" lang="zh-CN" altLang="en-US" b="1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，平均</a:t>
            </a:r>
            <a:r>
              <a:rPr kumimoji="1" lang="en-US" altLang="zh-CN" b="1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O(n)</a:t>
            </a:r>
            <a:endParaRPr kumimoji="1" lang="zh-CN" altLang="en-US" b="1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  <p:sp>
        <p:nvSpPr>
          <p:cNvPr id="20" name="TextBox 3"/>
          <p:cNvSpPr txBox="1"/>
          <p:nvPr/>
        </p:nvSpPr>
        <p:spPr>
          <a:xfrm>
            <a:off x="107504" y="2197084"/>
            <a:ext cx="208823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indent="0" fontAlgn="base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SzPct val="90000"/>
              <a:buFont typeface="Wingdings" pitchFamily="2" charset="2"/>
              <a:buNone/>
              <a:defRPr sz="2000" kern="0">
                <a:solidFill>
                  <a:srgbClr val="9966FF"/>
                </a:solidFill>
                <a:latin typeface="Consolas" panose="020B0609020204030204" pitchFamily="49" charset="0"/>
                <a:ea typeface="黑体" pitchFamily="49" charset="-122"/>
              </a:defRPr>
            </a:lvl1pPr>
            <a:lvl2pPr marL="742950" indent="-285750" fontAlgn="base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SzPct val="80000"/>
              <a:buFont typeface="Wingdings" pitchFamily="2" charset="2"/>
              <a:buChar char="n"/>
              <a:defRPr sz="2800">
                <a:latin typeface="黑体" pitchFamily="49" charset="-122"/>
                <a:ea typeface="黑体" pitchFamily="49" charset="-122"/>
              </a:defRPr>
            </a:lvl2pPr>
            <a:lvl3pPr marL="1143000" indent="-228600" fontAlgn="base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SzPct val="65000"/>
              <a:buFont typeface="Wingdings" pitchFamily="2" charset="2"/>
              <a:buChar char="p"/>
              <a:defRPr sz="2400">
                <a:latin typeface="黑体" pitchFamily="49" charset="-122"/>
                <a:ea typeface="黑体" pitchFamily="49" charset="-122"/>
              </a:defRPr>
            </a:lvl3pPr>
            <a:lvl4pPr marL="1600200" indent="-22860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l"/>
              <a:defRPr sz="2000">
                <a:latin typeface="黑体" pitchFamily="49" charset="-122"/>
                <a:ea typeface="黑体" pitchFamily="49" charset="-122"/>
              </a:defRPr>
            </a:lvl4pPr>
            <a:lvl5pPr marL="2057400" indent="-22860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itchFamily="2" charset="2"/>
              <a:buChar char="l"/>
              <a:defRPr sz="2000">
                <a:latin typeface="黑体" pitchFamily="49" charset="-122"/>
                <a:ea typeface="黑体" pitchFamily="49" charset="-122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itchFamily="2" charset="2"/>
              <a:buChar char="l"/>
              <a:defRPr sz="2000"/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itchFamily="2" charset="2"/>
              <a:buChar char="l"/>
              <a:defRPr sz="2000"/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itchFamily="2" charset="2"/>
              <a:buChar char="l"/>
              <a:defRPr sz="2000"/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itchFamily="2" charset="2"/>
              <a:buChar char="l"/>
              <a:defRPr sz="2000"/>
            </a:lvl9pPr>
          </a:lstStyle>
          <a:p>
            <a:pPr marL="342900" indent="-342900">
              <a:buFont typeface="Wingdings" panose="05000000000000000000" pitchFamily="2" charset="2"/>
              <a:buChar char="n"/>
            </a:pPr>
            <a:r>
              <a:rPr lang="zh-CN" altLang="en-US" sz="2400" b="1" kern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顺序查找</a:t>
            </a:r>
            <a:endParaRPr lang="zh-CN" altLang="en-US" sz="2800" b="1" kern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39641432"/>
      </p:ext>
    </p:extLst>
  </p:cSld>
  <p:clrMapOvr>
    <a:masterClrMapping/>
  </p:clrMapOvr>
  <p:transition>
    <p:zoom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/>
        </p:nvSpPr>
        <p:spPr bwMode="auto">
          <a:xfrm>
            <a:off x="0" y="3923128"/>
            <a:ext cx="9144000" cy="2924944"/>
          </a:xfrm>
          <a:prstGeom prst="rect">
            <a:avLst/>
          </a:prstGeom>
          <a:solidFill>
            <a:srgbClr val="FF66FF">
              <a:alpha val="6000"/>
            </a:srgbClr>
          </a:solidFill>
          <a:ln w="3175" algn="ctr">
            <a:noFill/>
            <a:miter lim="800000"/>
            <a:headEnd/>
            <a:tailEnd/>
          </a:ln>
          <a:effectLst>
            <a:outerShdw dist="57150" dir="2700000" algn="ctr" rotWithShape="0">
              <a:srgbClr val="888888">
                <a:alpha val="50000"/>
              </a:srgbClr>
            </a:outerShdw>
          </a:effectLst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088" y="85725"/>
            <a:ext cx="7599362" cy="914400"/>
          </a:xfrm>
        </p:spPr>
        <p:txBody>
          <a:bodyPr/>
          <a:lstStyle/>
          <a:p>
            <a:pPr>
              <a:defRPr/>
            </a:pPr>
            <a:r>
              <a:rPr lang="zh-CN" altLang="en-US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回顾：平衡二叉搜索树查找</a:t>
            </a:r>
          </a:p>
        </p:txBody>
      </p:sp>
      <p:sp>
        <p:nvSpPr>
          <p:cNvPr id="20" name="TextBox 20"/>
          <p:cNvSpPr txBox="1">
            <a:spLocks noChangeArrowheads="1"/>
          </p:cNvSpPr>
          <p:nvPr/>
        </p:nvSpPr>
        <p:spPr bwMode="auto">
          <a:xfrm>
            <a:off x="110674" y="1124744"/>
            <a:ext cx="903332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lvl="1" indent="-3429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二叉搜索树查找</a:t>
            </a:r>
            <a:endParaRPr lang="zh-CN" altLang="en-US" sz="28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93" name="组合 92"/>
          <p:cNvGrpSpPr/>
          <p:nvPr/>
        </p:nvGrpSpPr>
        <p:grpSpPr>
          <a:xfrm>
            <a:off x="2357540" y="2271963"/>
            <a:ext cx="5396245" cy="360040"/>
            <a:chOff x="2357540" y="2437746"/>
            <a:chExt cx="5396245" cy="360040"/>
          </a:xfrm>
        </p:grpSpPr>
        <p:sp>
          <p:nvSpPr>
            <p:cNvPr id="30" name="圆角矩形 29"/>
            <p:cNvSpPr/>
            <p:nvPr/>
          </p:nvSpPr>
          <p:spPr bwMode="auto">
            <a:xfrm>
              <a:off x="2357540" y="2437746"/>
              <a:ext cx="360040" cy="360040"/>
            </a:xfrm>
            <a:prstGeom prst="roundRect">
              <a:avLst/>
            </a:prstGeom>
            <a:solidFill>
              <a:schemeClr val="accent1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000" b="1" dirty="0">
                  <a:solidFill>
                    <a:srgbClr val="FF0000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0</a:t>
              </a:r>
              <a:endPara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37" name="圆角矩形 36"/>
            <p:cNvSpPr/>
            <p:nvPr/>
          </p:nvSpPr>
          <p:spPr bwMode="auto">
            <a:xfrm>
              <a:off x="2717580" y="2437746"/>
              <a:ext cx="360040" cy="360040"/>
            </a:xfrm>
            <a:prstGeom prst="roundRect">
              <a:avLst/>
            </a:prstGeom>
            <a:solidFill>
              <a:schemeClr val="accent1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000" b="1" dirty="0">
                  <a:solidFill>
                    <a:srgbClr val="FF0000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1</a:t>
              </a:r>
              <a:endPara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41" name="圆角矩形 40"/>
            <p:cNvSpPr/>
            <p:nvPr/>
          </p:nvSpPr>
          <p:spPr bwMode="auto">
            <a:xfrm>
              <a:off x="3077620" y="2437746"/>
              <a:ext cx="360040" cy="360040"/>
            </a:xfrm>
            <a:prstGeom prst="roundRect">
              <a:avLst/>
            </a:prstGeom>
            <a:solidFill>
              <a:schemeClr val="accent1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000" b="1" dirty="0">
                  <a:solidFill>
                    <a:srgbClr val="FF0000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3</a:t>
              </a:r>
              <a:endPara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43" name="圆角矩形 42"/>
            <p:cNvSpPr/>
            <p:nvPr/>
          </p:nvSpPr>
          <p:spPr bwMode="auto">
            <a:xfrm>
              <a:off x="3437660" y="2437746"/>
              <a:ext cx="360040" cy="360040"/>
            </a:xfrm>
            <a:prstGeom prst="roundRect">
              <a:avLst/>
            </a:prstGeom>
            <a:solidFill>
              <a:schemeClr val="accent1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000" b="1" dirty="0">
                  <a:solidFill>
                    <a:srgbClr val="FF0000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5</a:t>
              </a:r>
              <a:endPara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45" name="圆角矩形 44"/>
            <p:cNvSpPr/>
            <p:nvPr/>
          </p:nvSpPr>
          <p:spPr bwMode="auto">
            <a:xfrm>
              <a:off x="3797700" y="2437746"/>
              <a:ext cx="360040" cy="360040"/>
            </a:xfrm>
            <a:prstGeom prst="roundRect">
              <a:avLst/>
            </a:prstGeom>
            <a:solidFill>
              <a:schemeClr val="accent1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000" b="1" dirty="0">
                  <a:solidFill>
                    <a:srgbClr val="FF0000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6</a:t>
              </a:r>
              <a:endPara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48" name="圆角矩形 47"/>
            <p:cNvSpPr/>
            <p:nvPr/>
          </p:nvSpPr>
          <p:spPr bwMode="auto">
            <a:xfrm>
              <a:off x="4157740" y="2437746"/>
              <a:ext cx="360040" cy="360040"/>
            </a:xfrm>
            <a:prstGeom prst="roundRect">
              <a:avLst/>
            </a:prstGeom>
            <a:solidFill>
              <a:schemeClr val="accent1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000" b="1" dirty="0">
                  <a:solidFill>
                    <a:srgbClr val="FF0000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7</a:t>
              </a:r>
              <a:endPara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49" name="圆角矩形 48"/>
            <p:cNvSpPr/>
            <p:nvPr/>
          </p:nvSpPr>
          <p:spPr bwMode="auto">
            <a:xfrm>
              <a:off x="4517780" y="2437746"/>
              <a:ext cx="360040" cy="360040"/>
            </a:xfrm>
            <a:prstGeom prst="roundRect">
              <a:avLst/>
            </a:prstGeom>
            <a:solidFill>
              <a:schemeClr val="accent1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000" b="1" dirty="0">
                  <a:solidFill>
                    <a:srgbClr val="FF0000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8</a:t>
              </a:r>
              <a:endPara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51" name="圆角矩形 50"/>
            <p:cNvSpPr/>
            <p:nvPr/>
          </p:nvSpPr>
          <p:spPr bwMode="auto">
            <a:xfrm>
              <a:off x="4877820" y="2437746"/>
              <a:ext cx="360040" cy="360040"/>
            </a:xfrm>
            <a:prstGeom prst="roundRect">
              <a:avLst/>
            </a:prstGeom>
            <a:solidFill>
              <a:schemeClr val="accent1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000" b="1" dirty="0">
                  <a:solidFill>
                    <a:srgbClr val="FF0000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9</a:t>
              </a:r>
              <a:endPara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52" name="圆角矩形 51"/>
            <p:cNvSpPr/>
            <p:nvPr/>
          </p:nvSpPr>
          <p:spPr bwMode="auto">
            <a:xfrm>
              <a:off x="5233505" y="2437746"/>
              <a:ext cx="360040" cy="360040"/>
            </a:xfrm>
            <a:prstGeom prst="roundRect">
              <a:avLst/>
            </a:prstGeom>
            <a:solidFill>
              <a:schemeClr val="accent1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000" b="1" dirty="0">
                  <a:solidFill>
                    <a:srgbClr val="FF0000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10</a:t>
              </a:r>
              <a:endPara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53" name="圆角矩形 52"/>
            <p:cNvSpPr/>
            <p:nvPr/>
          </p:nvSpPr>
          <p:spPr bwMode="auto">
            <a:xfrm>
              <a:off x="5593545" y="2437746"/>
              <a:ext cx="360040" cy="360040"/>
            </a:xfrm>
            <a:prstGeom prst="roundRect">
              <a:avLst/>
            </a:prstGeom>
            <a:solidFill>
              <a:schemeClr val="accent1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000" b="1" dirty="0">
                  <a:solidFill>
                    <a:srgbClr val="FF0000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11</a:t>
              </a:r>
              <a:endPara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54" name="圆角矩形 53"/>
            <p:cNvSpPr/>
            <p:nvPr/>
          </p:nvSpPr>
          <p:spPr bwMode="auto">
            <a:xfrm>
              <a:off x="5953585" y="2437746"/>
              <a:ext cx="360040" cy="360040"/>
            </a:xfrm>
            <a:prstGeom prst="roundRect">
              <a:avLst/>
            </a:prstGeom>
            <a:solidFill>
              <a:schemeClr val="accent1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000" b="1" dirty="0">
                  <a:solidFill>
                    <a:srgbClr val="FF0000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13</a:t>
              </a:r>
              <a:endPara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55" name="圆角矩形 54"/>
            <p:cNvSpPr/>
            <p:nvPr/>
          </p:nvSpPr>
          <p:spPr bwMode="auto">
            <a:xfrm>
              <a:off x="6313625" y="2437746"/>
              <a:ext cx="360040" cy="360040"/>
            </a:xfrm>
            <a:prstGeom prst="roundRect">
              <a:avLst/>
            </a:prstGeom>
            <a:solidFill>
              <a:schemeClr val="accent1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000" b="1" dirty="0">
                  <a:solidFill>
                    <a:srgbClr val="FF0000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14</a:t>
              </a:r>
              <a:endPara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56" name="圆角矩形 55"/>
            <p:cNvSpPr/>
            <p:nvPr/>
          </p:nvSpPr>
          <p:spPr bwMode="auto">
            <a:xfrm>
              <a:off x="6673665" y="2437746"/>
              <a:ext cx="360040" cy="360040"/>
            </a:xfrm>
            <a:prstGeom prst="roundRect">
              <a:avLst/>
            </a:prstGeom>
            <a:solidFill>
              <a:schemeClr val="accent1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000" b="1" dirty="0">
                  <a:solidFill>
                    <a:srgbClr val="FF0000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15</a:t>
              </a:r>
              <a:endPara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57" name="圆角矩形 56"/>
            <p:cNvSpPr/>
            <p:nvPr/>
          </p:nvSpPr>
          <p:spPr bwMode="auto">
            <a:xfrm>
              <a:off x="7033705" y="2437746"/>
              <a:ext cx="360040" cy="360040"/>
            </a:xfrm>
            <a:prstGeom prst="roundRect">
              <a:avLst/>
            </a:prstGeom>
            <a:solidFill>
              <a:schemeClr val="accent1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000" b="1" dirty="0">
                  <a:solidFill>
                    <a:srgbClr val="FF0000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17</a:t>
              </a:r>
              <a:endPara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58" name="圆角矩形 57"/>
            <p:cNvSpPr/>
            <p:nvPr/>
          </p:nvSpPr>
          <p:spPr bwMode="auto">
            <a:xfrm>
              <a:off x="7393745" y="2437746"/>
              <a:ext cx="360040" cy="360040"/>
            </a:xfrm>
            <a:prstGeom prst="roundRect">
              <a:avLst/>
            </a:prstGeom>
            <a:solidFill>
              <a:schemeClr val="accent1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000" b="1" dirty="0">
                  <a:solidFill>
                    <a:srgbClr val="FF0000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18</a:t>
              </a:r>
              <a:endPara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3" name="矩形 2"/>
          <p:cNvSpPr/>
          <p:nvPr/>
        </p:nvSpPr>
        <p:spPr>
          <a:xfrm>
            <a:off x="310470" y="2267317"/>
            <a:ext cx="12447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search(3)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94" name="组合 93"/>
          <p:cNvGrpSpPr/>
          <p:nvPr/>
        </p:nvGrpSpPr>
        <p:grpSpPr>
          <a:xfrm>
            <a:off x="5029895" y="1717430"/>
            <a:ext cx="388442" cy="538721"/>
            <a:chOff x="5025083" y="1733242"/>
            <a:chExt cx="388442" cy="538721"/>
          </a:xfrm>
        </p:grpSpPr>
        <p:cxnSp>
          <p:nvCxnSpPr>
            <p:cNvPr id="5" name="直接箭头连接符 4"/>
            <p:cNvCxnSpPr>
              <a:endCxn id="51" idx="0"/>
            </p:cNvCxnSpPr>
            <p:nvPr/>
          </p:nvCxnSpPr>
          <p:spPr bwMode="auto">
            <a:xfrm>
              <a:off x="5057839" y="1752125"/>
              <a:ext cx="1" cy="519838"/>
            </a:xfrm>
            <a:prstGeom prst="straightConnector1">
              <a:avLst/>
            </a:prstGeom>
            <a:solidFill>
              <a:schemeClr val="accent1"/>
            </a:solidFill>
            <a:ln w="31750" cap="flat" cmpd="sng" algn="ctr">
              <a:solidFill>
                <a:schemeClr val="tx1"/>
              </a:solidFill>
              <a:prstDash val="solid"/>
              <a:round/>
              <a:headEnd type="none"/>
              <a:tailEnd type="stealth" w="lg" len="lg"/>
            </a:ln>
            <a:effectLst/>
          </p:spPr>
        </p:cxnSp>
        <p:sp>
          <p:nvSpPr>
            <p:cNvPr id="61" name="矩形 60"/>
            <p:cNvSpPr/>
            <p:nvPr/>
          </p:nvSpPr>
          <p:spPr>
            <a:xfrm flipH="1">
              <a:off x="5025083" y="1733242"/>
              <a:ext cx="38844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endPara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95" name="组合 94"/>
          <p:cNvGrpSpPr/>
          <p:nvPr/>
        </p:nvGrpSpPr>
        <p:grpSpPr>
          <a:xfrm>
            <a:off x="3582513" y="1567459"/>
            <a:ext cx="388442" cy="699858"/>
            <a:chOff x="3582513" y="1733242"/>
            <a:chExt cx="388442" cy="699858"/>
          </a:xfrm>
        </p:grpSpPr>
        <p:cxnSp>
          <p:nvCxnSpPr>
            <p:cNvPr id="62" name="直接箭头连接符 61"/>
            <p:cNvCxnSpPr/>
            <p:nvPr/>
          </p:nvCxnSpPr>
          <p:spPr bwMode="auto">
            <a:xfrm flipH="1">
              <a:off x="3624843" y="2066885"/>
              <a:ext cx="1618" cy="366215"/>
            </a:xfrm>
            <a:prstGeom prst="straightConnector1">
              <a:avLst/>
            </a:prstGeom>
            <a:solidFill>
              <a:schemeClr val="accent1"/>
            </a:solidFill>
            <a:ln w="31750" cap="flat" cmpd="sng" algn="ctr">
              <a:solidFill>
                <a:schemeClr val="tx1"/>
              </a:solidFill>
              <a:prstDash val="solid"/>
              <a:round/>
              <a:headEnd type="none"/>
              <a:tailEnd type="stealth" w="lg" len="lg"/>
            </a:ln>
            <a:effectLst/>
          </p:spPr>
        </p:cxnSp>
        <p:sp>
          <p:nvSpPr>
            <p:cNvPr id="63" name="矩形 62"/>
            <p:cNvSpPr/>
            <p:nvPr/>
          </p:nvSpPr>
          <p:spPr>
            <a:xfrm flipH="1">
              <a:off x="3582513" y="1733242"/>
              <a:ext cx="38844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97" name="组合 96"/>
          <p:cNvGrpSpPr/>
          <p:nvPr/>
        </p:nvGrpSpPr>
        <p:grpSpPr>
          <a:xfrm>
            <a:off x="2713410" y="1556792"/>
            <a:ext cx="388442" cy="710525"/>
            <a:chOff x="2713410" y="1722575"/>
            <a:chExt cx="388442" cy="710525"/>
          </a:xfrm>
        </p:grpSpPr>
        <p:cxnSp>
          <p:nvCxnSpPr>
            <p:cNvPr id="64" name="直接箭头连接符 63"/>
            <p:cNvCxnSpPr/>
            <p:nvPr/>
          </p:nvCxnSpPr>
          <p:spPr bwMode="auto">
            <a:xfrm>
              <a:off x="2897600" y="2073060"/>
              <a:ext cx="0" cy="360040"/>
            </a:xfrm>
            <a:prstGeom prst="straightConnector1">
              <a:avLst/>
            </a:prstGeom>
            <a:solidFill>
              <a:schemeClr val="accent1"/>
            </a:solidFill>
            <a:ln w="31750" cap="flat" cmpd="sng" algn="ctr">
              <a:solidFill>
                <a:schemeClr val="tx1"/>
              </a:solidFill>
              <a:prstDash val="solid"/>
              <a:round/>
              <a:headEnd type="none"/>
              <a:tailEnd type="stealth" w="lg" len="lg"/>
            </a:ln>
            <a:effectLst/>
          </p:spPr>
        </p:cxnSp>
        <p:sp>
          <p:nvSpPr>
            <p:cNvPr id="65" name="矩形 64"/>
            <p:cNvSpPr/>
            <p:nvPr/>
          </p:nvSpPr>
          <p:spPr>
            <a:xfrm flipH="1">
              <a:off x="2713410" y="1722575"/>
              <a:ext cx="38844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96" name="组合 95"/>
          <p:cNvGrpSpPr/>
          <p:nvPr/>
        </p:nvGrpSpPr>
        <p:grpSpPr>
          <a:xfrm>
            <a:off x="3066075" y="1556792"/>
            <a:ext cx="388442" cy="710525"/>
            <a:chOff x="3066075" y="1722575"/>
            <a:chExt cx="388442" cy="710525"/>
          </a:xfrm>
        </p:grpSpPr>
        <p:cxnSp>
          <p:nvCxnSpPr>
            <p:cNvPr id="66" name="直接箭头连接符 65"/>
            <p:cNvCxnSpPr/>
            <p:nvPr/>
          </p:nvCxnSpPr>
          <p:spPr bwMode="auto">
            <a:xfrm>
              <a:off x="3253297" y="2183552"/>
              <a:ext cx="0" cy="249548"/>
            </a:xfrm>
            <a:prstGeom prst="straightConnector1">
              <a:avLst/>
            </a:prstGeom>
            <a:solidFill>
              <a:schemeClr val="accent1"/>
            </a:solidFill>
            <a:ln w="31750" cap="flat" cmpd="sng" algn="ctr">
              <a:solidFill>
                <a:schemeClr val="tx1"/>
              </a:solidFill>
              <a:prstDash val="solid"/>
              <a:round/>
              <a:headEnd type="none"/>
              <a:tailEnd type="stealth" w="lg" len="lg"/>
            </a:ln>
            <a:effectLst/>
          </p:spPr>
        </p:cxnSp>
        <p:sp>
          <p:nvSpPr>
            <p:cNvPr id="67" name="矩形 66"/>
            <p:cNvSpPr/>
            <p:nvPr/>
          </p:nvSpPr>
          <p:spPr>
            <a:xfrm flipH="1">
              <a:off x="3066075" y="1722575"/>
              <a:ext cx="38844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68" name="矩形 67"/>
          <p:cNvSpPr/>
          <p:nvPr/>
        </p:nvSpPr>
        <p:spPr>
          <a:xfrm>
            <a:off x="310470" y="3352177"/>
            <a:ext cx="11744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insert(4)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9" name="圆角矩形 68"/>
          <p:cNvSpPr/>
          <p:nvPr/>
        </p:nvSpPr>
        <p:spPr bwMode="auto">
          <a:xfrm>
            <a:off x="2371875" y="3345775"/>
            <a:ext cx="360040" cy="360040"/>
          </a:xfrm>
          <a:prstGeom prst="roundRect">
            <a:avLst/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0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70" name="圆角矩形 69"/>
          <p:cNvSpPr/>
          <p:nvPr/>
        </p:nvSpPr>
        <p:spPr bwMode="auto">
          <a:xfrm>
            <a:off x="2731915" y="3345775"/>
            <a:ext cx="360040" cy="360040"/>
          </a:xfrm>
          <a:prstGeom prst="roundRect">
            <a:avLst/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1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71" name="圆角矩形 70"/>
          <p:cNvSpPr/>
          <p:nvPr/>
        </p:nvSpPr>
        <p:spPr bwMode="auto">
          <a:xfrm>
            <a:off x="3091955" y="3345775"/>
            <a:ext cx="360040" cy="360040"/>
          </a:xfrm>
          <a:prstGeom prst="roundRect">
            <a:avLst/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3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72" name="圆角矩形 71"/>
          <p:cNvSpPr/>
          <p:nvPr/>
        </p:nvSpPr>
        <p:spPr bwMode="auto">
          <a:xfrm>
            <a:off x="3451995" y="3345775"/>
            <a:ext cx="360040" cy="360040"/>
          </a:xfrm>
          <a:prstGeom prst="roundRect">
            <a:avLst/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5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73" name="圆角矩形 72"/>
          <p:cNvSpPr/>
          <p:nvPr/>
        </p:nvSpPr>
        <p:spPr bwMode="auto">
          <a:xfrm>
            <a:off x="3812035" y="3345775"/>
            <a:ext cx="360040" cy="360040"/>
          </a:xfrm>
          <a:prstGeom prst="roundRect">
            <a:avLst/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6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74" name="圆角矩形 73"/>
          <p:cNvSpPr/>
          <p:nvPr/>
        </p:nvSpPr>
        <p:spPr bwMode="auto">
          <a:xfrm>
            <a:off x="4172075" y="3345775"/>
            <a:ext cx="360040" cy="360040"/>
          </a:xfrm>
          <a:prstGeom prst="roundRect">
            <a:avLst/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7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75" name="圆角矩形 74"/>
          <p:cNvSpPr/>
          <p:nvPr/>
        </p:nvSpPr>
        <p:spPr bwMode="auto">
          <a:xfrm>
            <a:off x="4532115" y="3345775"/>
            <a:ext cx="360040" cy="360040"/>
          </a:xfrm>
          <a:prstGeom prst="roundRect">
            <a:avLst/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8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76" name="圆角矩形 75"/>
          <p:cNvSpPr/>
          <p:nvPr/>
        </p:nvSpPr>
        <p:spPr bwMode="auto">
          <a:xfrm>
            <a:off x="4892155" y="3345775"/>
            <a:ext cx="360040" cy="360040"/>
          </a:xfrm>
          <a:prstGeom prst="roundRect">
            <a:avLst/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9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77" name="圆角矩形 76"/>
          <p:cNvSpPr/>
          <p:nvPr/>
        </p:nvSpPr>
        <p:spPr bwMode="auto">
          <a:xfrm>
            <a:off x="5247840" y="3345775"/>
            <a:ext cx="360040" cy="360040"/>
          </a:xfrm>
          <a:prstGeom prst="roundRect">
            <a:avLst/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10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78" name="圆角矩形 77"/>
          <p:cNvSpPr/>
          <p:nvPr/>
        </p:nvSpPr>
        <p:spPr bwMode="auto">
          <a:xfrm>
            <a:off x="5607880" y="3345775"/>
            <a:ext cx="360040" cy="360040"/>
          </a:xfrm>
          <a:prstGeom prst="roundRect">
            <a:avLst/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11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79" name="圆角矩形 78"/>
          <p:cNvSpPr/>
          <p:nvPr/>
        </p:nvSpPr>
        <p:spPr bwMode="auto">
          <a:xfrm>
            <a:off x="5967920" y="3345775"/>
            <a:ext cx="360040" cy="360040"/>
          </a:xfrm>
          <a:prstGeom prst="roundRect">
            <a:avLst/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13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80" name="圆角矩形 79"/>
          <p:cNvSpPr/>
          <p:nvPr/>
        </p:nvSpPr>
        <p:spPr bwMode="auto">
          <a:xfrm>
            <a:off x="6327960" y="3345775"/>
            <a:ext cx="360040" cy="360040"/>
          </a:xfrm>
          <a:prstGeom prst="roundRect">
            <a:avLst/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14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81" name="圆角矩形 80"/>
          <p:cNvSpPr/>
          <p:nvPr/>
        </p:nvSpPr>
        <p:spPr bwMode="auto">
          <a:xfrm>
            <a:off x="6688000" y="3345775"/>
            <a:ext cx="360040" cy="360040"/>
          </a:xfrm>
          <a:prstGeom prst="roundRect">
            <a:avLst/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15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82" name="圆角矩形 81"/>
          <p:cNvSpPr/>
          <p:nvPr/>
        </p:nvSpPr>
        <p:spPr bwMode="auto">
          <a:xfrm>
            <a:off x="7048040" y="3345775"/>
            <a:ext cx="360040" cy="360040"/>
          </a:xfrm>
          <a:prstGeom prst="roundRect">
            <a:avLst/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17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83" name="圆角矩形 82"/>
          <p:cNvSpPr/>
          <p:nvPr/>
        </p:nvSpPr>
        <p:spPr bwMode="auto">
          <a:xfrm>
            <a:off x="7408080" y="3345775"/>
            <a:ext cx="360040" cy="360040"/>
          </a:xfrm>
          <a:prstGeom prst="roundRect">
            <a:avLst/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18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98" name="组合 97"/>
          <p:cNvGrpSpPr/>
          <p:nvPr/>
        </p:nvGrpSpPr>
        <p:grpSpPr>
          <a:xfrm>
            <a:off x="5029895" y="2686384"/>
            <a:ext cx="388442" cy="662775"/>
            <a:chOff x="5036209" y="2683000"/>
            <a:chExt cx="388442" cy="662775"/>
          </a:xfrm>
        </p:grpSpPr>
        <p:cxnSp>
          <p:nvCxnSpPr>
            <p:cNvPr id="84" name="直接箭头连接符 83"/>
            <p:cNvCxnSpPr>
              <a:endCxn id="76" idx="0"/>
            </p:cNvCxnSpPr>
            <p:nvPr/>
          </p:nvCxnSpPr>
          <p:spPr bwMode="auto">
            <a:xfrm>
              <a:off x="5065410" y="2758890"/>
              <a:ext cx="6765" cy="586885"/>
            </a:xfrm>
            <a:prstGeom prst="straightConnector1">
              <a:avLst/>
            </a:prstGeom>
            <a:solidFill>
              <a:schemeClr val="accent1"/>
            </a:solidFill>
            <a:ln w="31750" cap="flat" cmpd="sng" algn="ctr">
              <a:solidFill>
                <a:schemeClr val="tx1"/>
              </a:solidFill>
              <a:prstDash val="solid"/>
              <a:round/>
              <a:headEnd type="none"/>
              <a:tailEnd type="stealth" w="lg" len="lg"/>
            </a:ln>
            <a:effectLst/>
          </p:spPr>
        </p:cxnSp>
        <p:sp>
          <p:nvSpPr>
            <p:cNvPr id="85" name="矩形 84"/>
            <p:cNvSpPr/>
            <p:nvPr/>
          </p:nvSpPr>
          <p:spPr>
            <a:xfrm flipH="1">
              <a:off x="5036209" y="2683000"/>
              <a:ext cx="38844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endPara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99" name="组合 98"/>
          <p:cNvGrpSpPr/>
          <p:nvPr/>
        </p:nvGrpSpPr>
        <p:grpSpPr>
          <a:xfrm>
            <a:off x="3595843" y="2688411"/>
            <a:ext cx="388442" cy="651954"/>
            <a:chOff x="3596014" y="2907148"/>
            <a:chExt cx="388442" cy="651954"/>
          </a:xfrm>
        </p:grpSpPr>
        <p:cxnSp>
          <p:nvCxnSpPr>
            <p:cNvPr id="86" name="直接箭头连接符 85"/>
            <p:cNvCxnSpPr/>
            <p:nvPr/>
          </p:nvCxnSpPr>
          <p:spPr bwMode="auto">
            <a:xfrm>
              <a:off x="3632014" y="3117499"/>
              <a:ext cx="7163" cy="441603"/>
            </a:xfrm>
            <a:prstGeom prst="straightConnector1">
              <a:avLst/>
            </a:prstGeom>
            <a:solidFill>
              <a:schemeClr val="accent1"/>
            </a:solidFill>
            <a:ln w="31750" cap="flat" cmpd="sng" algn="ctr">
              <a:solidFill>
                <a:schemeClr val="tx1"/>
              </a:solidFill>
              <a:prstDash val="solid"/>
              <a:round/>
              <a:headEnd type="none"/>
              <a:tailEnd type="stealth" w="lg" len="lg"/>
            </a:ln>
            <a:effectLst/>
          </p:spPr>
        </p:cxnSp>
        <p:sp>
          <p:nvSpPr>
            <p:cNvPr id="87" name="矩形 86"/>
            <p:cNvSpPr/>
            <p:nvPr/>
          </p:nvSpPr>
          <p:spPr>
            <a:xfrm flipH="1">
              <a:off x="3596014" y="2907148"/>
              <a:ext cx="38844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01" name="组合 100"/>
          <p:cNvGrpSpPr/>
          <p:nvPr/>
        </p:nvGrpSpPr>
        <p:grpSpPr>
          <a:xfrm>
            <a:off x="2731915" y="2673903"/>
            <a:ext cx="388442" cy="669323"/>
            <a:chOff x="2724359" y="2889779"/>
            <a:chExt cx="388442" cy="669323"/>
          </a:xfrm>
        </p:grpSpPr>
        <p:cxnSp>
          <p:nvCxnSpPr>
            <p:cNvPr id="88" name="直接箭头连接符 87"/>
            <p:cNvCxnSpPr/>
            <p:nvPr/>
          </p:nvCxnSpPr>
          <p:spPr bwMode="auto">
            <a:xfrm>
              <a:off x="2911935" y="3199062"/>
              <a:ext cx="0" cy="360040"/>
            </a:xfrm>
            <a:prstGeom prst="straightConnector1">
              <a:avLst/>
            </a:prstGeom>
            <a:solidFill>
              <a:schemeClr val="accent1"/>
            </a:solidFill>
            <a:ln w="31750" cap="flat" cmpd="sng" algn="ctr">
              <a:solidFill>
                <a:schemeClr val="tx1"/>
              </a:solidFill>
              <a:prstDash val="solid"/>
              <a:round/>
              <a:headEnd type="none"/>
              <a:tailEnd type="stealth" w="lg" len="lg"/>
            </a:ln>
            <a:effectLst/>
          </p:spPr>
        </p:cxnSp>
        <p:sp>
          <p:nvSpPr>
            <p:cNvPr id="89" name="矩形 88"/>
            <p:cNvSpPr/>
            <p:nvPr/>
          </p:nvSpPr>
          <p:spPr>
            <a:xfrm flipH="1">
              <a:off x="2724359" y="2889779"/>
              <a:ext cx="38844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00" name="组合 99"/>
          <p:cNvGrpSpPr/>
          <p:nvPr/>
        </p:nvGrpSpPr>
        <p:grpSpPr>
          <a:xfrm>
            <a:off x="3080968" y="2700571"/>
            <a:ext cx="388442" cy="638214"/>
            <a:chOff x="3078474" y="2920888"/>
            <a:chExt cx="388442" cy="638214"/>
          </a:xfrm>
        </p:grpSpPr>
        <p:cxnSp>
          <p:nvCxnSpPr>
            <p:cNvPr id="90" name="直接箭头连接符 89"/>
            <p:cNvCxnSpPr/>
            <p:nvPr/>
          </p:nvCxnSpPr>
          <p:spPr bwMode="auto">
            <a:xfrm>
              <a:off x="3267632" y="3309554"/>
              <a:ext cx="0" cy="249548"/>
            </a:xfrm>
            <a:prstGeom prst="straightConnector1">
              <a:avLst/>
            </a:prstGeom>
            <a:solidFill>
              <a:schemeClr val="accent1"/>
            </a:solidFill>
            <a:ln w="31750" cap="flat" cmpd="sng" algn="ctr">
              <a:solidFill>
                <a:schemeClr val="tx1"/>
              </a:solidFill>
              <a:prstDash val="solid"/>
              <a:round/>
              <a:headEnd type="none"/>
              <a:tailEnd type="stealth" w="lg" len="lg"/>
            </a:ln>
            <a:effectLst/>
          </p:spPr>
        </p:cxnSp>
        <p:sp>
          <p:nvSpPr>
            <p:cNvPr id="91" name="矩形 90"/>
            <p:cNvSpPr/>
            <p:nvPr/>
          </p:nvSpPr>
          <p:spPr>
            <a:xfrm flipH="1">
              <a:off x="3078474" y="2920888"/>
              <a:ext cx="38844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92" name="圆角矩形 91"/>
          <p:cNvSpPr/>
          <p:nvPr/>
        </p:nvSpPr>
        <p:spPr bwMode="auto">
          <a:xfrm>
            <a:off x="7768120" y="3345775"/>
            <a:ext cx="360040" cy="360040"/>
          </a:xfrm>
          <a:prstGeom prst="roundRect">
            <a:avLst/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18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02" name="圆角矩形 101"/>
          <p:cNvSpPr/>
          <p:nvPr/>
        </p:nvSpPr>
        <p:spPr bwMode="auto">
          <a:xfrm>
            <a:off x="3812035" y="3345775"/>
            <a:ext cx="360040" cy="360040"/>
          </a:xfrm>
          <a:prstGeom prst="roundRect">
            <a:avLst/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5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03" name="圆角矩形 102"/>
          <p:cNvSpPr/>
          <p:nvPr/>
        </p:nvSpPr>
        <p:spPr bwMode="auto">
          <a:xfrm>
            <a:off x="4172075" y="3345775"/>
            <a:ext cx="360040" cy="360040"/>
          </a:xfrm>
          <a:prstGeom prst="roundRect">
            <a:avLst/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6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04" name="圆角矩形 103"/>
          <p:cNvSpPr/>
          <p:nvPr/>
        </p:nvSpPr>
        <p:spPr bwMode="auto">
          <a:xfrm>
            <a:off x="4532115" y="3345775"/>
            <a:ext cx="360040" cy="360040"/>
          </a:xfrm>
          <a:prstGeom prst="roundRect">
            <a:avLst/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7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05" name="圆角矩形 104"/>
          <p:cNvSpPr/>
          <p:nvPr/>
        </p:nvSpPr>
        <p:spPr bwMode="auto">
          <a:xfrm>
            <a:off x="4892155" y="3345775"/>
            <a:ext cx="360040" cy="360040"/>
          </a:xfrm>
          <a:prstGeom prst="roundRect">
            <a:avLst/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8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06" name="圆角矩形 105"/>
          <p:cNvSpPr/>
          <p:nvPr/>
        </p:nvSpPr>
        <p:spPr bwMode="auto">
          <a:xfrm>
            <a:off x="5252195" y="3345775"/>
            <a:ext cx="360040" cy="360040"/>
          </a:xfrm>
          <a:prstGeom prst="roundRect">
            <a:avLst/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9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07" name="圆角矩形 106"/>
          <p:cNvSpPr/>
          <p:nvPr/>
        </p:nvSpPr>
        <p:spPr bwMode="auto">
          <a:xfrm>
            <a:off x="5607880" y="3345775"/>
            <a:ext cx="360040" cy="360040"/>
          </a:xfrm>
          <a:prstGeom prst="roundRect">
            <a:avLst/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10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08" name="圆角矩形 107"/>
          <p:cNvSpPr/>
          <p:nvPr/>
        </p:nvSpPr>
        <p:spPr bwMode="auto">
          <a:xfrm>
            <a:off x="5967920" y="3345775"/>
            <a:ext cx="360040" cy="360040"/>
          </a:xfrm>
          <a:prstGeom prst="roundRect">
            <a:avLst/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11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09" name="圆角矩形 108"/>
          <p:cNvSpPr/>
          <p:nvPr/>
        </p:nvSpPr>
        <p:spPr bwMode="auto">
          <a:xfrm>
            <a:off x="6327960" y="3345775"/>
            <a:ext cx="360040" cy="360040"/>
          </a:xfrm>
          <a:prstGeom prst="roundRect">
            <a:avLst/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13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10" name="圆角矩形 109"/>
          <p:cNvSpPr/>
          <p:nvPr/>
        </p:nvSpPr>
        <p:spPr bwMode="auto">
          <a:xfrm>
            <a:off x="6688000" y="3345775"/>
            <a:ext cx="360040" cy="360040"/>
          </a:xfrm>
          <a:prstGeom prst="roundRect">
            <a:avLst/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14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11" name="圆角矩形 110"/>
          <p:cNvSpPr/>
          <p:nvPr/>
        </p:nvSpPr>
        <p:spPr bwMode="auto">
          <a:xfrm>
            <a:off x="7048040" y="3345775"/>
            <a:ext cx="360040" cy="360040"/>
          </a:xfrm>
          <a:prstGeom prst="roundRect">
            <a:avLst/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15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12" name="圆角矩形 111"/>
          <p:cNvSpPr/>
          <p:nvPr/>
        </p:nvSpPr>
        <p:spPr bwMode="auto">
          <a:xfrm>
            <a:off x="7408080" y="3345775"/>
            <a:ext cx="360040" cy="360040"/>
          </a:xfrm>
          <a:prstGeom prst="roundRect">
            <a:avLst/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17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13" name="圆角矩形 112"/>
          <p:cNvSpPr/>
          <p:nvPr/>
        </p:nvSpPr>
        <p:spPr bwMode="auto">
          <a:xfrm>
            <a:off x="3451994" y="3348117"/>
            <a:ext cx="360040" cy="360040"/>
          </a:xfrm>
          <a:prstGeom prst="roundRect">
            <a:avLst/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4</a:t>
            </a:r>
            <a:endParaRPr lang="zh-CN" altLang="en-US" sz="2000" b="1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15" name="圆角矩形 114"/>
          <p:cNvSpPr/>
          <p:nvPr/>
        </p:nvSpPr>
        <p:spPr bwMode="auto">
          <a:xfrm>
            <a:off x="2381495" y="5555901"/>
            <a:ext cx="360040" cy="360040"/>
          </a:xfrm>
          <a:prstGeom prst="roundRect">
            <a:avLst/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0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16" name="圆角矩形 115"/>
          <p:cNvSpPr/>
          <p:nvPr/>
        </p:nvSpPr>
        <p:spPr bwMode="auto">
          <a:xfrm>
            <a:off x="2741535" y="5051845"/>
            <a:ext cx="360040" cy="360040"/>
          </a:xfrm>
          <a:prstGeom prst="roundRect">
            <a:avLst/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1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17" name="圆角矩形 116"/>
          <p:cNvSpPr/>
          <p:nvPr/>
        </p:nvSpPr>
        <p:spPr bwMode="auto">
          <a:xfrm>
            <a:off x="3101575" y="5555901"/>
            <a:ext cx="360040" cy="360040"/>
          </a:xfrm>
          <a:prstGeom prst="roundRect">
            <a:avLst/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3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18" name="圆角矩形 117"/>
          <p:cNvSpPr/>
          <p:nvPr/>
        </p:nvSpPr>
        <p:spPr bwMode="auto">
          <a:xfrm>
            <a:off x="3461615" y="4619797"/>
            <a:ext cx="360040" cy="360040"/>
          </a:xfrm>
          <a:prstGeom prst="roundRect">
            <a:avLst/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5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19" name="圆角矩形 118"/>
          <p:cNvSpPr/>
          <p:nvPr/>
        </p:nvSpPr>
        <p:spPr bwMode="auto">
          <a:xfrm>
            <a:off x="3821655" y="5555901"/>
            <a:ext cx="360040" cy="360040"/>
          </a:xfrm>
          <a:prstGeom prst="roundRect">
            <a:avLst/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6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20" name="圆角矩形 119"/>
          <p:cNvSpPr/>
          <p:nvPr/>
        </p:nvSpPr>
        <p:spPr bwMode="auto">
          <a:xfrm>
            <a:off x="4181695" y="5051845"/>
            <a:ext cx="360040" cy="360040"/>
          </a:xfrm>
          <a:prstGeom prst="roundRect">
            <a:avLst/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7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21" name="圆角矩形 120"/>
          <p:cNvSpPr/>
          <p:nvPr/>
        </p:nvSpPr>
        <p:spPr bwMode="auto">
          <a:xfrm>
            <a:off x="4541735" y="5555901"/>
            <a:ext cx="360040" cy="360040"/>
          </a:xfrm>
          <a:prstGeom prst="roundRect">
            <a:avLst/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8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22" name="圆角矩形 121"/>
          <p:cNvSpPr/>
          <p:nvPr/>
        </p:nvSpPr>
        <p:spPr bwMode="auto">
          <a:xfrm>
            <a:off x="4901775" y="4221088"/>
            <a:ext cx="360040" cy="360040"/>
          </a:xfrm>
          <a:prstGeom prst="roundRect">
            <a:avLst/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9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23" name="圆角矩形 122"/>
          <p:cNvSpPr/>
          <p:nvPr/>
        </p:nvSpPr>
        <p:spPr bwMode="auto">
          <a:xfrm>
            <a:off x="5257460" y="5555901"/>
            <a:ext cx="360040" cy="360040"/>
          </a:xfrm>
          <a:prstGeom prst="roundRect">
            <a:avLst/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10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24" name="圆角矩形 123"/>
          <p:cNvSpPr/>
          <p:nvPr/>
        </p:nvSpPr>
        <p:spPr bwMode="auto">
          <a:xfrm>
            <a:off x="5617500" y="5051845"/>
            <a:ext cx="360040" cy="360040"/>
          </a:xfrm>
          <a:prstGeom prst="roundRect">
            <a:avLst/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11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25" name="圆角矩形 124"/>
          <p:cNvSpPr/>
          <p:nvPr/>
        </p:nvSpPr>
        <p:spPr bwMode="auto">
          <a:xfrm>
            <a:off x="5977540" y="5555901"/>
            <a:ext cx="360040" cy="360040"/>
          </a:xfrm>
          <a:prstGeom prst="roundRect">
            <a:avLst/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13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26" name="圆角矩形 125"/>
          <p:cNvSpPr/>
          <p:nvPr/>
        </p:nvSpPr>
        <p:spPr bwMode="auto">
          <a:xfrm>
            <a:off x="6337580" y="4619797"/>
            <a:ext cx="360040" cy="360040"/>
          </a:xfrm>
          <a:prstGeom prst="roundRect">
            <a:avLst/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14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27" name="圆角矩形 126"/>
          <p:cNvSpPr/>
          <p:nvPr/>
        </p:nvSpPr>
        <p:spPr bwMode="auto">
          <a:xfrm>
            <a:off x="6697620" y="5555901"/>
            <a:ext cx="360040" cy="360040"/>
          </a:xfrm>
          <a:prstGeom prst="roundRect">
            <a:avLst/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15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28" name="圆角矩形 127"/>
          <p:cNvSpPr/>
          <p:nvPr/>
        </p:nvSpPr>
        <p:spPr bwMode="auto">
          <a:xfrm>
            <a:off x="7057660" y="5051845"/>
            <a:ext cx="360040" cy="360040"/>
          </a:xfrm>
          <a:prstGeom prst="roundRect">
            <a:avLst/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17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29" name="圆角矩形 128"/>
          <p:cNvSpPr/>
          <p:nvPr/>
        </p:nvSpPr>
        <p:spPr bwMode="auto">
          <a:xfrm>
            <a:off x="7417700" y="5555901"/>
            <a:ext cx="360040" cy="360040"/>
          </a:xfrm>
          <a:prstGeom prst="roundRect">
            <a:avLst/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18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31" name="圆角矩形 130"/>
          <p:cNvSpPr/>
          <p:nvPr/>
        </p:nvSpPr>
        <p:spPr bwMode="auto">
          <a:xfrm>
            <a:off x="2381495" y="4221088"/>
            <a:ext cx="360040" cy="360040"/>
          </a:xfrm>
          <a:prstGeom prst="roundRect">
            <a:avLst/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0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32" name="圆角矩形 131"/>
          <p:cNvSpPr/>
          <p:nvPr/>
        </p:nvSpPr>
        <p:spPr bwMode="auto">
          <a:xfrm>
            <a:off x="2741535" y="4221088"/>
            <a:ext cx="360040" cy="360040"/>
          </a:xfrm>
          <a:prstGeom prst="roundRect">
            <a:avLst/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1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33" name="圆角矩形 132"/>
          <p:cNvSpPr/>
          <p:nvPr/>
        </p:nvSpPr>
        <p:spPr bwMode="auto">
          <a:xfrm>
            <a:off x="3101575" y="4221088"/>
            <a:ext cx="360040" cy="360040"/>
          </a:xfrm>
          <a:prstGeom prst="roundRect">
            <a:avLst/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3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34" name="圆角矩形 133"/>
          <p:cNvSpPr/>
          <p:nvPr/>
        </p:nvSpPr>
        <p:spPr bwMode="auto">
          <a:xfrm>
            <a:off x="3461615" y="4221088"/>
            <a:ext cx="360040" cy="360040"/>
          </a:xfrm>
          <a:prstGeom prst="roundRect">
            <a:avLst/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5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35" name="圆角矩形 134"/>
          <p:cNvSpPr/>
          <p:nvPr/>
        </p:nvSpPr>
        <p:spPr bwMode="auto">
          <a:xfrm>
            <a:off x="3821655" y="4221088"/>
            <a:ext cx="360040" cy="360040"/>
          </a:xfrm>
          <a:prstGeom prst="roundRect">
            <a:avLst/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6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36" name="圆角矩形 135"/>
          <p:cNvSpPr/>
          <p:nvPr/>
        </p:nvSpPr>
        <p:spPr bwMode="auto">
          <a:xfrm>
            <a:off x="4181695" y="4221088"/>
            <a:ext cx="360040" cy="360040"/>
          </a:xfrm>
          <a:prstGeom prst="roundRect">
            <a:avLst/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7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37" name="圆角矩形 136"/>
          <p:cNvSpPr/>
          <p:nvPr/>
        </p:nvSpPr>
        <p:spPr bwMode="auto">
          <a:xfrm>
            <a:off x="4541735" y="4221088"/>
            <a:ext cx="360040" cy="360040"/>
          </a:xfrm>
          <a:prstGeom prst="roundRect">
            <a:avLst/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8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39" name="圆角矩形 138"/>
          <p:cNvSpPr/>
          <p:nvPr/>
        </p:nvSpPr>
        <p:spPr bwMode="auto">
          <a:xfrm>
            <a:off x="5257460" y="4221088"/>
            <a:ext cx="360040" cy="360040"/>
          </a:xfrm>
          <a:prstGeom prst="roundRect">
            <a:avLst/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10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40" name="圆角矩形 139"/>
          <p:cNvSpPr/>
          <p:nvPr/>
        </p:nvSpPr>
        <p:spPr bwMode="auto">
          <a:xfrm>
            <a:off x="5617500" y="4221088"/>
            <a:ext cx="360040" cy="360040"/>
          </a:xfrm>
          <a:prstGeom prst="roundRect">
            <a:avLst/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11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41" name="圆角矩形 140"/>
          <p:cNvSpPr/>
          <p:nvPr/>
        </p:nvSpPr>
        <p:spPr bwMode="auto">
          <a:xfrm>
            <a:off x="5977540" y="4221088"/>
            <a:ext cx="360040" cy="360040"/>
          </a:xfrm>
          <a:prstGeom prst="roundRect">
            <a:avLst/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13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42" name="圆角矩形 141"/>
          <p:cNvSpPr/>
          <p:nvPr/>
        </p:nvSpPr>
        <p:spPr bwMode="auto">
          <a:xfrm>
            <a:off x="6337580" y="4221088"/>
            <a:ext cx="360040" cy="360040"/>
          </a:xfrm>
          <a:prstGeom prst="roundRect">
            <a:avLst/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14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43" name="圆角矩形 142"/>
          <p:cNvSpPr/>
          <p:nvPr/>
        </p:nvSpPr>
        <p:spPr bwMode="auto">
          <a:xfrm>
            <a:off x="6697620" y="4221088"/>
            <a:ext cx="360040" cy="360040"/>
          </a:xfrm>
          <a:prstGeom prst="roundRect">
            <a:avLst/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15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44" name="圆角矩形 143"/>
          <p:cNvSpPr/>
          <p:nvPr/>
        </p:nvSpPr>
        <p:spPr bwMode="auto">
          <a:xfrm>
            <a:off x="7057660" y="4221088"/>
            <a:ext cx="360040" cy="360040"/>
          </a:xfrm>
          <a:prstGeom prst="roundRect">
            <a:avLst/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17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45" name="圆角矩形 144"/>
          <p:cNvSpPr/>
          <p:nvPr/>
        </p:nvSpPr>
        <p:spPr bwMode="auto">
          <a:xfrm>
            <a:off x="7417700" y="4221088"/>
            <a:ext cx="360040" cy="360040"/>
          </a:xfrm>
          <a:prstGeom prst="roundRect">
            <a:avLst/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18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3632014" y="4403773"/>
            <a:ext cx="1269761" cy="216024"/>
            <a:chOff x="3632014" y="4509120"/>
            <a:chExt cx="1269761" cy="216024"/>
          </a:xfrm>
        </p:grpSpPr>
        <p:cxnSp>
          <p:nvCxnSpPr>
            <p:cNvPr id="6" name="直接连接符 5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14" name="直接连接符 113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130" name="组合 129"/>
          <p:cNvGrpSpPr/>
          <p:nvPr/>
        </p:nvGrpSpPr>
        <p:grpSpPr>
          <a:xfrm>
            <a:off x="2915816" y="4795879"/>
            <a:ext cx="545799" cy="255965"/>
            <a:chOff x="3632014" y="4509120"/>
            <a:chExt cx="1269761" cy="216024"/>
          </a:xfrm>
        </p:grpSpPr>
        <p:cxnSp>
          <p:nvCxnSpPr>
            <p:cNvPr id="138" name="直接连接符 137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46" name="直接连接符 145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147" name="组合 146"/>
          <p:cNvGrpSpPr/>
          <p:nvPr/>
        </p:nvGrpSpPr>
        <p:grpSpPr>
          <a:xfrm flipH="1">
            <a:off x="3101573" y="5227928"/>
            <a:ext cx="174281" cy="327973"/>
            <a:chOff x="3632014" y="4509120"/>
            <a:chExt cx="1269761" cy="216024"/>
          </a:xfrm>
        </p:grpSpPr>
        <p:cxnSp>
          <p:nvCxnSpPr>
            <p:cNvPr id="148" name="直接连接符 147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49" name="直接连接符 148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16" name="组合 15"/>
          <p:cNvGrpSpPr/>
          <p:nvPr/>
        </p:nvGrpSpPr>
        <p:grpSpPr>
          <a:xfrm>
            <a:off x="3457008" y="5735921"/>
            <a:ext cx="106880" cy="367706"/>
            <a:chOff x="3457008" y="5841268"/>
            <a:chExt cx="69966" cy="327973"/>
          </a:xfrm>
        </p:grpSpPr>
        <p:cxnSp>
          <p:nvCxnSpPr>
            <p:cNvPr id="151" name="直接连接符 150"/>
            <p:cNvCxnSpPr/>
            <p:nvPr/>
          </p:nvCxnSpPr>
          <p:spPr bwMode="auto">
            <a:xfrm flipH="1">
              <a:off x="3457008" y="5841268"/>
              <a:ext cx="69966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52" name="直接连接符 151"/>
            <p:cNvCxnSpPr/>
            <p:nvPr/>
          </p:nvCxnSpPr>
          <p:spPr bwMode="auto">
            <a:xfrm flipH="1" flipV="1">
              <a:off x="3526974" y="5841268"/>
              <a:ext cx="0" cy="327973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sp>
        <p:nvSpPr>
          <p:cNvPr id="153" name="圆角矩形 152"/>
          <p:cNvSpPr/>
          <p:nvPr/>
        </p:nvSpPr>
        <p:spPr bwMode="auto">
          <a:xfrm>
            <a:off x="3383868" y="6103627"/>
            <a:ext cx="360040" cy="360040"/>
          </a:xfrm>
          <a:prstGeom prst="roundRect">
            <a:avLst/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4</a:t>
            </a:r>
            <a:endParaRPr lang="zh-CN" altLang="en-US" sz="2000" b="1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54" name="矩形 153"/>
          <p:cNvSpPr/>
          <p:nvPr/>
        </p:nvSpPr>
        <p:spPr>
          <a:xfrm>
            <a:off x="335660" y="4221088"/>
            <a:ext cx="11744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insert(4)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5" name="文本框 154"/>
          <p:cNvSpPr txBox="1"/>
          <p:nvPr/>
        </p:nvSpPr>
        <p:spPr>
          <a:xfrm>
            <a:off x="225610" y="4911813"/>
            <a:ext cx="1668638" cy="1631216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从一维空间拓展至二维空间，动态插入删除无需移位</a:t>
            </a:r>
            <a:endParaRPr lang="en-US" altLang="zh-CN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2267744" y="6161628"/>
            <a:ext cx="5680396" cy="435724"/>
            <a:chOff x="2267744" y="6161628"/>
            <a:chExt cx="5680396" cy="435724"/>
          </a:xfrm>
        </p:grpSpPr>
        <p:cxnSp>
          <p:nvCxnSpPr>
            <p:cNvPr id="26" name="直接箭头连接符 25"/>
            <p:cNvCxnSpPr/>
            <p:nvPr/>
          </p:nvCxnSpPr>
          <p:spPr bwMode="auto">
            <a:xfrm>
              <a:off x="2267744" y="6597352"/>
              <a:ext cx="5680396" cy="0"/>
            </a:xfrm>
            <a:prstGeom prst="straightConnector1">
              <a:avLst/>
            </a:prstGeom>
            <a:solidFill>
              <a:schemeClr val="accent1"/>
            </a:solidFill>
            <a:ln w="31750" cap="flat" cmpd="sng" algn="ctr">
              <a:solidFill>
                <a:srgbClr val="00823B"/>
              </a:solidFill>
              <a:prstDash val="solid"/>
              <a:round/>
              <a:headEnd type="none"/>
              <a:tailEnd type="stealth" w="lg" len="lg"/>
            </a:ln>
            <a:effectLst/>
          </p:spPr>
        </p:cxnSp>
        <p:sp>
          <p:nvSpPr>
            <p:cNvPr id="156" name="文本框 155"/>
            <p:cNvSpPr txBox="1"/>
            <p:nvPr/>
          </p:nvSpPr>
          <p:spPr>
            <a:xfrm>
              <a:off x="4420599" y="6161628"/>
              <a:ext cx="283329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rgbClr val="00823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从左往右保持有序性</a:t>
              </a:r>
              <a:endParaRPr lang="en-US" altLang="zh-CN" sz="2000" b="1" dirty="0">
                <a:solidFill>
                  <a:srgbClr val="00823B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57" name="组合 156"/>
          <p:cNvGrpSpPr/>
          <p:nvPr/>
        </p:nvGrpSpPr>
        <p:grpSpPr>
          <a:xfrm flipH="1">
            <a:off x="5257460" y="4401744"/>
            <a:ext cx="1258756" cy="216024"/>
            <a:chOff x="3632014" y="4509120"/>
            <a:chExt cx="1269761" cy="216024"/>
          </a:xfrm>
        </p:grpSpPr>
        <p:cxnSp>
          <p:nvCxnSpPr>
            <p:cNvPr id="158" name="直接连接符 157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59" name="直接连接符 158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160" name="组合 159"/>
          <p:cNvGrpSpPr/>
          <p:nvPr/>
        </p:nvGrpSpPr>
        <p:grpSpPr>
          <a:xfrm>
            <a:off x="5791781" y="4799817"/>
            <a:ext cx="545799" cy="255965"/>
            <a:chOff x="3632014" y="4509120"/>
            <a:chExt cx="1269761" cy="216024"/>
          </a:xfrm>
        </p:grpSpPr>
        <p:cxnSp>
          <p:nvCxnSpPr>
            <p:cNvPr id="161" name="直接连接符 160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62" name="直接连接符 161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163" name="组合 162"/>
          <p:cNvGrpSpPr/>
          <p:nvPr/>
        </p:nvGrpSpPr>
        <p:grpSpPr>
          <a:xfrm flipH="1">
            <a:off x="6701597" y="4795879"/>
            <a:ext cx="552295" cy="255965"/>
            <a:chOff x="3632014" y="4509120"/>
            <a:chExt cx="1269761" cy="216024"/>
          </a:xfrm>
        </p:grpSpPr>
        <p:cxnSp>
          <p:nvCxnSpPr>
            <p:cNvPr id="164" name="直接连接符 163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65" name="直接连接符 164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166" name="组合 165"/>
          <p:cNvGrpSpPr/>
          <p:nvPr/>
        </p:nvGrpSpPr>
        <p:grpSpPr>
          <a:xfrm flipH="1">
            <a:off x="3823939" y="4792000"/>
            <a:ext cx="552295" cy="255965"/>
            <a:chOff x="3632014" y="4509120"/>
            <a:chExt cx="1269761" cy="216024"/>
          </a:xfrm>
        </p:grpSpPr>
        <p:cxnSp>
          <p:nvCxnSpPr>
            <p:cNvPr id="167" name="直接连接符 166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68" name="直接连接符 167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169" name="组合 168"/>
          <p:cNvGrpSpPr/>
          <p:nvPr/>
        </p:nvGrpSpPr>
        <p:grpSpPr>
          <a:xfrm flipH="1">
            <a:off x="4539628" y="5227927"/>
            <a:ext cx="174281" cy="327973"/>
            <a:chOff x="3632014" y="4509120"/>
            <a:chExt cx="1269761" cy="216024"/>
          </a:xfrm>
        </p:grpSpPr>
        <p:cxnSp>
          <p:nvCxnSpPr>
            <p:cNvPr id="170" name="直接连接符 169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71" name="直接连接符 170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172" name="组合 171"/>
          <p:cNvGrpSpPr/>
          <p:nvPr/>
        </p:nvGrpSpPr>
        <p:grpSpPr>
          <a:xfrm flipH="1">
            <a:off x="5979136" y="5225792"/>
            <a:ext cx="174281" cy="327973"/>
            <a:chOff x="3632014" y="4509120"/>
            <a:chExt cx="1269761" cy="216024"/>
          </a:xfrm>
        </p:grpSpPr>
        <p:cxnSp>
          <p:nvCxnSpPr>
            <p:cNvPr id="173" name="直接连接符 172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74" name="直接连接符 173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175" name="组合 174"/>
          <p:cNvGrpSpPr/>
          <p:nvPr/>
        </p:nvGrpSpPr>
        <p:grpSpPr>
          <a:xfrm flipH="1">
            <a:off x="7416801" y="5225791"/>
            <a:ext cx="174281" cy="327973"/>
            <a:chOff x="3632014" y="4509120"/>
            <a:chExt cx="1269761" cy="216024"/>
          </a:xfrm>
        </p:grpSpPr>
        <p:cxnSp>
          <p:nvCxnSpPr>
            <p:cNvPr id="176" name="直接连接符 175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77" name="直接连接符 176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178" name="组合 177"/>
          <p:cNvGrpSpPr/>
          <p:nvPr/>
        </p:nvGrpSpPr>
        <p:grpSpPr>
          <a:xfrm>
            <a:off x="6881131" y="5221614"/>
            <a:ext cx="177658" cy="327973"/>
            <a:chOff x="3632014" y="4509120"/>
            <a:chExt cx="1269761" cy="216024"/>
          </a:xfrm>
        </p:grpSpPr>
        <p:cxnSp>
          <p:nvCxnSpPr>
            <p:cNvPr id="179" name="直接连接符 178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80" name="直接连接符 179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181" name="组合 180"/>
          <p:cNvGrpSpPr/>
          <p:nvPr/>
        </p:nvGrpSpPr>
        <p:grpSpPr>
          <a:xfrm>
            <a:off x="5438672" y="5238666"/>
            <a:ext cx="177658" cy="327973"/>
            <a:chOff x="3632014" y="4509120"/>
            <a:chExt cx="1269761" cy="216024"/>
          </a:xfrm>
        </p:grpSpPr>
        <p:cxnSp>
          <p:nvCxnSpPr>
            <p:cNvPr id="182" name="直接连接符 181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83" name="直接连接符 182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184" name="组合 183"/>
          <p:cNvGrpSpPr/>
          <p:nvPr/>
        </p:nvGrpSpPr>
        <p:grpSpPr>
          <a:xfrm>
            <a:off x="4004974" y="5225791"/>
            <a:ext cx="177658" cy="327973"/>
            <a:chOff x="3632014" y="4509120"/>
            <a:chExt cx="1269761" cy="216024"/>
          </a:xfrm>
        </p:grpSpPr>
        <p:cxnSp>
          <p:nvCxnSpPr>
            <p:cNvPr id="185" name="直接连接符 184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86" name="直接连接符 185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187" name="组合 186"/>
          <p:cNvGrpSpPr/>
          <p:nvPr/>
        </p:nvGrpSpPr>
        <p:grpSpPr>
          <a:xfrm>
            <a:off x="2566268" y="5231865"/>
            <a:ext cx="177658" cy="327973"/>
            <a:chOff x="3632014" y="4509120"/>
            <a:chExt cx="1269761" cy="216024"/>
          </a:xfrm>
        </p:grpSpPr>
        <p:cxnSp>
          <p:nvCxnSpPr>
            <p:cNvPr id="188" name="直接连接符 187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89" name="直接连接符 188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sp>
        <p:nvSpPr>
          <p:cNvPr id="190" name="文本框 189"/>
          <p:cNvSpPr txBox="1"/>
          <p:nvPr/>
        </p:nvSpPr>
        <p:spPr>
          <a:xfrm>
            <a:off x="8449255" y="4530412"/>
            <a:ext cx="406109" cy="1631216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二叉搜索树</a:t>
            </a:r>
            <a:endParaRPr lang="en-US" altLang="zh-CN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93" name="直接连接符 192"/>
          <p:cNvCxnSpPr/>
          <p:nvPr/>
        </p:nvCxnSpPr>
        <p:spPr bwMode="auto">
          <a:xfrm flipH="1" flipV="1">
            <a:off x="5082653" y="3965123"/>
            <a:ext cx="0" cy="255965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stealth" w="lg" len="lg"/>
            <a:tailEnd type="none"/>
          </a:ln>
          <a:effectLst/>
        </p:spPr>
      </p:cxnSp>
    </p:spTree>
    <p:extLst>
      <p:ext uri="{BB962C8B-B14F-4D97-AF65-F5344CB8AC3E}">
        <p14:creationId xmlns:p14="http://schemas.microsoft.com/office/powerpoint/2010/main" val="708216361"/>
      </p:ext>
    </p:extLst>
  </p:cSld>
  <p:clrMapOvr>
    <a:masterClrMapping/>
  </p:clrMapOvr>
  <p:transition advTm="157">
    <p:zoom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088" y="85725"/>
            <a:ext cx="7599362" cy="914400"/>
          </a:xfrm>
        </p:spPr>
        <p:txBody>
          <a:bodyPr/>
          <a:lstStyle/>
          <a:p>
            <a:pPr>
              <a:defRPr/>
            </a:pPr>
            <a:r>
              <a:rPr lang="zh-CN" altLang="en-US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回顾：</a:t>
            </a:r>
            <a:r>
              <a:rPr lang="en-US" altLang="zh-CN" sz="3600" dirty="0" err="1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kd</a:t>
            </a:r>
            <a:r>
              <a:rPr lang="en-US" altLang="zh-CN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-tree</a:t>
            </a:r>
            <a:r>
              <a:rPr lang="zh-CN" altLang="en-US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查找</a:t>
            </a:r>
          </a:p>
        </p:txBody>
      </p:sp>
      <p:sp>
        <p:nvSpPr>
          <p:cNvPr id="6" name="TextBox 20"/>
          <p:cNvSpPr txBox="1">
            <a:spLocks noChangeArrowheads="1"/>
          </p:cNvSpPr>
          <p:nvPr/>
        </p:nvSpPr>
        <p:spPr bwMode="auto">
          <a:xfrm>
            <a:off x="323528" y="1196752"/>
            <a:ext cx="8640960" cy="12772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lang="en-US" altLang="zh-CN" sz="24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kd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-tree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：一种平衡二叉树、一种二叉空间分割树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(BSP)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  一种高维几何搜索的数据结构（</a:t>
            </a:r>
            <a:r>
              <a:rPr lang="en-US" altLang="zh-CN" sz="24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J.L.Bentley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1975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年发明）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目的：范围查询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4" name="组合 63"/>
          <p:cNvGrpSpPr/>
          <p:nvPr/>
        </p:nvGrpSpPr>
        <p:grpSpPr>
          <a:xfrm>
            <a:off x="5080652" y="2123202"/>
            <a:ext cx="3965966" cy="3706026"/>
            <a:chOff x="4729471" y="2083930"/>
            <a:chExt cx="4193650" cy="3964470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29471" y="2083930"/>
              <a:ext cx="3566418" cy="3964470"/>
            </a:xfrm>
            <a:prstGeom prst="rect">
              <a:avLst/>
            </a:prstGeom>
          </p:spPr>
        </p:pic>
        <p:sp>
          <p:nvSpPr>
            <p:cNvPr id="4" name="椭圆 3"/>
            <p:cNvSpPr/>
            <p:nvPr/>
          </p:nvSpPr>
          <p:spPr bwMode="auto">
            <a:xfrm>
              <a:off x="6228184" y="3063210"/>
              <a:ext cx="936104" cy="902364"/>
            </a:xfrm>
            <a:prstGeom prst="ellipse">
              <a:avLst/>
            </a:prstGeom>
            <a:noFill/>
            <a:ln w="38100" algn="ctr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8138986" y="2773436"/>
              <a:ext cx="784135" cy="31442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600"/>
                </a:spcAft>
                <a:buClr>
                  <a:srgbClr val="C00000"/>
                </a:buClr>
                <a:defRPr/>
              </a:pPr>
              <a:r>
                <a:rPr lang="zh-CN" altLang="en-US" sz="2000" b="1" dirty="0">
                  <a:solidFill>
                    <a:schemeClr val="accent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距离</a:t>
              </a:r>
              <a:r>
                <a:rPr lang="en-US" altLang="zh-CN" sz="2000" b="1" dirty="0">
                  <a:solidFill>
                    <a:schemeClr val="accent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15</a:t>
              </a:r>
              <a:r>
                <a:rPr lang="zh-CN" altLang="en-US" sz="2000" b="1" dirty="0">
                  <a:solidFill>
                    <a:schemeClr val="accent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号楼</a:t>
              </a:r>
              <a:r>
                <a:rPr lang="en-US" altLang="zh-CN" sz="2000" b="1" dirty="0">
                  <a:solidFill>
                    <a:schemeClr val="accent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150</a:t>
              </a:r>
              <a:r>
                <a:rPr lang="zh-CN" altLang="en-US" sz="2000" b="1" dirty="0">
                  <a:solidFill>
                    <a:schemeClr val="accent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米以内有哪些食堂</a:t>
              </a:r>
              <a:endParaRPr lang="en-US" altLang="zh-CN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spcAft>
                  <a:spcPts val="600"/>
                </a:spcAft>
                <a:buClr>
                  <a:srgbClr val="C00000"/>
                </a:buClr>
                <a:defRPr/>
              </a:pPr>
              <a:r>
                <a:rPr lang="zh-CN" altLang="en-US" sz="2000" b="1" dirty="0">
                  <a:solidFill>
                    <a:schemeClr val="accent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？</a:t>
              </a: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4860032" y="4417184"/>
              <a:ext cx="1012158" cy="163121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>
                <a:spcAft>
                  <a:spcPts val="600"/>
                </a:spcAft>
                <a:buClr>
                  <a:srgbClr val="C00000"/>
                </a:buClr>
                <a:defRPr/>
              </a:pPr>
              <a:r>
                <a:rPr lang="zh-CN" altLang="en-US" sz="2000" b="1" dirty="0">
                  <a:solidFill>
                    <a:schemeClr val="accent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距离中央主楼最近的食堂是哪个？</a:t>
              </a:r>
            </a:p>
          </p:txBody>
        </p:sp>
        <p:sp>
          <p:nvSpPr>
            <p:cNvPr id="11" name="乘号 10"/>
            <p:cNvSpPr/>
            <p:nvPr/>
          </p:nvSpPr>
          <p:spPr bwMode="auto">
            <a:xfrm rot="2606340">
              <a:off x="7168729" y="4310932"/>
              <a:ext cx="360040" cy="365790"/>
            </a:xfrm>
            <a:prstGeom prst="mathMultiply">
              <a:avLst>
                <a:gd name="adj1" fmla="val 11054"/>
              </a:avLst>
            </a:prstGeom>
            <a:solidFill>
              <a:srgbClr val="FF0000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</p:grpSp>
      <p:sp>
        <p:nvSpPr>
          <p:cNvPr id="75" name="文本框 74"/>
          <p:cNvSpPr txBox="1"/>
          <p:nvPr/>
        </p:nvSpPr>
        <p:spPr>
          <a:xfrm>
            <a:off x="294098" y="2699966"/>
            <a:ext cx="91163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buClr>
                <a:srgbClr val="C00000"/>
              </a:buClr>
              <a:defRPr/>
            </a:pPr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找出身高在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</a:t>
            </a:r>
            <a:r>
              <a:rPr lang="en-US" altLang="zh-CN" b="1" dirty="0" err="1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a,b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]</a:t>
            </a:r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区间，年龄在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</a:t>
            </a:r>
            <a:r>
              <a:rPr lang="en-US" altLang="zh-CN" b="1" dirty="0" err="1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c,d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]</a:t>
            </a:r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区间，工资在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</a:t>
            </a:r>
            <a:r>
              <a:rPr lang="en-US" altLang="zh-CN" b="1" dirty="0" err="1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e,f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]</a:t>
            </a:r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区间的员工</a:t>
            </a:r>
          </a:p>
        </p:txBody>
      </p:sp>
      <p:sp>
        <p:nvSpPr>
          <p:cNvPr id="77" name="文本框 76"/>
          <p:cNvSpPr txBox="1"/>
          <p:nvPr/>
        </p:nvSpPr>
        <p:spPr>
          <a:xfrm>
            <a:off x="323528" y="6025763"/>
            <a:ext cx="8417532" cy="707886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高维数据的两类查找问题：</a:t>
            </a:r>
            <a:endParaRPr lang="en-US" altLang="zh-CN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）与某个点最近的</a:t>
            </a: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个点；</a:t>
            </a: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）在某个范围区间内的所有点</a:t>
            </a:r>
            <a:endParaRPr lang="en-US" altLang="zh-CN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95" name="组合 94"/>
          <p:cNvGrpSpPr/>
          <p:nvPr/>
        </p:nvGrpSpPr>
        <p:grpSpPr>
          <a:xfrm>
            <a:off x="1176629" y="2605484"/>
            <a:ext cx="3544704" cy="3307390"/>
            <a:chOff x="1176629" y="2605484"/>
            <a:chExt cx="3544704" cy="3307390"/>
          </a:xfrm>
        </p:grpSpPr>
        <p:grpSp>
          <p:nvGrpSpPr>
            <p:cNvPr id="76" name="组合 75"/>
            <p:cNvGrpSpPr/>
            <p:nvPr/>
          </p:nvGrpSpPr>
          <p:grpSpPr>
            <a:xfrm>
              <a:off x="1176629" y="2605484"/>
              <a:ext cx="3544704" cy="3307390"/>
              <a:chOff x="476842" y="2602647"/>
              <a:chExt cx="3832247" cy="3634665"/>
            </a:xfrm>
          </p:grpSpPr>
          <p:grpSp>
            <p:nvGrpSpPr>
              <p:cNvPr id="63" name="组合 62"/>
              <p:cNvGrpSpPr/>
              <p:nvPr/>
            </p:nvGrpSpPr>
            <p:grpSpPr>
              <a:xfrm>
                <a:off x="549195" y="2698252"/>
                <a:ext cx="3759894" cy="3356315"/>
                <a:chOff x="388949" y="2713604"/>
                <a:chExt cx="3759894" cy="3356315"/>
              </a:xfrm>
            </p:grpSpPr>
            <p:cxnSp>
              <p:nvCxnSpPr>
                <p:cNvPr id="8" name="直接箭头连接符 7"/>
                <p:cNvCxnSpPr/>
                <p:nvPr/>
              </p:nvCxnSpPr>
              <p:spPr bwMode="auto">
                <a:xfrm>
                  <a:off x="388949" y="5853895"/>
                  <a:ext cx="3456384" cy="0"/>
                </a:xfrm>
                <a:prstGeom prst="straightConnector1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chemeClr val="tx1"/>
                  </a:solidFill>
                  <a:prstDash val="solid"/>
                  <a:round/>
                  <a:headEnd type="none"/>
                  <a:tailEnd type="stealth" w="lg" len="lg"/>
                </a:ln>
                <a:effectLst/>
              </p:spPr>
            </p:cxnSp>
            <p:cxnSp>
              <p:nvCxnSpPr>
                <p:cNvPr id="9" name="直接箭头连接符 8"/>
                <p:cNvCxnSpPr/>
                <p:nvPr/>
              </p:nvCxnSpPr>
              <p:spPr bwMode="auto">
                <a:xfrm flipV="1">
                  <a:off x="604973" y="3034589"/>
                  <a:ext cx="0" cy="3035330"/>
                </a:xfrm>
                <a:prstGeom prst="straightConnector1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chemeClr val="tx1"/>
                  </a:solidFill>
                  <a:prstDash val="solid"/>
                  <a:round/>
                  <a:headEnd type="none"/>
                  <a:tailEnd type="stealth" w="lg" len="lg"/>
                </a:ln>
                <a:effectLst/>
              </p:spPr>
            </p:cxnSp>
            <p:cxnSp>
              <p:nvCxnSpPr>
                <p:cNvPr id="16" name="直接箭头连接符 15"/>
                <p:cNvCxnSpPr/>
                <p:nvPr/>
              </p:nvCxnSpPr>
              <p:spPr bwMode="auto">
                <a:xfrm flipV="1">
                  <a:off x="604973" y="3514392"/>
                  <a:ext cx="1873080" cy="2344164"/>
                </a:xfrm>
                <a:prstGeom prst="straightConnector1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chemeClr val="tx1"/>
                  </a:solidFill>
                  <a:prstDash val="solid"/>
                  <a:round/>
                  <a:headEnd type="none"/>
                  <a:tailEnd type="stealth" w="lg" len="lg"/>
                </a:ln>
                <a:effectLst/>
              </p:spPr>
            </p:cxnSp>
            <p:cxnSp>
              <p:nvCxnSpPr>
                <p:cNvPr id="20" name="直接箭头连接符 19"/>
                <p:cNvCxnSpPr/>
                <p:nvPr/>
              </p:nvCxnSpPr>
              <p:spPr bwMode="auto">
                <a:xfrm flipV="1">
                  <a:off x="1870969" y="4223744"/>
                  <a:ext cx="1288265" cy="1625492"/>
                </a:xfrm>
                <a:prstGeom prst="straightConnector1">
                  <a:avLst/>
                </a:prstGeom>
                <a:solidFill>
                  <a:schemeClr val="accent1"/>
                </a:solidFill>
                <a:ln w="15875" cap="flat" cmpd="sng" algn="ctr">
                  <a:solidFill>
                    <a:schemeClr val="tx1"/>
                  </a:solidFill>
                  <a:prstDash val="dash"/>
                  <a:round/>
                  <a:headEnd type="none"/>
                  <a:tailEnd type="none" w="lg" len="lg"/>
                </a:ln>
                <a:effectLst/>
              </p:spPr>
            </p:cxnSp>
            <p:cxnSp>
              <p:nvCxnSpPr>
                <p:cNvPr id="22" name="直接箭头连接符 21"/>
                <p:cNvCxnSpPr/>
                <p:nvPr/>
              </p:nvCxnSpPr>
              <p:spPr bwMode="auto">
                <a:xfrm flipH="1" flipV="1">
                  <a:off x="1309290" y="3477731"/>
                  <a:ext cx="15765" cy="1483150"/>
                </a:xfrm>
                <a:prstGeom prst="straightConnector1">
                  <a:avLst/>
                </a:prstGeom>
                <a:solidFill>
                  <a:schemeClr val="accent1"/>
                </a:solidFill>
                <a:ln w="15875" cap="flat" cmpd="sng" algn="ctr">
                  <a:solidFill>
                    <a:schemeClr val="tx1"/>
                  </a:solidFill>
                  <a:prstDash val="dash"/>
                  <a:round/>
                  <a:headEnd type="none"/>
                  <a:tailEnd type="none" w="lg" len="lg"/>
                </a:ln>
                <a:effectLst/>
              </p:spPr>
            </p:cxnSp>
            <p:cxnSp>
              <p:nvCxnSpPr>
                <p:cNvPr id="25" name="直接箭头连接符 24"/>
                <p:cNvCxnSpPr/>
                <p:nvPr/>
              </p:nvCxnSpPr>
              <p:spPr bwMode="auto">
                <a:xfrm flipH="1" flipV="1">
                  <a:off x="1890851" y="2713604"/>
                  <a:ext cx="2" cy="1528254"/>
                </a:xfrm>
                <a:prstGeom prst="straightConnector1">
                  <a:avLst/>
                </a:prstGeom>
                <a:solidFill>
                  <a:schemeClr val="accent1"/>
                </a:solidFill>
                <a:ln w="15875" cap="flat" cmpd="sng" algn="ctr">
                  <a:solidFill>
                    <a:schemeClr val="tx1"/>
                  </a:solidFill>
                  <a:prstDash val="dash"/>
                  <a:round/>
                  <a:headEnd type="none"/>
                  <a:tailEnd type="none" w="lg" len="lg"/>
                </a:ln>
                <a:effectLst/>
              </p:spPr>
            </p:cxnSp>
            <p:cxnSp>
              <p:nvCxnSpPr>
                <p:cNvPr id="27" name="直接箭头连接符 26"/>
                <p:cNvCxnSpPr/>
                <p:nvPr/>
              </p:nvCxnSpPr>
              <p:spPr bwMode="auto">
                <a:xfrm flipV="1">
                  <a:off x="1325053" y="4917791"/>
                  <a:ext cx="2249750" cy="18114"/>
                </a:xfrm>
                <a:prstGeom prst="straightConnector1">
                  <a:avLst/>
                </a:prstGeom>
                <a:solidFill>
                  <a:schemeClr val="accent1"/>
                </a:solidFill>
                <a:ln w="15875" cap="flat" cmpd="sng" algn="ctr">
                  <a:solidFill>
                    <a:schemeClr val="tx1"/>
                  </a:solidFill>
                  <a:prstDash val="dash"/>
                  <a:round/>
                  <a:headEnd type="none"/>
                  <a:tailEnd type="none" w="lg" len="lg"/>
                </a:ln>
                <a:effectLst/>
              </p:spPr>
            </p:cxnSp>
            <p:cxnSp>
              <p:nvCxnSpPr>
                <p:cNvPr id="33" name="直接箭头连接符 32"/>
                <p:cNvCxnSpPr/>
                <p:nvPr/>
              </p:nvCxnSpPr>
              <p:spPr bwMode="auto">
                <a:xfrm flipV="1">
                  <a:off x="1899093" y="4223744"/>
                  <a:ext cx="2249750" cy="18114"/>
                </a:xfrm>
                <a:prstGeom prst="straightConnector1">
                  <a:avLst/>
                </a:prstGeom>
                <a:solidFill>
                  <a:schemeClr val="accent1"/>
                </a:solidFill>
                <a:ln w="15875" cap="flat" cmpd="sng" algn="ctr">
                  <a:solidFill>
                    <a:schemeClr val="tx1"/>
                  </a:solidFill>
                  <a:prstDash val="dash"/>
                  <a:round/>
                  <a:headEnd type="none"/>
                  <a:tailEnd type="none" w="lg" len="lg"/>
                </a:ln>
                <a:effectLst/>
              </p:spPr>
            </p:cxnSp>
            <p:cxnSp>
              <p:nvCxnSpPr>
                <p:cNvPr id="36" name="直接箭头连接符 35"/>
                <p:cNvCxnSpPr/>
                <p:nvPr/>
              </p:nvCxnSpPr>
              <p:spPr bwMode="auto">
                <a:xfrm flipV="1">
                  <a:off x="2825446" y="4233064"/>
                  <a:ext cx="1288265" cy="1625492"/>
                </a:xfrm>
                <a:prstGeom prst="straightConnector1">
                  <a:avLst/>
                </a:prstGeom>
                <a:solidFill>
                  <a:schemeClr val="accent1"/>
                </a:solidFill>
                <a:ln w="15875" cap="flat" cmpd="sng" algn="ctr">
                  <a:solidFill>
                    <a:schemeClr val="tx1"/>
                  </a:solidFill>
                  <a:prstDash val="dash"/>
                  <a:round/>
                  <a:headEnd type="none"/>
                  <a:tailEnd type="none" w="lg" len="lg"/>
                </a:ln>
                <a:effectLst/>
              </p:spPr>
            </p:cxnSp>
            <p:cxnSp>
              <p:nvCxnSpPr>
                <p:cNvPr id="37" name="直接箭头连接符 36"/>
                <p:cNvCxnSpPr/>
                <p:nvPr/>
              </p:nvCxnSpPr>
              <p:spPr bwMode="auto">
                <a:xfrm flipV="1">
                  <a:off x="607775" y="3278375"/>
                  <a:ext cx="1288265" cy="1625492"/>
                </a:xfrm>
                <a:prstGeom prst="straightConnector1">
                  <a:avLst/>
                </a:prstGeom>
                <a:solidFill>
                  <a:schemeClr val="accent1"/>
                </a:solidFill>
                <a:ln w="15875" cap="flat" cmpd="sng" algn="ctr">
                  <a:solidFill>
                    <a:schemeClr val="tx1"/>
                  </a:solidFill>
                  <a:prstDash val="dash"/>
                  <a:round/>
                  <a:headEnd type="none"/>
                  <a:tailEnd type="none" w="lg" len="lg"/>
                </a:ln>
                <a:effectLst/>
              </p:spPr>
            </p:cxnSp>
            <p:cxnSp>
              <p:nvCxnSpPr>
                <p:cNvPr id="38" name="直接箭头连接符 37"/>
                <p:cNvCxnSpPr/>
                <p:nvPr/>
              </p:nvCxnSpPr>
              <p:spPr bwMode="auto">
                <a:xfrm flipV="1">
                  <a:off x="597839" y="2784755"/>
                  <a:ext cx="1288265" cy="1625492"/>
                </a:xfrm>
                <a:prstGeom prst="straightConnector1">
                  <a:avLst/>
                </a:prstGeom>
                <a:solidFill>
                  <a:schemeClr val="accent1"/>
                </a:solidFill>
                <a:ln w="15875" cap="flat" cmpd="sng" algn="ctr">
                  <a:solidFill>
                    <a:schemeClr val="tx1"/>
                  </a:solidFill>
                  <a:prstDash val="dash"/>
                  <a:round/>
                  <a:headEnd type="none"/>
                  <a:tailEnd type="none" w="lg" len="lg"/>
                </a:ln>
                <a:effectLst/>
              </p:spPr>
            </p:cxnSp>
            <p:cxnSp>
              <p:nvCxnSpPr>
                <p:cNvPr id="40" name="直接箭头连接符 39"/>
                <p:cNvCxnSpPr/>
                <p:nvPr/>
              </p:nvCxnSpPr>
              <p:spPr bwMode="auto">
                <a:xfrm flipV="1">
                  <a:off x="1325809" y="3986208"/>
                  <a:ext cx="1278211" cy="16012"/>
                </a:xfrm>
                <a:prstGeom prst="straightConnector1">
                  <a:avLst/>
                </a:prstGeom>
                <a:solidFill>
                  <a:schemeClr val="accent1"/>
                </a:solidFill>
                <a:ln w="15875" cap="flat" cmpd="sng" algn="ctr">
                  <a:solidFill>
                    <a:schemeClr val="tx1"/>
                  </a:solidFill>
                  <a:prstDash val="dash"/>
                  <a:round/>
                  <a:headEnd type="none"/>
                  <a:tailEnd type="none" w="lg" len="lg"/>
                </a:ln>
                <a:effectLst/>
              </p:spPr>
            </p:cxnSp>
            <p:cxnSp>
              <p:nvCxnSpPr>
                <p:cNvPr id="41" name="直接箭头连接符 40"/>
                <p:cNvCxnSpPr/>
                <p:nvPr/>
              </p:nvCxnSpPr>
              <p:spPr bwMode="auto">
                <a:xfrm flipV="1">
                  <a:off x="1289566" y="3487005"/>
                  <a:ext cx="1314454" cy="6996"/>
                </a:xfrm>
                <a:prstGeom prst="straightConnector1">
                  <a:avLst/>
                </a:prstGeom>
                <a:solidFill>
                  <a:schemeClr val="accent1"/>
                </a:solidFill>
                <a:ln w="15875" cap="flat" cmpd="sng" algn="ctr">
                  <a:solidFill>
                    <a:schemeClr val="tx1"/>
                  </a:solidFill>
                  <a:prstDash val="dash"/>
                  <a:round/>
                  <a:headEnd type="none"/>
                  <a:tailEnd type="none" w="lg" len="lg"/>
                </a:ln>
                <a:effectLst/>
              </p:spPr>
            </p:cxnSp>
            <p:cxnSp>
              <p:nvCxnSpPr>
                <p:cNvPr id="42" name="直接箭头连接符 41"/>
                <p:cNvCxnSpPr/>
                <p:nvPr/>
              </p:nvCxnSpPr>
              <p:spPr bwMode="auto">
                <a:xfrm flipV="1">
                  <a:off x="3159234" y="3310413"/>
                  <a:ext cx="4284" cy="926834"/>
                </a:xfrm>
                <a:prstGeom prst="straightConnector1">
                  <a:avLst/>
                </a:prstGeom>
                <a:solidFill>
                  <a:schemeClr val="accent1"/>
                </a:solidFill>
                <a:ln w="15875" cap="flat" cmpd="sng" algn="ctr">
                  <a:solidFill>
                    <a:schemeClr val="tx1"/>
                  </a:solidFill>
                  <a:prstDash val="dash"/>
                  <a:round/>
                  <a:headEnd type="none"/>
                  <a:tailEnd type="none" w="lg" len="lg"/>
                </a:ln>
                <a:effectLst/>
              </p:spPr>
            </p:cxnSp>
            <p:cxnSp>
              <p:nvCxnSpPr>
                <p:cNvPr id="43" name="直接箭头连接符 42"/>
                <p:cNvCxnSpPr/>
                <p:nvPr/>
              </p:nvCxnSpPr>
              <p:spPr bwMode="auto">
                <a:xfrm flipH="1" flipV="1">
                  <a:off x="4111448" y="3278375"/>
                  <a:ext cx="3419" cy="931356"/>
                </a:xfrm>
                <a:prstGeom prst="straightConnector1">
                  <a:avLst/>
                </a:prstGeom>
                <a:solidFill>
                  <a:schemeClr val="accent1"/>
                </a:solidFill>
                <a:ln w="15875" cap="flat" cmpd="sng" algn="ctr">
                  <a:solidFill>
                    <a:schemeClr val="tx1"/>
                  </a:solidFill>
                  <a:prstDash val="dash"/>
                  <a:round/>
                  <a:headEnd type="none"/>
                  <a:tailEnd type="none" w="lg" len="lg"/>
                </a:ln>
                <a:effectLst/>
              </p:spPr>
            </p:cxnSp>
            <p:cxnSp>
              <p:nvCxnSpPr>
                <p:cNvPr id="44" name="直接箭头连接符 43"/>
                <p:cNvCxnSpPr/>
                <p:nvPr/>
              </p:nvCxnSpPr>
              <p:spPr bwMode="auto">
                <a:xfrm flipH="1" flipV="1">
                  <a:off x="2609207" y="3974248"/>
                  <a:ext cx="6776" cy="975581"/>
                </a:xfrm>
                <a:prstGeom prst="straightConnector1">
                  <a:avLst/>
                </a:prstGeom>
                <a:solidFill>
                  <a:schemeClr val="accent1"/>
                </a:solidFill>
                <a:ln w="15875" cap="flat" cmpd="sng" algn="ctr">
                  <a:solidFill>
                    <a:schemeClr val="tx1"/>
                  </a:solidFill>
                  <a:prstDash val="dash"/>
                  <a:round/>
                  <a:headEnd type="none"/>
                  <a:tailEnd type="none" w="lg" len="lg"/>
                </a:ln>
                <a:effectLst/>
              </p:spPr>
            </p:cxnSp>
            <p:cxnSp>
              <p:nvCxnSpPr>
                <p:cNvPr id="45" name="直接箭头连接符 44"/>
                <p:cNvCxnSpPr/>
                <p:nvPr/>
              </p:nvCxnSpPr>
              <p:spPr bwMode="auto">
                <a:xfrm flipH="1" flipV="1">
                  <a:off x="3559651" y="3965574"/>
                  <a:ext cx="4809" cy="942726"/>
                </a:xfrm>
                <a:prstGeom prst="straightConnector1">
                  <a:avLst/>
                </a:prstGeom>
                <a:solidFill>
                  <a:schemeClr val="accent1"/>
                </a:solidFill>
                <a:ln w="15875" cap="flat" cmpd="sng" algn="ctr">
                  <a:solidFill>
                    <a:schemeClr val="tx1"/>
                  </a:solidFill>
                  <a:prstDash val="dash"/>
                  <a:round/>
                  <a:headEnd type="none"/>
                  <a:tailEnd type="none" w="lg" len="lg"/>
                </a:ln>
                <a:effectLst/>
              </p:spPr>
            </p:cxnSp>
            <p:sp>
              <p:nvSpPr>
                <p:cNvPr id="47" name="平行四边形 46"/>
                <p:cNvSpPr/>
                <p:nvPr/>
              </p:nvSpPr>
              <p:spPr bwMode="auto">
                <a:xfrm rot="5400000" flipV="1">
                  <a:off x="3212870" y="3118226"/>
                  <a:ext cx="1242755" cy="547578"/>
                </a:xfrm>
                <a:prstGeom prst="parallelogram">
                  <a:avLst>
                    <a:gd name="adj" fmla="val 125974"/>
                  </a:avLst>
                </a:prstGeom>
                <a:solidFill>
                  <a:schemeClr val="bg1">
                    <a:lumMod val="65000"/>
                    <a:alpha val="40000"/>
                  </a:schemeClr>
                </a:solidFill>
                <a:ln w="15875" algn="ctr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lIns="91446" tIns="91446" rIns="91446" bIns="91446" rtlCol="0" anchor="ctr"/>
                <a:lstStyle/>
                <a:p>
                  <a:pPr algn="ctr"/>
                  <a:endParaRPr lang="zh-CN" altLang="en-US" sz="280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黑体" pitchFamily="2" charset="-122"/>
                    <a:ea typeface="黑体" pitchFamily="2" charset="-122"/>
                  </a:endParaRPr>
                </a:p>
              </p:txBody>
            </p:sp>
            <p:sp>
              <p:nvSpPr>
                <p:cNvPr id="49" name="平行四边形 48"/>
                <p:cNvSpPr/>
                <p:nvPr/>
              </p:nvSpPr>
              <p:spPr bwMode="auto">
                <a:xfrm rot="5400000" flipV="1">
                  <a:off x="2269930" y="3088595"/>
                  <a:ext cx="1215758" cy="547578"/>
                </a:xfrm>
                <a:prstGeom prst="parallelogram">
                  <a:avLst>
                    <a:gd name="adj" fmla="val 125974"/>
                  </a:avLst>
                </a:prstGeom>
                <a:solidFill>
                  <a:schemeClr val="bg1">
                    <a:lumMod val="65000"/>
                    <a:alpha val="40000"/>
                  </a:schemeClr>
                </a:solidFill>
                <a:ln w="15875" algn="ctr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lIns="91446" tIns="91446" rIns="91446" bIns="91446" rtlCol="0" anchor="ctr"/>
                <a:lstStyle/>
                <a:p>
                  <a:pPr algn="ctr"/>
                  <a:endParaRPr lang="zh-CN" altLang="en-US" sz="280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黑体" pitchFamily="2" charset="-122"/>
                    <a:ea typeface="黑体" pitchFamily="2" charset="-122"/>
                  </a:endParaRPr>
                </a:p>
              </p:txBody>
            </p:sp>
            <p:sp>
              <p:nvSpPr>
                <p:cNvPr id="50" name="平行四边形 49"/>
                <p:cNvSpPr/>
                <p:nvPr/>
              </p:nvSpPr>
              <p:spPr bwMode="auto">
                <a:xfrm flipH="1" flipV="1">
                  <a:off x="2577830" y="2765977"/>
                  <a:ext cx="1530205" cy="711754"/>
                </a:xfrm>
                <a:prstGeom prst="parallelogram">
                  <a:avLst>
                    <a:gd name="adj" fmla="val 79353"/>
                  </a:avLst>
                </a:prstGeom>
                <a:solidFill>
                  <a:schemeClr val="bg1">
                    <a:lumMod val="65000"/>
                    <a:alpha val="40000"/>
                  </a:schemeClr>
                </a:solidFill>
                <a:ln w="15875" algn="ctr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lIns="91446" tIns="91446" rIns="91446" bIns="91446" rtlCol="0" anchor="ctr"/>
                <a:lstStyle/>
                <a:p>
                  <a:pPr algn="ctr"/>
                  <a:endParaRPr lang="zh-CN" altLang="en-US" sz="280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黑体" pitchFamily="2" charset="-122"/>
                    <a:ea typeface="黑体" pitchFamily="2" charset="-122"/>
                  </a:endParaRPr>
                </a:p>
              </p:txBody>
            </p:sp>
            <p:sp>
              <p:nvSpPr>
                <p:cNvPr id="51" name="平行四边形 50"/>
                <p:cNvSpPr/>
                <p:nvPr/>
              </p:nvSpPr>
              <p:spPr bwMode="auto">
                <a:xfrm flipH="1" flipV="1">
                  <a:off x="2586781" y="3305754"/>
                  <a:ext cx="1528084" cy="679316"/>
                </a:xfrm>
                <a:prstGeom prst="parallelogram">
                  <a:avLst>
                    <a:gd name="adj" fmla="val 79353"/>
                  </a:avLst>
                </a:prstGeom>
                <a:solidFill>
                  <a:schemeClr val="bg1">
                    <a:lumMod val="65000"/>
                    <a:alpha val="40000"/>
                  </a:schemeClr>
                </a:solidFill>
                <a:ln w="15875" algn="ctr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lIns="91446" tIns="91446" rIns="91446" bIns="91446" rtlCol="0" anchor="ctr"/>
                <a:lstStyle/>
                <a:p>
                  <a:pPr algn="ctr"/>
                  <a:endParaRPr lang="zh-CN" altLang="en-US" sz="280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黑体" pitchFamily="2" charset="-122"/>
                    <a:ea typeface="黑体" pitchFamily="2" charset="-122"/>
                  </a:endParaRPr>
                </a:p>
              </p:txBody>
            </p:sp>
            <p:cxnSp>
              <p:nvCxnSpPr>
                <p:cNvPr id="52" name="直接箭头连接符 51"/>
                <p:cNvCxnSpPr/>
                <p:nvPr/>
              </p:nvCxnSpPr>
              <p:spPr bwMode="auto">
                <a:xfrm flipV="1">
                  <a:off x="1883772" y="2769962"/>
                  <a:ext cx="1267826" cy="9602"/>
                </a:xfrm>
                <a:prstGeom prst="straightConnector1">
                  <a:avLst/>
                </a:prstGeom>
                <a:solidFill>
                  <a:schemeClr val="accent1"/>
                </a:solidFill>
                <a:ln w="15875" cap="flat" cmpd="sng" algn="ctr">
                  <a:solidFill>
                    <a:schemeClr val="tx1"/>
                  </a:solidFill>
                  <a:prstDash val="dash"/>
                  <a:round/>
                  <a:headEnd type="none"/>
                  <a:tailEnd type="none" w="lg" len="lg"/>
                </a:ln>
                <a:effectLst/>
              </p:spPr>
            </p:cxnSp>
            <p:cxnSp>
              <p:nvCxnSpPr>
                <p:cNvPr id="54" name="直接箭头连接符 53"/>
                <p:cNvCxnSpPr/>
                <p:nvPr/>
              </p:nvCxnSpPr>
              <p:spPr bwMode="auto">
                <a:xfrm flipV="1">
                  <a:off x="1885189" y="3301726"/>
                  <a:ext cx="1267826" cy="9602"/>
                </a:xfrm>
                <a:prstGeom prst="straightConnector1">
                  <a:avLst/>
                </a:prstGeom>
                <a:solidFill>
                  <a:schemeClr val="accent1"/>
                </a:solidFill>
                <a:ln w="15875" cap="flat" cmpd="sng" algn="ctr">
                  <a:solidFill>
                    <a:schemeClr val="tx1"/>
                  </a:solidFill>
                  <a:prstDash val="dash"/>
                  <a:round/>
                  <a:headEnd type="none"/>
                  <a:tailEnd type="none" w="lg" len="lg"/>
                </a:ln>
                <a:effectLst/>
              </p:spPr>
            </p:cxnSp>
          </p:grpSp>
          <p:sp>
            <p:nvSpPr>
              <p:cNvPr id="66" name="矩形 65"/>
              <p:cNvSpPr/>
              <p:nvPr/>
            </p:nvSpPr>
            <p:spPr>
              <a:xfrm>
                <a:off x="3557684" y="5378920"/>
                <a:ext cx="64633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身高</a:t>
                </a:r>
                <a:endParaRPr lang="zh-CN" altLang="en-US" dirty="0"/>
              </a:p>
            </p:txBody>
          </p:sp>
          <p:sp>
            <p:nvSpPr>
              <p:cNvPr id="67" name="矩形 66"/>
              <p:cNvSpPr/>
              <p:nvPr/>
            </p:nvSpPr>
            <p:spPr>
              <a:xfrm>
                <a:off x="810873" y="2602647"/>
                <a:ext cx="421559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工资</a:t>
                </a:r>
                <a:endParaRPr lang="zh-CN" altLang="en-US" dirty="0"/>
              </a:p>
            </p:txBody>
          </p:sp>
          <p:sp>
            <p:nvSpPr>
              <p:cNvPr id="68" name="矩形 67"/>
              <p:cNvSpPr/>
              <p:nvPr/>
            </p:nvSpPr>
            <p:spPr>
              <a:xfrm>
                <a:off x="2136983" y="2928605"/>
                <a:ext cx="64633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年龄</a:t>
                </a:r>
                <a:endParaRPr lang="zh-CN" altLang="en-US" dirty="0"/>
              </a:p>
            </p:txBody>
          </p:sp>
          <p:sp>
            <p:nvSpPr>
              <p:cNvPr id="69" name="矩形 68"/>
              <p:cNvSpPr/>
              <p:nvPr/>
            </p:nvSpPr>
            <p:spPr>
              <a:xfrm>
                <a:off x="1878020" y="5852695"/>
                <a:ext cx="31771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</a:t>
                </a:r>
                <a:endParaRPr lang="zh-CN" altLang="en-US" dirty="0"/>
              </a:p>
            </p:txBody>
          </p:sp>
          <p:sp>
            <p:nvSpPr>
              <p:cNvPr id="70" name="矩形 69"/>
              <p:cNvSpPr/>
              <p:nvPr/>
            </p:nvSpPr>
            <p:spPr>
              <a:xfrm>
                <a:off x="2793286" y="5867980"/>
                <a:ext cx="33855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</a:t>
                </a:r>
                <a:endParaRPr lang="zh-CN" altLang="en-US" dirty="0"/>
              </a:p>
            </p:txBody>
          </p:sp>
          <p:sp>
            <p:nvSpPr>
              <p:cNvPr id="71" name="矩形 70"/>
              <p:cNvSpPr/>
              <p:nvPr/>
            </p:nvSpPr>
            <p:spPr>
              <a:xfrm>
                <a:off x="1115616" y="4725144"/>
                <a:ext cx="30328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c</a:t>
                </a:r>
                <a:endParaRPr lang="zh-CN" altLang="en-US" dirty="0"/>
              </a:p>
            </p:txBody>
          </p:sp>
          <p:sp>
            <p:nvSpPr>
              <p:cNvPr id="72" name="矩形 71"/>
              <p:cNvSpPr/>
              <p:nvPr/>
            </p:nvSpPr>
            <p:spPr>
              <a:xfrm>
                <a:off x="1661996" y="3995772"/>
                <a:ext cx="33855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d</a:t>
                </a:r>
                <a:endParaRPr lang="zh-CN" altLang="en-US" dirty="0"/>
              </a:p>
            </p:txBody>
          </p:sp>
          <p:sp>
            <p:nvSpPr>
              <p:cNvPr id="73" name="矩形 72"/>
              <p:cNvSpPr/>
              <p:nvPr/>
            </p:nvSpPr>
            <p:spPr>
              <a:xfrm>
                <a:off x="476842" y="4671122"/>
                <a:ext cx="31771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e</a:t>
                </a:r>
                <a:endParaRPr lang="zh-CN" altLang="en-US" dirty="0"/>
              </a:p>
            </p:txBody>
          </p:sp>
          <p:sp>
            <p:nvSpPr>
              <p:cNvPr id="74" name="矩形 73"/>
              <p:cNvSpPr/>
              <p:nvPr/>
            </p:nvSpPr>
            <p:spPr>
              <a:xfrm>
                <a:off x="493298" y="4201627"/>
                <a:ext cx="27764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f</a:t>
                </a:r>
                <a:endParaRPr lang="zh-CN" altLang="en-US" dirty="0"/>
              </a:p>
            </p:txBody>
          </p:sp>
        </p:grpSp>
        <p:cxnSp>
          <p:nvCxnSpPr>
            <p:cNvPr id="79" name="直接连接符 78"/>
            <p:cNvCxnSpPr/>
            <p:nvPr/>
          </p:nvCxnSpPr>
          <p:spPr bwMode="auto">
            <a:xfrm>
              <a:off x="2643377" y="5536687"/>
              <a:ext cx="858068" cy="6003"/>
            </a:xfrm>
            <a:prstGeom prst="line">
              <a:avLst/>
            </a:prstGeom>
            <a:solidFill>
              <a:schemeClr val="accent1"/>
            </a:solidFill>
            <a:ln w="47625" cap="flat" cmpd="sng" algn="ctr">
              <a:solidFill>
                <a:srgbClr val="C00000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88" name="直接连接符 87"/>
            <p:cNvCxnSpPr/>
            <p:nvPr/>
          </p:nvCxnSpPr>
          <p:spPr bwMode="auto">
            <a:xfrm>
              <a:off x="1450340" y="4213941"/>
              <a:ext cx="9935" cy="437892"/>
            </a:xfrm>
            <a:prstGeom prst="line">
              <a:avLst/>
            </a:prstGeom>
            <a:solidFill>
              <a:schemeClr val="accent1"/>
            </a:solidFill>
            <a:ln w="47625" cap="flat" cmpd="sng" algn="ctr">
              <a:solidFill>
                <a:srgbClr val="C00000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92" name="直接连接符 91"/>
            <p:cNvCxnSpPr/>
            <p:nvPr/>
          </p:nvCxnSpPr>
          <p:spPr bwMode="auto">
            <a:xfrm flipH="1">
              <a:off x="2125812" y="4086752"/>
              <a:ext cx="505152" cy="618152"/>
            </a:xfrm>
            <a:prstGeom prst="line">
              <a:avLst/>
            </a:prstGeom>
            <a:solidFill>
              <a:schemeClr val="accent1"/>
            </a:solidFill>
            <a:ln w="47625" cap="flat" cmpd="sng" algn="ctr">
              <a:solidFill>
                <a:srgbClr val="C00000"/>
              </a:solidFill>
              <a:prstDash val="solid"/>
              <a:round/>
              <a:headEnd type="none"/>
              <a:tailEnd type="non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150590311"/>
      </p:ext>
    </p:extLst>
  </p:cSld>
  <p:clrMapOvr>
    <a:masterClrMapping/>
  </p:clrMapOvr>
  <p:transition advTm="157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/>
      <p:bldP spid="77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088" y="85725"/>
            <a:ext cx="7599362" cy="914400"/>
          </a:xfrm>
        </p:spPr>
        <p:txBody>
          <a:bodyPr/>
          <a:lstStyle/>
          <a:p>
            <a:pPr>
              <a:defRPr/>
            </a:pPr>
            <a:r>
              <a:rPr lang="zh-CN" altLang="en-US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回顾：平衡二叉搜索树查找</a:t>
            </a:r>
          </a:p>
        </p:txBody>
      </p:sp>
      <p:sp>
        <p:nvSpPr>
          <p:cNvPr id="69" name="TextBox 20"/>
          <p:cNvSpPr txBox="1">
            <a:spLocks noChangeArrowheads="1"/>
          </p:cNvSpPr>
          <p:nvPr/>
        </p:nvSpPr>
        <p:spPr bwMode="auto">
          <a:xfrm>
            <a:off x="179512" y="1103996"/>
            <a:ext cx="475252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lvl="1" indent="-3429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对于学生信息查询问题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283168" y="5268733"/>
            <a:ext cx="8424936" cy="1200329"/>
          </a:xfrm>
          <a:prstGeom prst="rect">
            <a:avLst/>
          </a:prstGeom>
          <a:solidFill>
            <a:srgbClr val="C00000"/>
          </a:solidFill>
          <a:ln w="317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400" b="1" dirty="0">
                <a:solidFill>
                  <a:schemeClr val="tx2"/>
                </a:solidFill>
                <a:latin typeface="Microsoft YaHei" charset="0"/>
                <a:ea typeface="Microsoft YaHei" charset="0"/>
                <a:cs typeface="Microsoft YaHei" charset="0"/>
              </a:rPr>
              <a:t>使用学号作为关键码，建立二叉搜索树，复杂度</a:t>
            </a:r>
            <a:r>
              <a:rPr kumimoji="1" lang="en-US" altLang="zh-CN" sz="2400" b="1" dirty="0">
                <a:solidFill>
                  <a:schemeClr val="tx2"/>
                </a:solidFill>
                <a:latin typeface="Microsoft YaHei" charset="0"/>
                <a:ea typeface="Microsoft YaHei" charset="0"/>
                <a:cs typeface="Microsoft YaHei" charset="0"/>
              </a:rPr>
              <a:t>O(</a:t>
            </a:r>
            <a:r>
              <a:rPr kumimoji="1" lang="en-US" altLang="zh-CN" sz="2400" b="1" dirty="0" err="1">
                <a:solidFill>
                  <a:schemeClr val="tx2"/>
                </a:solidFill>
                <a:latin typeface="Microsoft YaHei" charset="0"/>
                <a:ea typeface="Microsoft YaHei" charset="0"/>
                <a:cs typeface="Microsoft YaHei" charset="0"/>
              </a:rPr>
              <a:t>logn</a:t>
            </a:r>
            <a:r>
              <a:rPr kumimoji="1" lang="en-US" altLang="zh-CN" sz="2400" b="1" dirty="0">
                <a:solidFill>
                  <a:schemeClr val="tx2"/>
                </a:solidFill>
                <a:latin typeface="Microsoft YaHei" charset="0"/>
                <a:ea typeface="Microsoft YaHei" charset="0"/>
                <a:cs typeface="Microsoft YaHei" charset="0"/>
              </a:rPr>
              <a:t>)</a:t>
            </a:r>
            <a:r>
              <a:rPr kumimoji="1" lang="zh-CN" altLang="en-US" sz="2400" b="1" dirty="0">
                <a:solidFill>
                  <a:schemeClr val="tx2"/>
                </a:solidFill>
                <a:latin typeface="Microsoft YaHei" charset="0"/>
                <a:ea typeface="Microsoft YaHei" charset="0"/>
                <a:cs typeface="Microsoft YaHei" charset="0"/>
              </a:rPr>
              <a:t>；</a:t>
            </a:r>
            <a:endParaRPr kumimoji="1" lang="en-US" altLang="zh-CN" sz="2400" b="1" dirty="0">
              <a:solidFill>
                <a:schemeClr val="tx2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 algn="ctr"/>
            <a:r>
              <a:rPr kumimoji="1" lang="zh-CN" altLang="en-US" sz="2400" b="1" dirty="0">
                <a:solidFill>
                  <a:schemeClr val="tx2"/>
                </a:solidFill>
                <a:latin typeface="Microsoft YaHei" charset="0"/>
                <a:ea typeface="Microsoft YaHei" charset="0"/>
                <a:cs typeface="Microsoft YaHei" charset="0"/>
              </a:rPr>
              <a:t>建立过程及维护平衡性难度大</a:t>
            </a:r>
            <a:endParaRPr kumimoji="1" lang="en-US" altLang="zh-CN" sz="2400" b="1" dirty="0">
              <a:solidFill>
                <a:schemeClr val="tx2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 algn="ctr"/>
            <a:r>
              <a:rPr kumimoji="1" lang="zh-CN" altLang="en-US" sz="2400" b="1" dirty="0">
                <a:solidFill>
                  <a:srgbClr val="FFFF00"/>
                </a:solidFill>
                <a:latin typeface="Microsoft YaHei" charset="0"/>
                <a:ea typeface="Microsoft YaHei" charset="0"/>
                <a:cs typeface="Microsoft YaHei" charset="0"/>
              </a:rPr>
              <a:t>有没有复杂度更低的查找算法？</a:t>
            </a:r>
          </a:p>
        </p:txBody>
      </p:sp>
      <p:sp>
        <p:nvSpPr>
          <p:cNvPr id="47" name="圆角矩形 46"/>
          <p:cNvSpPr/>
          <p:nvPr/>
        </p:nvSpPr>
        <p:spPr bwMode="auto">
          <a:xfrm>
            <a:off x="3816774" y="2043772"/>
            <a:ext cx="1008112" cy="371126"/>
          </a:xfrm>
          <a:prstGeom prst="roundRect">
            <a:avLst/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2013012235</a:t>
            </a:r>
            <a:endParaRPr lang="zh-CN" altLang="en-US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8" name="组合 47"/>
          <p:cNvGrpSpPr/>
          <p:nvPr/>
        </p:nvGrpSpPr>
        <p:grpSpPr>
          <a:xfrm>
            <a:off x="2195735" y="2226457"/>
            <a:ext cx="1621039" cy="469496"/>
            <a:chOff x="3632014" y="4509120"/>
            <a:chExt cx="1269761" cy="216024"/>
          </a:xfrm>
        </p:grpSpPr>
        <p:cxnSp>
          <p:nvCxnSpPr>
            <p:cNvPr id="49" name="直接连接符 48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50" name="直接连接符 49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51" name="组合 50"/>
          <p:cNvGrpSpPr/>
          <p:nvPr/>
        </p:nvGrpSpPr>
        <p:grpSpPr>
          <a:xfrm flipH="1">
            <a:off x="4824886" y="2224427"/>
            <a:ext cx="1763338" cy="471526"/>
            <a:chOff x="3632014" y="4509120"/>
            <a:chExt cx="1269761" cy="216024"/>
          </a:xfrm>
        </p:grpSpPr>
        <p:cxnSp>
          <p:nvCxnSpPr>
            <p:cNvPr id="52" name="直接连接符 51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53" name="直接连接符 52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cxnSp>
        <p:nvCxnSpPr>
          <p:cNvPr id="54" name="直接连接符 53"/>
          <p:cNvCxnSpPr/>
          <p:nvPr/>
        </p:nvCxnSpPr>
        <p:spPr bwMode="auto">
          <a:xfrm flipH="1" flipV="1">
            <a:off x="4320830" y="1787807"/>
            <a:ext cx="0" cy="255965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stealth" w="lg" len="lg"/>
            <a:tailEnd type="none"/>
          </a:ln>
          <a:effectLst/>
        </p:spPr>
      </p:cxnSp>
      <p:sp>
        <p:nvSpPr>
          <p:cNvPr id="56" name="圆角矩形 55"/>
          <p:cNvSpPr/>
          <p:nvPr/>
        </p:nvSpPr>
        <p:spPr bwMode="auto">
          <a:xfrm>
            <a:off x="1691679" y="2695953"/>
            <a:ext cx="1008112" cy="371126"/>
          </a:xfrm>
          <a:prstGeom prst="roundRect">
            <a:avLst/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2012012118</a:t>
            </a:r>
            <a:endParaRPr lang="zh-CN" altLang="en-US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7" name="组合 56"/>
          <p:cNvGrpSpPr/>
          <p:nvPr/>
        </p:nvGrpSpPr>
        <p:grpSpPr>
          <a:xfrm>
            <a:off x="1115616" y="2892261"/>
            <a:ext cx="576063" cy="459983"/>
            <a:chOff x="3632014" y="4509120"/>
            <a:chExt cx="1269761" cy="216024"/>
          </a:xfrm>
        </p:grpSpPr>
        <p:cxnSp>
          <p:nvCxnSpPr>
            <p:cNvPr id="58" name="直接连接符 57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59" name="直接连接符 58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60" name="组合 59"/>
          <p:cNvGrpSpPr/>
          <p:nvPr/>
        </p:nvGrpSpPr>
        <p:grpSpPr>
          <a:xfrm flipH="1">
            <a:off x="2699789" y="2872732"/>
            <a:ext cx="645359" cy="479512"/>
            <a:chOff x="3632014" y="4509120"/>
            <a:chExt cx="1269761" cy="216024"/>
          </a:xfrm>
        </p:grpSpPr>
        <p:cxnSp>
          <p:nvCxnSpPr>
            <p:cNvPr id="61" name="直接连接符 60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62" name="直接连接符 61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sp>
        <p:nvSpPr>
          <p:cNvPr id="63" name="圆角矩形 62"/>
          <p:cNvSpPr/>
          <p:nvPr/>
        </p:nvSpPr>
        <p:spPr bwMode="auto">
          <a:xfrm>
            <a:off x="6084168" y="2706698"/>
            <a:ext cx="1008112" cy="371126"/>
          </a:xfrm>
          <a:prstGeom prst="roundRect">
            <a:avLst/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2014011971</a:t>
            </a:r>
            <a:endParaRPr lang="zh-CN" altLang="en-US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4" name="组合 63"/>
          <p:cNvGrpSpPr/>
          <p:nvPr/>
        </p:nvGrpSpPr>
        <p:grpSpPr>
          <a:xfrm>
            <a:off x="5402562" y="2903007"/>
            <a:ext cx="681606" cy="449238"/>
            <a:chOff x="3632014" y="4509120"/>
            <a:chExt cx="1269761" cy="216024"/>
          </a:xfrm>
        </p:grpSpPr>
        <p:cxnSp>
          <p:nvCxnSpPr>
            <p:cNvPr id="65" name="直接连接符 64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66" name="直接连接符 65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67" name="组合 66"/>
          <p:cNvGrpSpPr/>
          <p:nvPr/>
        </p:nvGrpSpPr>
        <p:grpSpPr>
          <a:xfrm flipH="1">
            <a:off x="7092276" y="2883477"/>
            <a:ext cx="792089" cy="425535"/>
            <a:chOff x="3632014" y="4509120"/>
            <a:chExt cx="1269761" cy="216024"/>
          </a:xfrm>
        </p:grpSpPr>
        <p:cxnSp>
          <p:nvCxnSpPr>
            <p:cNvPr id="68" name="直接连接符 67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70" name="直接连接符 69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sp>
        <p:nvSpPr>
          <p:cNvPr id="71" name="圆角矩形 70"/>
          <p:cNvSpPr/>
          <p:nvPr/>
        </p:nvSpPr>
        <p:spPr bwMode="auto">
          <a:xfrm>
            <a:off x="515115" y="3359071"/>
            <a:ext cx="1008112" cy="371126"/>
          </a:xfrm>
          <a:prstGeom prst="roundRect">
            <a:avLst/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2012011477</a:t>
            </a:r>
            <a:endParaRPr lang="zh-CN" altLang="en-US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2" name="组合 71"/>
          <p:cNvGrpSpPr/>
          <p:nvPr/>
        </p:nvGrpSpPr>
        <p:grpSpPr>
          <a:xfrm>
            <a:off x="354007" y="3544634"/>
            <a:ext cx="152755" cy="459983"/>
            <a:chOff x="3632014" y="4509120"/>
            <a:chExt cx="1269761" cy="216024"/>
          </a:xfrm>
        </p:grpSpPr>
        <p:cxnSp>
          <p:nvCxnSpPr>
            <p:cNvPr id="73" name="直接连接符 72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74" name="直接连接符 73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75" name="组合 74"/>
          <p:cNvGrpSpPr/>
          <p:nvPr/>
        </p:nvGrpSpPr>
        <p:grpSpPr>
          <a:xfrm flipH="1">
            <a:off x="1523227" y="3520510"/>
            <a:ext cx="224762" cy="479512"/>
            <a:chOff x="3632014" y="4509120"/>
            <a:chExt cx="1269761" cy="216024"/>
          </a:xfrm>
        </p:grpSpPr>
        <p:cxnSp>
          <p:nvCxnSpPr>
            <p:cNvPr id="76" name="直接连接符 75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77" name="直接连接符 76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sp>
        <p:nvSpPr>
          <p:cNvPr id="78" name="圆角矩形 77"/>
          <p:cNvSpPr/>
          <p:nvPr/>
        </p:nvSpPr>
        <p:spPr bwMode="auto">
          <a:xfrm>
            <a:off x="2822275" y="3352244"/>
            <a:ext cx="1008112" cy="371126"/>
          </a:xfrm>
          <a:prstGeom prst="roundRect">
            <a:avLst/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2013012197</a:t>
            </a:r>
            <a:endParaRPr lang="zh-CN" altLang="en-US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9" name="组合 78"/>
          <p:cNvGrpSpPr/>
          <p:nvPr/>
        </p:nvGrpSpPr>
        <p:grpSpPr>
          <a:xfrm>
            <a:off x="2654054" y="3532515"/>
            <a:ext cx="177233" cy="459983"/>
            <a:chOff x="3632014" y="4509120"/>
            <a:chExt cx="1269761" cy="216024"/>
          </a:xfrm>
        </p:grpSpPr>
        <p:cxnSp>
          <p:nvCxnSpPr>
            <p:cNvPr id="80" name="直接连接符 79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81" name="直接连接符 80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82" name="组合 81"/>
          <p:cNvGrpSpPr/>
          <p:nvPr/>
        </p:nvGrpSpPr>
        <p:grpSpPr>
          <a:xfrm flipH="1">
            <a:off x="3830387" y="3513683"/>
            <a:ext cx="224762" cy="479512"/>
            <a:chOff x="3632014" y="4509120"/>
            <a:chExt cx="1269761" cy="216024"/>
          </a:xfrm>
        </p:grpSpPr>
        <p:cxnSp>
          <p:nvCxnSpPr>
            <p:cNvPr id="83" name="直接连接符 82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84" name="直接连接符 83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sp>
        <p:nvSpPr>
          <p:cNvPr id="85" name="圆角矩形 84"/>
          <p:cNvSpPr/>
          <p:nvPr/>
        </p:nvSpPr>
        <p:spPr bwMode="auto">
          <a:xfrm>
            <a:off x="4914624" y="3345049"/>
            <a:ext cx="1008112" cy="371126"/>
          </a:xfrm>
          <a:prstGeom prst="roundRect">
            <a:avLst/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2013013305</a:t>
            </a:r>
            <a:endParaRPr lang="zh-CN" altLang="en-US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86" name="组合 85"/>
          <p:cNvGrpSpPr/>
          <p:nvPr/>
        </p:nvGrpSpPr>
        <p:grpSpPr>
          <a:xfrm>
            <a:off x="4753516" y="3530612"/>
            <a:ext cx="160169" cy="459983"/>
            <a:chOff x="3632014" y="4509120"/>
            <a:chExt cx="1269761" cy="216024"/>
          </a:xfrm>
        </p:grpSpPr>
        <p:cxnSp>
          <p:nvCxnSpPr>
            <p:cNvPr id="87" name="直接连接符 86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88" name="直接连接符 87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89" name="组合 88"/>
          <p:cNvGrpSpPr/>
          <p:nvPr/>
        </p:nvGrpSpPr>
        <p:grpSpPr>
          <a:xfrm flipH="1">
            <a:off x="5922736" y="3506488"/>
            <a:ext cx="224762" cy="479512"/>
            <a:chOff x="3632014" y="4509120"/>
            <a:chExt cx="1269761" cy="216024"/>
          </a:xfrm>
        </p:grpSpPr>
        <p:cxnSp>
          <p:nvCxnSpPr>
            <p:cNvPr id="90" name="直接连接符 89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91" name="直接连接符 90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sp>
        <p:nvSpPr>
          <p:cNvPr id="92" name="圆角矩形 91"/>
          <p:cNvSpPr/>
          <p:nvPr/>
        </p:nvSpPr>
        <p:spPr bwMode="auto">
          <a:xfrm>
            <a:off x="7418338" y="3320925"/>
            <a:ext cx="1008112" cy="371126"/>
          </a:xfrm>
          <a:prstGeom prst="roundRect">
            <a:avLst/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2014012474</a:t>
            </a:r>
            <a:endParaRPr lang="zh-CN" altLang="en-US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93" name="组合 92"/>
          <p:cNvGrpSpPr/>
          <p:nvPr/>
        </p:nvGrpSpPr>
        <p:grpSpPr>
          <a:xfrm>
            <a:off x="7265583" y="3501893"/>
            <a:ext cx="152755" cy="459983"/>
            <a:chOff x="3632014" y="4509120"/>
            <a:chExt cx="1269761" cy="216024"/>
          </a:xfrm>
        </p:grpSpPr>
        <p:cxnSp>
          <p:nvCxnSpPr>
            <p:cNvPr id="94" name="直接连接符 93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95" name="直接连接符 94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96" name="组合 95"/>
          <p:cNvGrpSpPr/>
          <p:nvPr/>
        </p:nvGrpSpPr>
        <p:grpSpPr>
          <a:xfrm flipH="1">
            <a:off x="8426450" y="3482364"/>
            <a:ext cx="224762" cy="479512"/>
            <a:chOff x="3632014" y="4509120"/>
            <a:chExt cx="1269761" cy="216024"/>
          </a:xfrm>
        </p:grpSpPr>
        <p:cxnSp>
          <p:nvCxnSpPr>
            <p:cNvPr id="97" name="直接连接符 96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98" name="直接连接符 97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sp>
        <p:nvSpPr>
          <p:cNvPr id="99" name="圆角矩形 98"/>
          <p:cNvSpPr/>
          <p:nvPr/>
        </p:nvSpPr>
        <p:spPr bwMode="auto">
          <a:xfrm>
            <a:off x="65402" y="4000022"/>
            <a:ext cx="1008112" cy="371126"/>
          </a:xfrm>
          <a:prstGeom prst="roundRect">
            <a:avLst/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2012010518</a:t>
            </a:r>
            <a:endParaRPr lang="zh-CN" altLang="en-US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0" name="圆角矩形 99"/>
          <p:cNvSpPr/>
          <p:nvPr/>
        </p:nvSpPr>
        <p:spPr bwMode="auto">
          <a:xfrm>
            <a:off x="1187624" y="3988109"/>
            <a:ext cx="1008112" cy="371126"/>
          </a:xfrm>
          <a:prstGeom prst="roundRect">
            <a:avLst/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2012011494</a:t>
            </a:r>
            <a:endParaRPr lang="zh-CN" altLang="en-US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1" name="圆角矩形 100"/>
          <p:cNvSpPr/>
          <p:nvPr/>
        </p:nvSpPr>
        <p:spPr bwMode="auto">
          <a:xfrm>
            <a:off x="2317935" y="3998475"/>
            <a:ext cx="1008112" cy="371126"/>
          </a:xfrm>
          <a:prstGeom prst="roundRect">
            <a:avLst/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2013010340</a:t>
            </a:r>
            <a:endParaRPr lang="zh-CN" altLang="en-US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2" name="圆角矩形 101"/>
          <p:cNvSpPr/>
          <p:nvPr/>
        </p:nvSpPr>
        <p:spPr bwMode="auto">
          <a:xfrm>
            <a:off x="3487524" y="3986562"/>
            <a:ext cx="1008112" cy="371126"/>
          </a:xfrm>
          <a:prstGeom prst="roundRect">
            <a:avLst/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2013012217</a:t>
            </a:r>
            <a:endParaRPr lang="zh-CN" altLang="en-US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3" name="圆角矩形 102"/>
          <p:cNvSpPr/>
          <p:nvPr/>
        </p:nvSpPr>
        <p:spPr bwMode="auto">
          <a:xfrm>
            <a:off x="4570468" y="3992214"/>
            <a:ext cx="1008112" cy="371126"/>
          </a:xfrm>
          <a:prstGeom prst="roundRect">
            <a:avLst/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2013012620</a:t>
            </a:r>
            <a:endParaRPr lang="zh-CN" altLang="en-US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" name="圆角矩形 103"/>
          <p:cNvSpPr/>
          <p:nvPr/>
        </p:nvSpPr>
        <p:spPr bwMode="auto">
          <a:xfrm>
            <a:off x="5740057" y="3980301"/>
            <a:ext cx="1008112" cy="371126"/>
          </a:xfrm>
          <a:prstGeom prst="roundRect">
            <a:avLst/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2014010525</a:t>
            </a:r>
            <a:endParaRPr lang="zh-CN" altLang="en-US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5" name="圆角矩形 104"/>
          <p:cNvSpPr/>
          <p:nvPr/>
        </p:nvSpPr>
        <p:spPr bwMode="auto">
          <a:xfrm>
            <a:off x="6904390" y="3973789"/>
            <a:ext cx="1008112" cy="371126"/>
          </a:xfrm>
          <a:prstGeom prst="roundRect">
            <a:avLst/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2014012199</a:t>
            </a:r>
            <a:endParaRPr lang="zh-CN" altLang="en-US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6" name="圆角矩形 105"/>
          <p:cNvSpPr/>
          <p:nvPr/>
        </p:nvSpPr>
        <p:spPr bwMode="auto">
          <a:xfrm>
            <a:off x="8073979" y="3961876"/>
            <a:ext cx="1008112" cy="371126"/>
          </a:xfrm>
          <a:prstGeom prst="roundRect">
            <a:avLst/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2016110057</a:t>
            </a:r>
            <a:endParaRPr lang="zh-CN" altLang="en-US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07" name="组合 106"/>
          <p:cNvGrpSpPr/>
          <p:nvPr/>
        </p:nvGrpSpPr>
        <p:grpSpPr>
          <a:xfrm>
            <a:off x="2243103" y="4198793"/>
            <a:ext cx="108854" cy="427226"/>
            <a:chOff x="3632014" y="4509120"/>
            <a:chExt cx="1269761" cy="216024"/>
          </a:xfrm>
        </p:grpSpPr>
        <p:cxnSp>
          <p:nvCxnSpPr>
            <p:cNvPr id="108" name="直接连接符 107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09" name="直接连接符 108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110" name="组合 109"/>
          <p:cNvGrpSpPr/>
          <p:nvPr/>
        </p:nvGrpSpPr>
        <p:grpSpPr>
          <a:xfrm flipH="1">
            <a:off x="3331302" y="4198792"/>
            <a:ext cx="69285" cy="427226"/>
            <a:chOff x="3632014" y="4509120"/>
            <a:chExt cx="1269761" cy="216024"/>
          </a:xfrm>
        </p:grpSpPr>
        <p:cxnSp>
          <p:nvCxnSpPr>
            <p:cNvPr id="111" name="直接连接符 110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12" name="直接连接符 111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sp>
        <p:nvSpPr>
          <p:cNvPr id="113" name="圆角矩形 112"/>
          <p:cNvSpPr/>
          <p:nvPr/>
        </p:nvSpPr>
        <p:spPr bwMode="auto">
          <a:xfrm>
            <a:off x="1747049" y="4626018"/>
            <a:ext cx="1008112" cy="371126"/>
          </a:xfrm>
          <a:prstGeom prst="roundRect">
            <a:avLst/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2012012374</a:t>
            </a:r>
            <a:endParaRPr lang="zh-CN" altLang="en-US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4" name="圆角矩形 113"/>
          <p:cNvSpPr/>
          <p:nvPr/>
        </p:nvSpPr>
        <p:spPr bwMode="auto">
          <a:xfrm>
            <a:off x="2934656" y="4632792"/>
            <a:ext cx="1008112" cy="371126"/>
          </a:xfrm>
          <a:prstGeom prst="roundRect">
            <a:avLst/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2013011635</a:t>
            </a:r>
            <a:endParaRPr lang="zh-CN" altLang="en-US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15" name="组合 114"/>
          <p:cNvGrpSpPr/>
          <p:nvPr/>
        </p:nvGrpSpPr>
        <p:grpSpPr>
          <a:xfrm>
            <a:off x="5673256" y="4181321"/>
            <a:ext cx="69415" cy="459983"/>
            <a:chOff x="3632014" y="4509120"/>
            <a:chExt cx="1269761" cy="216024"/>
          </a:xfrm>
        </p:grpSpPr>
        <p:cxnSp>
          <p:nvCxnSpPr>
            <p:cNvPr id="116" name="直接连接符 115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17" name="直接连接符 116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118" name="组合 117"/>
          <p:cNvGrpSpPr/>
          <p:nvPr/>
        </p:nvGrpSpPr>
        <p:grpSpPr>
          <a:xfrm flipH="1">
            <a:off x="6748471" y="4173704"/>
            <a:ext cx="52323" cy="479512"/>
            <a:chOff x="3632014" y="4509120"/>
            <a:chExt cx="1269761" cy="216024"/>
          </a:xfrm>
        </p:grpSpPr>
        <p:cxnSp>
          <p:nvCxnSpPr>
            <p:cNvPr id="119" name="直接连接符 118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20" name="直接连接符 119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sp>
        <p:nvSpPr>
          <p:cNvPr id="121" name="圆角矩形 120"/>
          <p:cNvSpPr/>
          <p:nvPr/>
        </p:nvSpPr>
        <p:spPr bwMode="auto">
          <a:xfrm>
            <a:off x="5172017" y="4626018"/>
            <a:ext cx="1008112" cy="371126"/>
          </a:xfrm>
          <a:prstGeom prst="roundRect">
            <a:avLst/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2014010513</a:t>
            </a:r>
            <a:endParaRPr lang="zh-CN" altLang="en-US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2" name="圆角矩形 121"/>
          <p:cNvSpPr/>
          <p:nvPr/>
        </p:nvSpPr>
        <p:spPr bwMode="auto">
          <a:xfrm>
            <a:off x="6359624" y="4632792"/>
            <a:ext cx="1008112" cy="371126"/>
          </a:xfrm>
          <a:prstGeom prst="roundRect">
            <a:avLst/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2014010533</a:t>
            </a:r>
            <a:endParaRPr lang="zh-CN" altLang="en-US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23" name="组合 122"/>
          <p:cNvGrpSpPr/>
          <p:nvPr/>
        </p:nvGrpSpPr>
        <p:grpSpPr>
          <a:xfrm>
            <a:off x="7989167" y="4167050"/>
            <a:ext cx="79556" cy="479512"/>
            <a:chOff x="3632014" y="4509120"/>
            <a:chExt cx="1269761" cy="216024"/>
          </a:xfrm>
        </p:grpSpPr>
        <p:cxnSp>
          <p:nvCxnSpPr>
            <p:cNvPr id="124" name="直接连接符 123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25" name="直接连接符 124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sp>
        <p:nvSpPr>
          <p:cNvPr id="126" name="圆角矩形 125"/>
          <p:cNvSpPr/>
          <p:nvPr/>
        </p:nvSpPr>
        <p:spPr bwMode="auto">
          <a:xfrm>
            <a:off x="7588873" y="4642050"/>
            <a:ext cx="1008112" cy="371126"/>
          </a:xfrm>
          <a:prstGeom prst="roundRect">
            <a:avLst/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2014013392</a:t>
            </a:r>
            <a:endParaRPr lang="zh-CN" altLang="en-US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7" name="矩形 126"/>
          <p:cNvSpPr/>
          <p:nvPr/>
        </p:nvSpPr>
        <p:spPr>
          <a:xfrm>
            <a:off x="6444208" y="1229544"/>
            <a:ext cx="2539107" cy="707886"/>
          </a:xfrm>
          <a:prstGeom prst="rect">
            <a:avLst/>
          </a:prstGeom>
          <a:solidFill>
            <a:srgbClr val="C00000"/>
          </a:solidFill>
          <a:ln w="317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4000" b="1" dirty="0">
                <a:solidFill>
                  <a:srgbClr val="FFFF00"/>
                </a:solidFill>
                <a:latin typeface="Microsoft YaHei" charset="0"/>
                <a:ea typeface="Microsoft YaHei" charset="0"/>
                <a:cs typeface="Microsoft YaHei" charset="0"/>
              </a:rPr>
              <a:t>散列！</a:t>
            </a:r>
            <a:endParaRPr kumimoji="1" lang="zh-CN" altLang="en-US" sz="4000" b="1" dirty="0">
              <a:solidFill>
                <a:schemeClr val="tx2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0023896"/>
      </p:ext>
    </p:extLst>
  </p:cSld>
  <p:clrMapOvr>
    <a:masterClrMapping/>
  </p:clrMapOvr>
  <p:transition advTm="157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7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088" y="85725"/>
            <a:ext cx="7599362" cy="914400"/>
          </a:xfrm>
        </p:spPr>
        <p:txBody>
          <a:bodyPr/>
          <a:lstStyle/>
          <a:p>
            <a:pPr>
              <a:defRPr/>
            </a:pPr>
            <a:r>
              <a:rPr lang="zh-CN" altLang="en-US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查 找</a:t>
            </a:r>
          </a:p>
        </p:txBody>
      </p:sp>
      <p:sp>
        <p:nvSpPr>
          <p:cNvPr id="36" name="文本框 35"/>
          <p:cNvSpPr txBox="1"/>
          <p:nvPr/>
        </p:nvSpPr>
        <p:spPr>
          <a:xfrm>
            <a:off x="-73106" y="3495118"/>
            <a:ext cx="15786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查找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左大括号 37"/>
          <p:cNvSpPr/>
          <p:nvPr/>
        </p:nvSpPr>
        <p:spPr bwMode="auto">
          <a:xfrm>
            <a:off x="1187624" y="1556792"/>
            <a:ext cx="373036" cy="4399872"/>
          </a:xfrm>
          <a:prstGeom prst="leftBrace">
            <a:avLst>
              <a:gd name="adj1" fmla="val 31802"/>
              <a:gd name="adj2" fmla="val 50000"/>
            </a:avLst>
          </a:prstGeom>
          <a:solidFill>
            <a:schemeClr val="bg1"/>
          </a:solidFill>
          <a:ln w="41275" cap="flat" cmpd="sng" algn="ctr">
            <a:solidFill>
              <a:schemeClr val="tx1"/>
            </a:solidFill>
            <a:prstDash val="solid"/>
            <a:round/>
            <a:headEnd type="none"/>
            <a:tailEnd type="none"/>
          </a:ln>
          <a:effectLst/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文本框 38"/>
          <p:cNvSpPr txBox="1"/>
          <p:nvPr/>
        </p:nvSpPr>
        <p:spPr>
          <a:xfrm>
            <a:off x="1572540" y="1295901"/>
            <a:ext cx="18077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8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顺序查找</a:t>
            </a:r>
          </a:p>
        </p:txBody>
      </p:sp>
      <p:sp>
        <p:nvSpPr>
          <p:cNvPr id="42" name="文本框 41"/>
          <p:cNvSpPr txBox="1"/>
          <p:nvPr/>
        </p:nvSpPr>
        <p:spPr>
          <a:xfrm>
            <a:off x="1572540" y="5717028"/>
            <a:ext cx="23042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8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散列查找</a:t>
            </a:r>
          </a:p>
        </p:txBody>
      </p:sp>
      <p:sp>
        <p:nvSpPr>
          <p:cNvPr id="47" name="文本框 46"/>
          <p:cNvSpPr txBox="1"/>
          <p:nvPr/>
        </p:nvSpPr>
        <p:spPr>
          <a:xfrm>
            <a:off x="1572540" y="2401183"/>
            <a:ext cx="30714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8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二分（折半）查找</a:t>
            </a:r>
          </a:p>
        </p:txBody>
      </p:sp>
      <p:sp>
        <p:nvSpPr>
          <p:cNvPr id="51" name="文本框 50"/>
          <p:cNvSpPr txBox="1"/>
          <p:nvPr/>
        </p:nvSpPr>
        <p:spPr>
          <a:xfrm>
            <a:off x="1545677" y="4059105"/>
            <a:ext cx="19758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8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二叉树查找</a:t>
            </a:r>
          </a:p>
        </p:txBody>
      </p:sp>
      <p:sp>
        <p:nvSpPr>
          <p:cNvPr id="70" name="文本框 69"/>
          <p:cNvSpPr txBox="1"/>
          <p:nvPr/>
        </p:nvSpPr>
        <p:spPr>
          <a:xfrm>
            <a:off x="5634928" y="1370028"/>
            <a:ext cx="13057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 b="1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/>
            <a:r>
              <a:rPr lang="en-US" altLang="zh-CN" sz="2000" dirty="0"/>
              <a:t>O(n)</a:t>
            </a:r>
            <a:endParaRPr lang="zh-CN" altLang="en-US" sz="2000" dirty="0"/>
          </a:p>
        </p:txBody>
      </p:sp>
      <p:sp>
        <p:nvSpPr>
          <p:cNvPr id="60" name="文本框 59"/>
          <p:cNvSpPr txBox="1"/>
          <p:nvPr/>
        </p:nvSpPr>
        <p:spPr>
          <a:xfrm>
            <a:off x="1545677" y="1770138"/>
            <a:ext cx="23631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00823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2000" b="1" dirty="0">
                <a:solidFill>
                  <a:srgbClr val="00823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适合无序序列</a:t>
            </a:r>
            <a:r>
              <a:rPr lang="en-US" altLang="zh-CN" sz="2000" b="1" dirty="0">
                <a:solidFill>
                  <a:srgbClr val="00823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en-US" sz="2000" b="1" dirty="0">
              <a:solidFill>
                <a:srgbClr val="00823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1492710" y="2875420"/>
            <a:ext cx="23631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00823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2000" b="1" dirty="0">
                <a:solidFill>
                  <a:srgbClr val="00823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针对有序序列</a:t>
            </a:r>
            <a:r>
              <a:rPr lang="en-US" altLang="zh-CN" sz="2000" b="1" dirty="0">
                <a:solidFill>
                  <a:srgbClr val="00823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en-US" sz="2000" b="1" dirty="0">
              <a:solidFill>
                <a:srgbClr val="00823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5882445" y="2475310"/>
            <a:ext cx="13057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 b="1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sz="2000" dirty="0"/>
              <a:t>O(</a:t>
            </a:r>
            <a:r>
              <a:rPr lang="en-US" altLang="zh-CN" sz="2000" dirty="0" err="1"/>
              <a:t>logn</a:t>
            </a:r>
            <a:r>
              <a:rPr lang="en-US" altLang="zh-CN" sz="2000" dirty="0"/>
              <a:t>)</a:t>
            </a:r>
            <a:endParaRPr lang="zh-CN" altLang="en-US" sz="2000" dirty="0"/>
          </a:p>
        </p:txBody>
      </p:sp>
      <p:sp>
        <p:nvSpPr>
          <p:cNvPr id="20" name="文本框 19"/>
          <p:cNvSpPr txBox="1"/>
          <p:nvPr/>
        </p:nvSpPr>
        <p:spPr>
          <a:xfrm>
            <a:off x="5882444" y="4129967"/>
            <a:ext cx="13057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 b="1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sz="2000" dirty="0"/>
              <a:t>O(</a:t>
            </a:r>
            <a:r>
              <a:rPr lang="en-US" altLang="zh-CN" sz="2000" dirty="0" err="1"/>
              <a:t>logn</a:t>
            </a:r>
            <a:r>
              <a:rPr lang="en-US" altLang="zh-CN" sz="2000" dirty="0"/>
              <a:t>)</a:t>
            </a:r>
            <a:endParaRPr lang="zh-CN" altLang="en-US" sz="2000" dirty="0"/>
          </a:p>
        </p:txBody>
      </p:sp>
      <p:sp>
        <p:nvSpPr>
          <p:cNvPr id="21" name="文本框 20"/>
          <p:cNvSpPr txBox="1"/>
          <p:nvPr/>
        </p:nvSpPr>
        <p:spPr>
          <a:xfrm>
            <a:off x="5652120" y="5717028"/>
            <a:ext cx="13057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 b="1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/>
            <a:r>
              <a:rPr lang="en-US" altLang="zh-CN" sz="2000" dirty="0"/>
              <a:t>O(1)</a:t>
            </a:r>
            <a:endParaRPr lang="zh-CN" altLang="en-US" sz="2000" dirty="0"/>
          </a:p>
        </p:txBody>
      </p:sp>
      <p:sp>
        <p:nvSpPr>
          <p:cNvPr id="22" name="左大括号 21"/>
          <p:cNvSpPr/>
          <p:nvPr/>
        </p:nvSpPr>
        <p:spPr bwMode="auto">
          <a:xfrm>
            <a:off x="3521484" y="3468273"/>
            <a:ext cx="373036" cy="1723499"/>
          </a:xfrm>
          <a:prstGeom prst="leftBrace">
            <a:avLst>
              <a:gd name="adj1" fmla="val 31802"/>
              <a:gd name="adj2" fmla="val 50000"/>
            </a:avLst>
          </a:prstGeom>
          <a:solidFill>
            <a:schemeClr val="bg1"/>
          </a:solidFill>
          <a:ln w="41275" cap="flat" cmpd="sng" algn="ctr">
            <a:solidFill>
              <a:schemeClr val="tx1"/>
            </a:solidFill>
            <a:prstDash val="solid"/>
            <a:round/>
            <a:headEnd type="none"/>
            <a:tailEnd type="none"/>
          </a:ln>
          <a:effectLst/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23"/>
          <p:cNvSpPr txBox="1"/>
          <p:nvPr/>
        </p:nvSpPr>
        <p:spPr>
          <a:xfrm>
            <a:off x="3995937" y="3241628"/>
            <a:ext cx="12865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8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AVL</a:t>
            </a:r>
            <a:r>
              <a:rPr lang="zh-CN" altLang="en-US" dirty="0"/>
              <a:t>树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3980381" y="4059105"/>
            <a:ext cx="19758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8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红黑树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3971726" y="4876582"/>
            <a:ext cx="19758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8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B-</a:t>
            </a:r>
            <a:r>
              <a:rPr lang="zh-CN" altLang="en-US" dirty="0"/>
              <a:t>树</a:t>
            </a:r>
          </a:p>
        </p:txBody>
      </p:sp>
      <p:sp>
        <p:nvSpPr>
          <p:cNvPr id="28" name="左大括号 27"/>
          <p:cNvSpPr/>
          <p:nvPr/>
        </p:nvSpPr>
        <p:spPr bwMode="auto">
          <a:xfrm flipH="1">
            <a:off x="7298131" y="1484784"/>
            <a:ext cx="517153" cy="3720052"/>
          </a:xfrm>
          <a:prstGeom prst="leftBrace">
            <a:avLst>
              <a:gd name="adj1" fmla="val 31802"/>
              <a:gd name="adj2" fmla="val 50000"/>
            </a:avLst>
          </a:prstGeom>
          <a:solidFill>
            <a:schemeClr val="bg1"/>
          </a:solidFill>
          <a:ln w="41275" cap="flat" cmpd="sng" algn="ctr">
            <a:solidFill>
              <a:srgbClr val="7030A0"/>
            </a:solidFill>
            <a:prstDash val="solid"/>
            <a:round/>
            <a:headEnd type="none"/>
            <a:tailEnd type="none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7993817" y="1987810"/>
            <a:ext cx="65194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8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>
                <a:solidFill>
                  <a:srgbClr val="7030A0"/>
                </a:solidFill>
              </a:rPr>
              <a:t>按关键字</a:t>
            </a:r>
            <a:r>
              <a:rPr lang="zh-CN" altLang="en-US" dirty="0">
                <a:solidFill>
                  <a:srgbClr val="FF0000"/>
                </a:solidFill>
              </a:rPr>
              <a:t>比较</a:t>
            </a:r>
          </a:p>
        </p:txBody>
      </p:sp>
      <p:sp>
        <p:nvSpPr>
          <p:cNvPr id="30" name="文本框 29"/>
          <p:cNvSpPr txBox="1"/>
          <p:nvPr/>
        </p:nvSpPr>
        <p:spPr>
          <a:xfrm>
            <a:off x="7188221" y="5501584"/>
            <a:ext cx="182523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8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>
                <a:solidFill>
                  <a:srgbClr val="7030A0"/>
                </a:solidFill>
              </a:rPr>
              <a:t>无需</a:t>
            </a:r>
            <a:r>
              <a:rPr lang="zh-CN" altLang="en-US" dirty="0">
                <a:solidFill>
                  <a:srgbClr val="FF0000"/>
                </a:solidFill>
              </a:rPr>
              <a:t>比较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>
                <a:solidFill>
                  <a:srgbClr val="7030A0"/>
                </a:solidFill>
              </a:rPr>
              <a:t>直接命中</a:t>
            </a:r>
          </a:p>
        </p:txBody>
      </p:sp>
      <p:sp>
        <p:nvSpPr>
          <p:cNvPr id="31" name="文本框 30"/>
          <p:cNvSpPr txBox="1"/>
          <p:nvPr/>
        </p:nvSpPr>
        <p:spPr>
          <a:xfrm>
            <a:off x="8513941" y="1895477"/>
            <a:ext cx="65194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8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2000" dirty="0">
                <a:solidFill>
                  <a:srgbClr val="FF0000"/>
                </a:solidFill>
              </a:rPr>
              <a:t>比较</a:t>
            </a:r>
            <a:r>
              <a:rPr lang="zh-CN" altLang="en-US" sz="2000" dirty="0"/>
              <a:t>次数决定复杂度</a:t>
            </a:r>
          </a:p>
        </p:txBody>
      </p:sp>
    </p:spTree>
    <p:extLst>
      <p:ext uri="{BB962C8B-B14F-4D97-AF65-F5344CB8AC3E}">
        <p14:creationId xmlns:p14="http://schemas.microsoft.com/office/powerpoint/2010/main" val="2898008194"/>
      </p:ext>
    </p:extLst>
  </p:cSld>
  <p:clrMapOvr>
    <a:masterClrMapping/>
  </p:clrMapOvr>
  <p:transition advTm="157">
    <p:zoom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088" y="85725"/>
            <a:ext cx="7599362" cy="914400"/>
          </a:xfrm>
        </p:spPr>
        <p:txBody>
          <a:bodyPr/>
          <a:lstStyle/>
          <a:p>
            <a:pPr>
              <a:defRPr/>
            </a:pPr>
            <a:r>
              <a:rPr lang="zh-CN" altLang="en-US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散列（哈希）表方法</a:t>
            </a:r>
          </a:p>
        </p:txBody>
      </p:sp>
      <p:sp>
        <p:nvSpPr>
          <p:cNvPr id="73" name="TextBox 20"/>
          <p:cNvSpPr txBox="1">
            <a:spLocks noChangeArrowheads="1"/>
          </p:cNvSpPr>
          <p:nvPr/>
        </p:nvSpPr>
        <p:spPr bwMode="auto">
          <a:xfrm>
            <a:off x="195834" y="1124744"/>
            <a:ext cx="8208912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lvl="1" indent="-3429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无需比较，直接定位目标记录的存储地址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 bwMode="auto">
              <a:xfrm>
                <a:off x="1907704" y="1689595"/>
                <a:ext cx="5222602" cy="587277"/>
              </a:xfrm>
              <a:prstGeom prst="rect">
                <a:avLst/>
              </a:prstGeom>
              <a:solidFill>
                <a:srgbClr val="C00000"/>
              </a:solidFill>
              <a:ln w="317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CN" sz="2400" b="1" dirty="0">
                    <a:solidFill>
                      <a:schemeClr val="tx2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 </a:t>
                </a:r>
                <a:r>
                  <a:rPr kumimoji="1" lang="zh-CN" altLang="en-US" sz="3200" b="1" dirty="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存储位置</a:t>
                </a:r>
                <a:r>
                  <a:rPr kumimoji="1" lang="en-US" altLang="zh-CN" sz="3200" b="1" dirty="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=</a:t>
                </a:r>
                <a14:m>
                  <m:oMath xmlns:m="http://schemas.openxmlformats.org/officeDocument/2006/math">
                    <m:r>
                      <a:rPr kumimoji="1" lang="en-US" altLang="zh-CN" sz="3200" b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charset="0"/>
                        <a:cs typeface="Microsoft YaHei" charset="0"/>
                      </a:rPr>
                      <m:t>𝒇</m:t>
                    </m:r>
                  </m:oMath>
                </a14:m>
                <a:r>
                  <a:rPr kumimoji="1" lang="zh-CN" altLang="en-US" sz="3200" b="1" dirty="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（关键码）</a:t>
                </a:r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907704" y="1689595"/>
                <a:ext cx="5222602" cy="587277"/>
              </a:xfrm>
              <a:prstGeom prst="rect">
                <a:avLst/>
              </a:prstGeom>
              <a:blipFill>
                <a:blip r:embed="rId3"/>
                <a:stretch>
                  <a:fillRect t="-13402" b="-31959"/>
                </a:stretch>
              </a:blipFill>
              <a:ln w="3175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TextBox 20"/>
          <p:cNvSpPr txBox="1">
            <a:spLocks noChangeArrowheads="1"/>
          </p:cNvSpPr>
          <p:nvPr/>
        </p:nvSpPr>
        <p:spPr bwMode="auto">
          <a:xfrm>
            <a:off x="195834" y="2564904"/>
            <a:ext cx="8768654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lvl="1" indent="-3429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散列技术在记录的存储位置和关键码之间建立一确定的对应关系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f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，使得每个关键码对应一个存储位置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4" name="TextBox 20"/>
          <p:cNvSpPr txBox="1">
            <a:spLocks noChangeArrowheads="1"/>
          </p:cNvSpPr>
          <p:nvPr/>
        </p:nvSpPr>
        <p:spPr bwMode="auto">
          <a:xfrm>
            <a:off x="195834" y="3783177"/>
            <a:ext cx="567231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lvl="1" indent="-3429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f 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称为</a:t>
            </a:r>
            <a:r>
              <a:rPr lang="zh-CN" altLang="en-US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散列函数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（哈希函数）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 bwMode="auto">
          <a:xfrm>
            <a:off x="827088" y="4705980"/>
            <a:ext cx="7200800" cy="1200329"/>
          </a:xfrm>
          <a:prstGeom prst="rect">
            <a:avLst/>
          </a:prstGeom>
          <a:solidFill>
            <a:schemeClr val="accent2">
              <a:lumMod val="50000"/>
            </a:schemeClr>
          </a:solidFill>
          <a:ln w="317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6000" b="1" dirty="0">
                <a:solidFill>
                  <a:schemeClr val="tx2"/>
                </a:solidFill>
                <a:latin typeface="Microsoft YaHei" charset="0"/>
                <a:ea typeface="Microsoft YaHei" charset="0"/>
                <a:cs typeface="Microsoft YaHei" charset="0"/>
              </a:rPr>
              <a:t> </a:t>
            </a:r>
            <a:r>
              <a:rPr kumimoji="1" lang="zh-CN" altLang="en-US" sz="7200" b="1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俗称：</a:t>
            </a:r>
            <a:r>
              <a:rPr kumimoji="1" lang="en-US" altLang="zh-CN" sz="7200" b="1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”</a:t>
            </a:r>
            <a:r>
              <a:rPr kumimoji="1" lang="zh-CN" altLang="en-US" sz="7200" b="1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桶查找</a:t>
            </a:r>
            <a:r>
              <a:rPr kumimoji="1" lang="en-US" altLang="zh-CN" sz="7200" b="1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”</a:t>
            </a:r>
            <a:endParaRPr kumimoji="1" lang="zh-CN" altLang="en-US" sz="7200" b="1" dirty="0">
              <a:solidFill>
                <a:schemeClr val="bg1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3593012"/>
      </p:ext>
    </p:extLst>
  </p:cSld>
  <p:clrMapOvr>
    <a:masterClrMapping/>
  </p:clrMapOvr>
  <p:transition advTm="157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  <p:bldP spid="54" grpId="0"/>
      <p:bldP spid="7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088" y="85725"/>
            <a:ext cx="7599362" cy="914400"/>
          </a:xfrm>
        </p:spPr>
        <p:txBody>
          <a:bodyPr/>
          <a:lstStyle/>
          <a:p>
            <a:pPr>
              <a:defRPr/>
            </a:pPr>
            <a:r>
              <a:rPr lang="zh-CN" altLang="en-US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散列（哈希）表方法</a:t>
            </a:r>
          </a:p>
        </p:txBody>
      </p:sp>
      <p:sp>
        <p:nvSpPr>
          <p:cNvPr id="73" name="TextBox 20"/>
          <p:cNvSpPr txBox="1">
            <a:spLocks noChangeArrowheads="1"/>
          </p:cNvSpPr>
          <p:nvPr/>
        </p:nvSpPr>
        <p:spPr bwMode="auto">
          <a:xfrm>
            <a:off x="195834" y="1124744"/>
            <a:ext cx="8208912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lvl="1" indent="-3429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无需比较，直接定位目标记录的存储地址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 bwMode="auto">
              <a:xfrm>
                <a:off x="1907704" y="1689595"/>
                <a:ext cx="5222602" cy="587277"/>
              </a:xfrm>
              <a:prstGeom prst="rect">
                <a:avLst/>
              </a:prstGeom>
              <a:solidFill>
                <a:srgbClr val="C00000"/>
              </a:solidFill>
              <a:ln w="317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CN" sz="2400" b="1" dirty="0">
                    <a:solidFill>
                      <a:schemeClr val="tx2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 </a:t>
                </a:r>
                <a:r>
                  <a:rPr kumimoji="1" lang="zh-CN" altLang="en-US" sz="3200" b="1" dirty="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存储位置</a:t>
                </a:r>
                <a:r>
                  <a:rPr kumimoji="1" lang="en-US" altLang="zh-CN" sz="3200" b="1" dirty="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=</a:t>
                </a:r>
                <a14:m>
                  <m:oMath xmlns:m="http://schemas.openxmlformats.org/officeDocument/2006/math">
                    <m:r>
                      <a:rPr kumimoji="1" lang="en-US" altLang="zh-CN" sz="3200" b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charset="0"/>
                        <a:cs typeface="Microsoft YaHei" charset="0"/>
                      </a:rPr>
                      <m:t>𝒇</m:t>
                    </m:r>
                  </m:oMath>
                </a14:m>
                <a:r>
                  <a:rPr kumimoji="1" lang="zh-CN" altLang="en-US" sz="3200" b="1" dirty="0">
                    <a:solidFill>
                      <a:schemeClr val="bg1"/>
                    </a:solidFill>
                    <a:latin typeface="Microsoft YaHei" charset="0"/>
                    <a:ea typeface="Microsoft YaHei" charset="0"/>
                    <a:cs typeface="Microsoft YaHei" charset="0"/>
                  </a:rPr>
                  <a:t>（关键码）</a:t>
                </a:r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907704" y="1689595"/>
                <a:ext cx="5222602" cy="587277"/>
              </a:xfrm>
              <a:prstGeom prst="rect">
                <a:avLst/>
              </a:prstGeom>
              <a:blipFill>
                <a:blip r:embed="rId3"/>
                <a:stretch>
                  <a:fillRect t="-13402" b="-31959"/>
                </a:stretch>
              </a:blipFill>
              <a:ln w="3175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TextBox 20"/>
          <p:cNvSpPr txBox="1">
            <a:spLocks noChangeArrowheads="1"/>
          </p:cNvSpPr>
          <p:nvPr/>
        </p:nvSpPr>
        <p:spPr bwMode="auto">
          <a:xfrm>
            <a:off x="195834" y="2564904"/>
            <a:ext cx="9056686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lvl="1" indent="-3429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散列技术将所有记录存储在一片连续空间（</a:t>
            </a:r>
            <a:r>
              <a:rPr lang="zh-CN" altLang="en-US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使用向量作为支撑结构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），这块连续空间称为</a:t>
            </a:r>
            <a:r>
              <a:rPr lang="zh-CN" altLang="en-US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散列表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（哈希表）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7" name="TextBox 20"/>
          <p:cNvSpPr txBox="1">
            <a:spLocks noChangeArrowheads="1"/>
          </p:cNvSpPr>
          <p:nvPr/>
        </p:nvSpPr>
        <p:spPr bwMode="auto">
          <a:xfrm>
            <a:off x="195834" y="3789040"/>
            <a:ext cx="876865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lvl="1" indent="-3429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散列技术既是一种存储技术，也是一种查找技术</a:t>
            </a:r>
            <a:endParaRPr lang="en-US" altLang="zh-CN" sz="28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8" name="TextBox 20"/>
          <p:cNvSpPr txBox="1">
            <a:spLocks noChangeArrowheads="1"/>
          </p:cNvSpPr>
          <p:nvPr/>
        </p:nvSpPr>
        <p:spPr bwMode="auto">
          <a:xfrm>
            <a:off x="195834" y="4563125"/>
            <a:ext cx="8768654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lvl="1" indent="-3429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与线性表、树、图不同，元素之间不存在逻辑关系，只与关键码关联</a:t>
            </a:r>
            <a:endParaRPr lang="en-US" altLang="zh-CN" sz="28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9" name="TextBox 20"/>
          <p:cNvSpPr txBox="1">
            <a:spLocks noChangeArrowheads="1"/>
          </p:cNvSpPr>
          <p:nvPr/>
        </p:nvSpPr>
        <p:spPr bwMode="auto">
          <a:xfrm>
            <a:off x="173563" y="5805264"/>
            <a:ext cx="876865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lvl="1" indent="-3429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存储结构只面向查找（无遍历、排序等考虑）</a:t>
            </a:r>
            <a:endParaRPr lang="en-US" altLang="zh-CN" sz="28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30721596"/>
      </p:ext>
    </p:extLst>
  </p:cSld>
  <p:clrMapOvr>
    <a:masterClrMapping/>
  </p:clrMapOvr>
  <p:transition advTm="157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  <p:bldP spid="57" grpId="0"/>
      <p:bldP spid="58" grpId="0"/>
      <p:bldP spid="59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088" y="85725"/>
            <a:ext cx="7599362" cy="914400"/>
          </a:xfrm>
        </p:spPr>
        <p:txBody>
          <a:bodyPr/>
          <a:lstStyle/>
          <a:p>
            <a:pPr>
              <a:defRPr/>
            </a:pPr>
            <a:r>
              <a:rPr lang="zh-CN" altLang="en-US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散列函数</a:t>
            </a:r>
          </a:p>
        </p:txBody>
      </p:sp>
      <p:sp>
        <p:nvSpPr>
          <p:cNvPr id="54" name="TextBox 20"/>
          <p:cNvSpPr txBox="1">
            <a:spLocks noChangeArrowheads="1"/>
          </p:cNvSpPr>
          <p:nvPr/>
        </p:nvSpPr>
        <p:spPr bwMode="auto">
          <a:xfrm>
            <a:off x="178595" y="1171698"/>
            <a:ext cx="4448174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lvl="1" indent="-3429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直接定址方法</a:t>
            </a:r>
            <a:endParaRPr lang="en-US" altLang="zh-CN" sz="32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矩形 41"/>
              <p:cNvSpPr/>
              <p:nvPr/>
            </p:nvSpPr>
            <p:spPr bwMode="auto">
              <a:xfrm>
                <a:off x="395536" y="1822717"/>
                <a:ext cx="3888432" cy="461665"/>
              </a:xfrm>
              <a:prstGeom prst="rect">
                <a:avLst/>
              </a:prstGeom>
              <a:solidFill>
                <a:srgbClr val="7030A0"/>
              </a:solidFill>
              <a:ln w="317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charset="0"/>
                          <a:cs typeface="Microsoft YaHei" charset="0"/>
                        </a:rPr>
                        <m:t>𝐡𝐚𝐬𝐡</m:t>
                      </m:r>
                      <m:r>
                        <a:rPr kumimoji="1" lang="en-US" altLang="zh-CN" sz="2400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charset="0"/>
                          <a:cs typeface="Microsoft YaHei" charset="0"/>
                        </a:rPr>
                        <m:t> =</m:t>
                      </m:r>
                      <m:r>
                        <a:rPr kumimoji="1" lang="en-US" altLang="zh-CN" sz="2400" b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charset="0"/>
                          <a:cs typeface="Microsoft YaHei" charset="0"/>
                        </a:rPr>
                        <m:t>𝒇</m:t>
                      </m:r>
                      <m:d>
                        <m:dPr>
                          <m:ctrlPr>
                            <a:rPr kumimoji="1" lang="en-US" altLang="zh-CN" sz="24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charset="0"/>
                              <a:cs typeface="Microsoft YaHei" charset="0"/>
                            </a:rPr>
                          </m:ctrlPr>
                        </m:dPr>
                        <m:e>
                          <m:r>
                            <a:rPr kumimoji="1" lang="en-US" altLang="zh-CN" sz="2400" b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charset="0"/>
                              <a:cs typeface="Microsoft YaHei" charset="0"/>
                            </a:rPr>
                            <m:t>𝐤𝐞𝐲</m:t>
                          </m:r>
                        </m:e>
                      </m:d>
                      <m:r>
                        <a:rPr kumimoji="1" lang="en-US" altLang="zh-CN" sz="2400" b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charset="0"/>
                          <a:cs typeface="Microsoft YaHei" charset="0"/>
                        </a:rPr>
                        <m:t>=</m:t>
                      </m:r>
                      <m:r>
                        <a:rPr kumimoji="1" lang="en-US" altLang="zh-CN" sz="2400" b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charset="0"/>
                          <a:cs typeface="Microsoft YaHei" charset="0"/>
                        </a:rPr>
                        <m:t>𝐤𝐞𝐲</m:t>
                      </m:r>
                    </m:oMath>
                  </m:oMathPara>
                </a14:m>
                <a:endParaRPr kumimoji="1" lang="zh-CN" altLang="en-US" sz="2400" b="1" dirty="0">
                  <a:solidFill>
                    <a:schemeClr val="bg1"/>
                  </a:solidFill>
                  <a:latin typeface="Cambria Math" panose="02040503050406030204" pitchFamily="18" charset="0"/>
                  <a:ea typeface="Microsoft YaHei" charset="0"/>
                  <a:cs typeface="Microsoft YaHei" charset="0"/>
                </a:endParaRPr>
              </a:p>
            </p:txBody>
          </p:sp>
        </mc:Choice>
        <mc:Fallback xmlns="">
          <p:sp>
            <p:nvSpPr>
              <p:cNvPr id="42" name="矩形 4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95536" y="1822717"/>
                <a:ext cx="3888432" cy="461665"/>
              </a:xfrm>
              <a:prstGeom prst="rect">
                <a:avLst/>
              </a:prstGeom>
              <a:blipFill>
                <a:blip r:embed="rId3"/>
                <a:stretch>
                  <a:fillRect b="-19737"/>
                </a:stretch>
              </a:blipFill>
              <a:ln w="3175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TextBox 20"/>
          <p:cNvSpPr txBox="1">
            <a:spLocks noChangeArrowheads="1"/>
          </p:cNvSpPr>
          <p:nvPr/>
        </p:nvSpPr>
        <p:spPr bwMode="auto">
          <a:xfrm>
            <a:off x="208592" y="5117714"/>
            <a:ext cx="4388179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lvl="1">
              <a:spcAft>
                <a:spcPts val="600"/>
              </a:spcAft>
              <a:buClr>
                <a:srgbClr val="C00000"/>
              </a:buClr>
              <a:defRPr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使用年龄作为关键码直接得到地址和相关记录信息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所有记录信息分布均匀</a:t>
            </a:r>
            <a:endParaRPr lang="en-US" altLang="zh-CN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44" name="表格 4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680004"/>
              </p:ext>
            </p:extLst>
          </p:nvPr>
        </p:nvGraphicFramePr>
        <p:xfrm>
          <a:off x="535338" y="2420888"/>
          <a:ext cx="3681486" cy="256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5182">
                  <a:extLst>
                    <a:ext uri="{9D8B030D-6E8A-4147-A177-3AD203B41FA5}">
                      <a16:colId xmlns:a16="http://schemas.microsoft.com/office/drawing/2014/main" val="3281269846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2249193092"/>
                    </a:ext>
                  </a:extLst>
                </a:gridCol>
                <a:gridCol w="1800200">
                  <a:extLst>
                    <a:ext uri="{9D8B030D-6E8A-4147-A177-3AD203B41FA5}">
                      <a16:colId xmlns:a16="http://schemas.microsoft.com/office/drawing/2014/main" val="3776456947"/>
                    </a:ext>
                  </a:extLst>
                </a:gridCol>
              </a:tblGrid>
              <a:tr h="24763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地址</a:t>
                      </a: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年龄</a:t>
                      </a: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人数</a:t>
                      </a:r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442026939"/>
                  </a:ext>
                </a:extLst>
              </a:tr>
              <a:tr h="24763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i="0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0</a:t>
                      </a:r>
                      <a:endParaRPr lang="zh-CN" altLang="en-US" sz="1800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i="0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0</a:t>
                      </a:r>
                      <a:endParaRPr lang="zh-CN" altLang="en-US" sz="1800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500</a:t>
                      </a:r>
                      <a:r>
                        <a:rPr lang="zh-CN" altLang="en-US" sz="1800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万</a:t>
                      </a:r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881921670"/>
                  </a:ext>
                </a:extLst>
              </a:tr>
              <a:tr h="24763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i="0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</a:t>
                      </a:r>
                      <a:endParaRPr lang="zh-CN" altLang="en-US" sz="1800" b="1" i="0" kern="12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i="0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</a:t>
                      </a:r>
                      <a:endParaRPr lang="zh-CN" altLang="en-US" sz="1800" b="1" i="0" kern="12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i="0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600</a:t>
                      </a:r>
                      <a:r>
                        <a:rPr lang="zh-CN" altLang="en-US" sz="1800" b="1" i="0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万</a:t>
                      </a:r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1162435119"/>
                  </a:ext>
                </a:extLst>
              </a:tr>
              <a:tr h="24763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i="0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</a:t>
                      </a:r>
                      <a:endParaRPr lang="zh-CN" altLang="en-US" sz="1800" b="1" i="0" kern="12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i="0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</a:t>
                      </a:r>
                      <a:endParaRPr lang="zh-CN" altLang="en-US" sz="1800" b="1" i="0" kern="12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i="0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450</a:t>
                      </a:r>
                      <a:r>
                        <a:rPr lang="zh-CN" altLang="en-US" sz="1800" b="1" i="0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万</a:t>
                      </a:r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1268969322"/>
                  </a:ext>
                </a:extLst>
              </a:tr>
              <a:tr h="24763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i="0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…</a:t>
                      </a:r>
                      <a:endParaRPr lang="zh-CN" altLang="en-US" sz="1800" b="1" i="0" kern="12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i="0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…</a:t>
                      </a:r>
                      <a:endParaRPr lang="zh-CN" altLang="en-US" sz="1800" b="1" i="0" kern="12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i="0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…</a:t>
                      </a:r>
                      <a:endParaRPr lang="zh-CN" altLang="en-US" sz="1800" b="1" i="0" kern="12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291587374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i="0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20</a:t>
                      </a:r>
                      <a:endParaRPr lang="zh-CN" altLang="en-US" sz="1800" b="1" i="0" kern="12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i="0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20</a:t>
                      </a:r>
                      <a:endParaRPr lang="zh-CN" altLang="en-US" sz="1800" b="1" i="0" kern="12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1" i="0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1500</a:t>
                      </a:r>
                      <a:r>
                        <a:rPr lang="zh-CN" altLang="en-US" sz="1800" b="1" i="0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万</a:t>
                      </a:r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184341591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i="0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…</a:t>
                      </a:r>
                      <a:endParaRPr lang="zh-CN" altLang="en-US" sz="1800" b="1" i="0" kern="12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i="0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…</a:t>
                      </a:r>
                      <a:endParaRPr lang="zh-CN" altLang="en-US" sz="1800" b="1" i="0" kern="12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i="0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…</a:t>
                      </a:r>
                      <a:endParaRPr lang="zh-CN" altLang="en-US" sz="1800" b="1" i="0" kern="12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2864170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45" name="矩形 44"/>
              <p:cNvSpPr/>
              <p:nvPr/>
            </p:nvSpPr>
            <p:spPr bwMode="auto">
              <a:xfrm>
                <a:off x="4756559" y="1473313"/>
                <a:ext cx="3888432" cy="830997"/>
              </a:xfrm>
              <a:prstGeom prst="rect">
                <a:avLst/>
              </a:prstGeom>
              <a:solidFill>
                <a:srgbClr val="7030A0"/>
              </a:solidFill>
              <a:ln w="317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charset="0"/>
                          <a:cs typeface="Microsoft YaHei" charset="0"/>
                        </a:rPr>
                        <m:t>𝐡𝐚𝐬𝐡</m:t>
                      </m:r>
                      <m:r>
                        <a:rPr kumimoji="1" lang="en-US" altLang="zh-CN" sz="2400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charset="0"/>
                          <a:cs typeface="Microsoft YaHei" charset="0"/>
                        </a:rPr>
                        <m:t>=</m:t>
                      </m:r>
                    </m:oMath>
                  </m:oMathPara>
                </a14:m>
                <a:endParaRPr kumimoji="1" lang="en-US" altLang="zh-CN" sz="2400" b="1" i="0" dirty="0">
                  <a:solidFill>
                    <a:schemeClr val="bg1"/>
                  </a:solidFill>
                  <a:latin typeface="Cambria Math" panose="02040503050406030204" pitchFamily="18" charset="0"/>
                  <a:ea typeface="Microsoft YaHei" charset="0"/>
                  <a:cs typeface="Microsoft YaHei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charset="0"/>
                          <a:cs typeface="Microsoft YaHei" charset="0"/>
                        </a:rPr>
                        <m:t>𝒇</m:t>
                      </m:r>
                      <m:d>
                        <m:dPr>
                          <m:ctrlPr>
                            <a:rPr kumimoji="1" lang="en-US" altLang="zh-CN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charset="0"/>
                              <a:cs typeface="Microsoft YaHei" charset="0"/>
                            </a:rPr>
                          </m:ctrlPr>
                        </m:dPr>
                        <m:e>
                          <m:r>
                            <a:rPr kumimoji="1" lang="en-US" altLang="zh-CN" sz="2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charset="0"/>
                              <a:cs typeface="Microsoft YaHei" charset="0"/>
                            </a:rPr>
                            <m:t>𝐤𝐞𝐲</m:t>
                          </m:r>
                        </m:e>
                      </m:d>
                      <m:r>
                        <a:rPr kumimoji="1" lang="en-US" altLang="zh-CN" sz="2400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charset="0"/>
                          <a:cs typeface="Microsoft YaHei" charset="0"/>
                        </a:rPr>
                        <m:t>=</m:t>
                      </m:r>
                      <m:r>
                        <a:rPr kumimoji="1" lang="en-US" altLang="zh-CN" sz="2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charset="0"/>
                          <a:cs typeface="Microsoft YaHei" charset="0"/>
                        </a:rPr>
                        <m:t>𝒂</m:t>
                      </m:r>
                      <m:r>
                        <a:rPr kumimoji="1" lang="en-US" altLang="zh-CN" sz="2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charset="0"/>
                          <a:cs typeface="Microsoft YaHei" charset="0"/>
                        </a:rPr>
                        <m:t>∗</m:t>
                      </m:r>
                      <m:r>
                        <a:rPr kumimoji="1" lang="en-US" altLang="zh-CN" sz="2400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charset="0"/>
                          <a:cs typeface="Microsoft YaHei" charset="0"/>
                        </a:rPr>
                        <m:t>𝐤𝐞𝐲</m:t>
                      </m:r>
                      <m:r>
                        <a:rPr kumimoji="1" lang="en-US" altLang="zh-CN" sz="2400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charset="0"/>
                          <a:cs typeface="Microsoft YaHei" charset="0"/>
                        </a:rPr>
                        <m:t>+</m:t>
                      </m:r>
                      <m:r>
                        <a:rPr kumimoji="1" lang="en-US" altLang="zh-CN" sz="2400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charset="0"/>
                          <a:cs typeface="Microsoft YaHei" charset="0"/>
                        </a:rPr>
                        <m:t>𝐛</m:t>
                      </m:r>
                    </m:oMath>
                  </m:oMathPara>
                </a14:m>
                <a:endParaRPr kumimoji="1" lang="zh-CN" altLang="en-US" sz="2400" b="1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endParaRPr>
              </a:p>
            </p:txBody>
          </p:sp>
        </mc:Choice>
        <mc:Fallback xmlns="">
          <p:sp>
            <p:nvSpPr>
              <p:cNvPr id="45" name="矩形 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756559" y="1473313"/>
                <a:ext cx="3888432" cy="830997"/>
              </a:xfrm>
              <a:prstGeom prst="rect">
                <a:avLst/>
              </a:prstGeom>
              <a:blipFill>
                <a:blip r:embed="rId4"/>
                <a:stretch>
                  <a:fillRect b="-10294"/>
                </a:stretch>
              </a:blipFill>
              <a:ln w="3175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6" name="表格 4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693431"/>
              </p:ext>
            </p:extLst>
          </p:nvPr>
        </p:nvGraphicFramePr>
        <p:xfrm>
          <a:off x="4860032" y="2420888"/>
          <a:ext cx="3681486" cy="256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45182">
                  <a:extLst>
                    <a:ext uri="{9D8B030D-6E8A-4147-A177-3AD203B41FA5}">
                      <a16:colId xmlns:a16="http://schemas.microsoft.com/office/drawing/2014/main" val="3281269846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2249193092"/>
                    </a:ext>
                  </a:extLst>
                </a:gridCol>
                <a:gridCol w="1800200">
                  <a:extLst>
                    <a:ext uri="{9D8B030D-6E8A-4147-A177-3AD203B41FA5}">
                      <a16:colId xmlns:a16="http://schemas.microsoft.com/office/drawing/2014/main" val="3776456947"/>
                    </a:ext>
                  </a:extLst>
                </a:gridCol>
              </a:tblGrid>
              <a:tr h="24763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地址</a:t>
                      </a: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年份</a:t>
                      </a: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人数</a:t>
                      </a:r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442026939"/>
                  </a:ext>
                </a:extLst>
              </a:tr>
              <a:tr h="24763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i="0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0</a:t>
                      </a:r>
                      <a:endParaRPr lang="zh-CN" altLang="en-US" sz="1800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i="0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1980</a:t>
                      </a:r>
                      <a:endParaRPr lang="zh-CN" altLang="en-US" sz="1800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1500</a:t>
                      </a:r>
                      <a:r>
                        <a:rPr lang="zh-CN" altLang="en-US" sz="1800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万</a:t>
                      </a:r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881921670"/>
                  </a:ext>
                </a:extLst>
              </a:tr>
              <a:tr h="24763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i="0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</a:t>
                      </a:r>
                      <a:endParaRPr lang="zh-CN" altLang="en-US" sz="1800" b="1" i="0" kern="12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i="0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1981</a:t>
                      </a:r>
                      <a:endParaRPr lang="zh-CN" altLang="en-US" sz="1800" b="1" i="0" kern="12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i="0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1600</a:t>
                      </a:r>
                      <a:r>
                        <a:rPr lang="zh-CN" altLang="en-US" sz="1800" b="1" i="0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万</a:t>
                      </a:r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1162435119"/>
                  </a:ext>
                </a:extLst>
              </a:tr>
              <a:tr h="24763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i="0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</a:t>
                      </a:r>
                      <a:endParaRPr lang="zh-CN" altLang="en-US" sz="1800" b="1" i="0" kern="12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i="0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1982</a:t>
                      </a:r>
                      <a:endParaRPr lang="zh-CN" altLang="en-US" sz="1800" b="1" i="0" kern="12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i="0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1400</a:t>
                      </a:r>
                      <a:r>
                        <a:rPr lang="zh-CN" altLang="en-US" sz="1800" b="1" i="0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万</a:t>
                      </a:r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1268969322"/>
                  </a:ext>
                </a:extLst>
              </a:tr>
              <a:tr h="24763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i="0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…</a:t>
                      </a:r>
                      <a:endParaRPr lang="zh-CN" altLang="en-US" sz="1800" b="1" i="0" kern="12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i="0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…</a:t>
                      </a:r>
                      <a:endParaRPr lang="zh-CN" altLang="en-US" sz="1800" b="1" i="0" kern="12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i="0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…</a:t>
                      </a:r>
                      <a:endParaRPr lang="zh-CN" altLang="en-US" sz="1800" b="1" i="0" kern="12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291587374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i="0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20</a:t>
                      </a:r>
                      <a:endParaRPr lang="zh-CN" altLang="en-US" sz="1800" b="1" i="0" kern="12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i="0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2000</a:t>
                      </a:r>
                      <a:endParaRPr lang="zh-CN" altLang="en-US" sz="1800" b="1" i="0" kern="12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1" i="0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800</a:t>
                      </a:r>
                      <a:r>
                        <a:rPr lang="zh-CN" altLang="en-US" sz="1800" b="1" i="0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万</a:t>
                      </a:r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184341591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i="0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…</a:t>
                      </a:r>
                      <a:endParaRPr lang="zh-CN" altLang="en-US" sz="1800" b="1" i="0" kern="12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i="0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…</a:t>
                      </a:r>
                      <a:endParaRPr lang="zh-CN" altLang="en-US" sz="1800" b="1" i="0" kern="12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i="0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…</a:t>
                      </a:r>
                      <a:endParaRPr lang="zh-CN" altLang="en-US" sz="1800" b="1" i="0" kern="12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28641709"/>
                  </a:ext>
                </a:extLst>
              </a:tr>
            </a:tbl>
          </a:graphicData>
        </a:graphic>
      </p:graphicFrame>
      <p:sp>
        <p:nvSpPr>
          <p:cNvPr id="47" name="TextBox 20"/>
          <p:cNvSpPr txBox="1">
            <a:spLocks noChangeArrowheads="1"/>
          </p:cNvSpPr>
          <p:nvPr/>
        </p:nvSpPr>
        <p:spPr bwMode="auto">
          <a:xfrm>
            <a:off x="4572000" y="5126650"/>
            <a:ext cx="4321397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lvl="1" algn="ctr">
              <a:spcAft>
                <a:spcPts val="600"/>
              </a:spcAft>
              <a:buClr>
                <a:srgbClr val="C00000"/>
              </a:buClr>
              <a:defRPr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使用出生年份作为关键码由年份减去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1980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得到地址即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f(key)=key-1980</a:t>
            </a:r>
            <a:endParaRPr lang="en-US" altLang="zh-CN" sz="20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23528" y="5825600"/>
            <a:ext cx="8424936" cy="923330"/>
          </a:xfrm>
          <a:prstGeom prst="rect">
            <a:avLst/>
          </a:prstGeom>
          <a:solidFill>
            <a:srgbClr val="C00000"/>
          </a:solidFill>
          <a:ln w="317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b="1" dirty="0">
                <a:solidFill>
                  <a:schemeClr val="tx2"/>
                </a:solidFill>
                <a:latin typeface="Microsoft YaHei" charset="0"/>
                <a:ea typeface="Microsoft YaHei" charset="0"/>
                <a:cs typeface="Microsoft YaHei" charset="0"/>
              </a:rPr>
              <a:t>对于学生信息查询问题，使用</a:t>
            </a:r>
            <a:r>
              <a:rPr kumimoji="1" lang="en-US" altLang="zh-CN" b="1" dirty="0">
                <a:solidFill>
                  <a:schemeClr val="tx2"/>
                </a:solidFill>
                <a:latin typeface="Microsoft YaHei" charset="0"/>
                <a:ea typeface="Microsoft YaHei" charset="0"/>
                <a:cs typeface="Microsoft YaHei" charset="0"/>
              </a:rPr>
              <a:t>f(key)=key-2012000000</a:t>
            </a:r>
          </a:p>
          <a:p>
            <a:pPr algn="ctr"/>
            <a:r>
              <a:rPr kumimoji="1" lang="zh-CN" altLang="en-US" b="1" dirty="0">
                <a:solidFill>
                  <a:schemeClr val="tx2"/>
                </a:solidFill>
                <a:latin typeface="Microsoft YaHei" charset="0"/>
                <a:ea typeface="Microsoft YaHei" charset="0"/>
                <a:cs typeface="Microsoft YaHei" charset="0"/>
              </a:rPr>
              <a:t>需建立</a:t>
            </a:r>
            <a:r>
              <a:rPr kumimoji="1" lang="en-US" altLang="zh-CN" b="1" dirty="0">
                <a:solidFill>
                  <a:schemeClr val="tx2"/>
                </a:solidFill>
                <a:latin typeface="Microsoft YaHei" charset="0"/>
                <a:ea typeface="Microsoft YaHei" charset="0"/>
                <a:cs typeface="Microsoft YaHei" charset="0"/>
              </a:rPr>
              <a:t>2017000000-2012000000=5000000</a:t>
            </a:r>
            <a:r>
              <a:rPr kumimoji="1" lang="zh-CN" altLang="en-US" b="1" dirty="0">
                <a:solidFill>
                  <a:schemeClr val="tx2"/>
                </a:solidFill>
                <a:latin typeface="Microsoft YaHei" charset="0"/>
                <a:ea typeface="Microsoft YaHei" charset="0"/>
                <a:cs typeface="Microsoft YaHei" charset="0"/>
              </a:rPr>
              <a:t>个存储单元记录可能信息</a:t>
            </a:r>
            <a:endParaRPr kumimoji="1" lang="en-US" altLang="zh-CN" b="1" dirty="0">
              <a:solidFill>
                <a:schemeClr val="tx2"/>
              </a:solidFill>
              <a:latin typeface="Microsoft YaHei" charset="0"/>
              <a:ea typeface="Microsoft YaHei" charset="0"/>
              <a:cs typeface="Microsoft YaHei" charset="0"/>
            </a:endParaRPr>
          </a:p>
          <a:p>
            <a:pPr algn="ctr"/>
            <a:r>
              <a:rPr kumimoji="1" lang="zh-CN" altLang="en-US" b="1" dirty="0">
                <a:solidFill>
                  <a:schemeClr val="tx2"/>
                </a:solidFill>
                <a:latin typeface="Microsoft YaHei" charset="0"/>
                <a:ea typeface="Microsoft YaHei" charset="0"/>
                <a:cs typeface="Microsoft YaHei" charset="0"/>
              </a:rPr>
              <a:t>（实际仅</a:t>
            </a:r>
            <a:r>
              <a:rPr kumimoji="1" lang="en-US" altLang="zh-CN" b="1" dirty="0">
                <a:solidFill>
                  <a:schemeClr val="tx2"/>
                </a:solidFill>
                <a:latin typeface="Microsoft YaHei" charset="0"/>
                <a:ea typeface="Microsoft YaHei" charset="0"/>
                <a:cs typeface="Microsoft YaHei" charset="0"/>
              </a:rPr>
              <a:t>20</a:t>
            </a:r>
            <a:r>
              <a:rPr kumimoji="1" lang="zh-CN" altLang="en-US" b="1" dirty="0">
                <a:solidFill>
                  <a:schemeClr val="tx2"/>
                </a:solidFill>
                <a:latin typeface="Microsoft YaHei" charset="0"/>
                <a:ea typeface="Microsoft YaHei" charset="0"/>
                <a:cs typeface="Microsoft YaHei" charset="0"/>
              </a:rPr>
              <a:t>个），空间利用率极低</a:t>
            </a:r>
            <a:endParaRPr kumimoji="1" lang="en-US" altLang="zh-CN" b="1" dirty="0">
              <a:solidFill>
                <a:schemeClr val="tx2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3653623"/>
      </p:ext>
    </p:extLst>
  </p:cSld>
  <p:clrMapOvr>
    <a:masterClrMapping/>
  </p:clrMapOvr>
  <p:transition advTm="157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7" grpId="0"/>
      <p:bldP spid="1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088" y="85725"/>
            <a:ext cx="7599362" cy="914400"/>
          </a:xfrm>
        </p:spPr>
        <p:txBody>
          <a:bodyPr/>
          <a:lstStyle/>
          <a:p>
            <a:pPr>
              <a:defRPr/>
            </a:pPr>
            <a:r>
              <a:rPr lang="zh-CN" altLang="en-US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回顾：</a:t>
            </a:r>
            <a:r>
              <a:rPr lang="en-US" altLang="zh-CN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AVL</a:t>
            </a:r>
            <a:r>
              <a:rPr lang="zh-CN" altLang="en-US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树 删 除</a:t>
            </a:r>
          </a:p>
        </p:txBody>
      </p:sp>
      <p:sp>
        <p:nvSpPr>
          <p:cNvPr id="6" name="TextBox 20"/>
          <p:cNvSpPr txBox="1">
            <a:spLocks noChangeArrowheads="1"/>
          </p:cNvSpPr>
          <p:nvPr/>
        </p:nvSpPr>
        <p:spPr bwMode="auto">
          <a:xfrm>
            <a:off x="245774" y="1200718"/>
            <a:ext cx="594394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节点删除实例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AutoShape 6" descr="http://img4.imgtn.bdimg.com/it/u=2933105598,1272908404&amp;fm=21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" name="Line 2"/>
          <p:cNvSpPr>
            <a:spLocks noChangeShapeType="1"/>
          </p:cNvSpPr>
          <p:nvPr/>
        </p:nvSpPr>
        <p:spPr bwMode="auto">
          <a:xfrm flipV="1">
            <a:off x="1069975" y="4478732"/>
            <a:ext cx="381000" cy="685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" name="Line 3"/>
          <p:cNvSpPr>
            <a:spLocks noChangeShapeType="1"/>
          </p:cNvSpPr>
          <p:nvPr/>
        </p:nvSpPr>
        <p:spPr bwMode="auto">
          <a:xfrm>
            <a:off x="4194175" y="4478732"/>
            <a:ext cx="304800" cy="685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" name="Line 4"/>
          <p:cNvSpPr>
            <a:spLocks noChangeShapeType="1"/>
          </p:cNvSpPr>
          <p:nvPr/>
        </p:nvSpPr>
        <p:spPr bwMode="auto">
          <a:xfrm>
            <a:off x="3279775" y="4478732"/>
            <a:ext cx="304800" cy="685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" name="Line 5"/>
          <p:cNvSpPr>
            <a:spLocks noChangeShapeType="1"/>
          </p:cNvSpPr>
          <p:nvPr/>
        </p:nvSpPr>
        <p:spPr bwMode="auto">
          <a:xfrm flipV="1">
            <a:off x="2898775" y="4478732"/>
            <a:ext cx="381000" cy="762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" name="Line 6"/>
          <p:cNvSpPr>
            <a:spLocks noChangeShapeType="1"/>
          </p:cNvSpPr>
          <p:nvPr/>
        </p:nvSpPr>
        <p:spPr bwMode="auto">
          <a:xfrm>
            <a:off x="5565775" y="3640532"/>
            <a:ext cx="381000" cy="609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" name="Line 7"/>
          <p:cNvSpPr>
            <a:spLocks noChangeShapeType="1"/>
          </p:cNvSpPr>
          <p:nvPr/>
        </p:nvSpPr>
        <p:spPr bwMode="auto">
          <a:xfrm flipV="1">
            <a:off x="7470775" y="4478732"/>
            <a:ext cx="381000" cy="685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" name="Line 8"/>
          <p:cNvSpPr>
            <a:spLocks noChangeShapeType="1"/>
          </p:cNvSpPr>
          <p:nvPr/>
        </p:nvSpPr>
        <p:spPr bwMode="auto">
          <a:xfrm>
            <a:off x="7394575" y="3640532"/>
            <a:ext cx="381000" cy="609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5" name="Line 9"/>
          <p:cNvSpPr>
            <a:spLocks noChangeShapeType="1"/>
          </p:cNvSpPr>
          <p:nvPr/>
        </p:nvSpPr>
        <p:spPr bwMode="auto">
          <a:xfrm flipV="1">
            <a:off x="6937375" y="3716732"/>
            <a:ext cx="381000" cy="685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6" name="Line 10"/>
          <p:cNvSpPr>
            <a:spLocks noChangeShapeType="1"/>
          </p:cNvSpPr>
          <p:nvPr/>
        </p:nvSpPr>
        <p:spPr bwMode="auto">
          <a:xfrm>
            <a:off x="3736975" y="3640532"/>
            <a:ext cx="381000" cy="609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7" name="Line 11"/>
          <p:cNvSpPr>
            <a:spLocks noChangeShapeType="1"/>
          </p:cNvSpPr>
          <p:nvPr/>
        </p:nvSpPr>
        <p:spPr bwMode="auto">
          <a:xfrm flipV="1">
            <a:off x="3279775" y="3716732"/>
            <a:ext cx="381000" cy="685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" name="Line 12"/>
          <p:cNvSpPr>
            <a:spLocks noChangeShapeType="1"/>
          </p:cNvSpPr>
          <p:nvPr/>
        </p:nvSpPr>
        <p:spPr bwMode="auto">
          <a:xfrm>
            <a:off x="1908175" y="3640532"/>
            <a:ext cx="381000" cy="609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9" name="Line 13"/>
          <p:cNvSpPr>
            <a:spLocks noChangeShapeType="1"/>
          </p:cNvSpPr>
          <p:nvPr/>
        </p:nvSpPr>
        <p:spPr bwMode="auto">
          <a:xfrm flipH="1" flipV="1">
            <a:off x="2898775" y="2802332"/>
            <a:ext cx="762000" cy="685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0" name="Line 14"/>
          <p:cNvSpPr>
            <a:spLocks noChangeShapeType="1"/>
          </p:cNvSpPr>
          <p:nvPr/>
        </p:nvSpPr>
        <p:spPr bwMode="auto">
          <a:xfrm flipH="1" flipV="1">
            <a:off x="6632575" y="2878532"/>
            <a:ext cx="762000" cy="685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1" name="Line 15"/>
          <p:cNvSpPr>
            <a:spLocks noChangeShapeType="1"/>
          </p:cNvSpPr>
          <p:nvPr/>
        </p:nvSpPr>
        <p:spPr bwMode="auto">
          <a:xfrm flipV="1">
            <a:off x="5641975" y="2802332"/>
            <a:ext cx="762000" cy="685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2" name="Oval 16"/>
          <p:cNvSpPr>
            <a:spLocks noChangeArrowheads="1"/>
          </p:cNvSpPr>
          <p:nvPr/>
        </p:nvSpPr>
        <p:spPr bwMode="auto">
          <a:xfrm>
            <a:off x="2136775" y="4173932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  <a:headEnd/>
            <a:tailEnd/>
          </a:ln>
        </p:spPr>
        <p:txBody>
          <a:bodyPr wrap="none" lIns="0" tIns="0" rIns="0" bIns="0" anchor="ctr" anchorCtr="1"/>
          <a:lstStyle/>
          <a:p>
            <a:r>
              <a:rPr kumimoji="1" lang="en-US" altLang="zh-CN" sz="2400" b="1" dirty="0"/>
              <a:t>D</a:t>
            </a:r>
            <a:endParaRPr kumimoji="1" lang="zh-CN" altLang="en-US" sz="2400" b="1" dirty="0"/>
          </a:p>
        </p:txBody>
      </p:sp>
      <p:sp>
        <p:nvSpPr>
          <p:cNvPr id="23" name="Line 17"/>
          <p:cNvSpPr>
            <a:spLocks noChangeShapeType="1"/>
          </p:cNvSpPr>
          <p:nvPr/>
        </p:nvSpPr>
        <p:spPr bwMode="auto">
          <a:xfrm>
            <a:off x="4575175" y="2040332"/>
            <a:ext cx="1828800" cy="609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4" name="Line 18"/>
          <p:cNvSpPr>
            <a:spLocks noChangeShapeType="1"/>
          </p:cNvSpPr>
          <p:nvPr/>
        </p:nvSpPr>
        <p:spPr bwMode="auto">
          <a:xfrm flipV="1">
            <a:off x="2517775" y="5316932"/>
            <a:ext cx="381000" cy="685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5" name="Line 19"/>
          <p:cNvSpPr>
            <a:spLocks noChangeShapeType="1"/>
          </p:cNvSpPr>
          <p:nvPr/>
        </p:nvSpPr>
        <p:spPr bwMode="auto">
          <a:xfrm flipV="1">
            <a:off x="1984375" y="2802332"/>
            <a:ext cx="762000" cy="685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6" name="Line 20"/>
          <p:cNvSpPr>
            <a:spLocks noChangeShapeType="1"/>
          </p:cNvSpPr>
          <p:nvPr/>
        </p:nvSpPr>
        <p:spPr bwMode="auto">
          <a:xfrm flipV="1">
            <a:off x="1450975" y="3716732"/>
            <a:ext cx="381000" cy="685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7" name="Line 21"/>
          <p:cNvSpPr>
            <a:spLocks noChangeShapeType="1"/>
          </p:cNvSpPr>
          <p:nvPr/>
        </p:nvSpPr>
        <p:spPr bwMode="auto">
          <a:xfrm flipV="1">
            <a:off x="2974975" y="2040332"/>
            <a:ext cx="1524000" cy="609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8" name="Oval 22"/>
          <p:cNvSpPr>
            <a:spLocks noChangeArrowheads="1"/>
          </p:cNvSpPr>
          <p:nvPr/>
        </p:nvSpPr>
        <p:spPr bwMode="auto">
          <a:xfrm>
            <a:off x="1222375" y="4173932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  <a:headEnd/>
            <a:tailEnd/>
          </a:ln>
        </p:spPr>
        <p:txBody>
          <a:bodyPr wrap="none" lIns="0" tIns="0" rIns="0" bIns="0" anchor="ctr" anchorCtr="1"/>
          <a:lstStyle/>
          <a:p>
            <a:r>
              <a:rPr kumimoji="1" lang="en-US" altLang="zh-CN" sz="2400" b="1" dirty="0"/>
              <a:t>B</a:t>
            </a:r>
            <a:endParaRPr kumimoji="1" lang="zh-CN" altLang="en-US" sz="2400" b="1" dirty="0"/>
          </a:p>
        </p:txBody>
      </p:sp>
      <p:sp>
        <p:nvSpPr>
          <p:cNvPr id="29" name="Oval 23"/>
          <p:cNvSpPr>
            <a:spLocks noChangeArrowheads="1"/>
          </p:cNvSpPr>
          <p:nvPr/>
        </p:nvSpPr>
        <p:spPr bwMode="auto">
          <a:xfrm>
            <a:off x="2212975" y="5850332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  <a:headEnd/>
            <a:tailEnd/>
          </a:ln>
        </p:spPr>
        <p:txBody>
          <a:bodyPr wrap="none" lIns="0" tIns="0" rIns="0" bIns="0" anchor="ctr" anchorCtr="1"/>
          <a:lstStyle/>
          <a:p>
            <a:r>
              <a:rPr kumimoji="1" lang="en-US" altLang="zh-CN" sz="2400" b="1" dirty="0"/>
              <a:t>F</a:t>
            </a:r>
            <a:endParaRPr kumimoji="1" lang="zh-CN" altLang="en-US" sz="2400" b="1" dirty="0"/>
          </a:p>
        </p:txBody>
      </p:sp>
      <p:sp>
        <p:nvSpPr>
          <p:cNvPr id="30" name="Oval 24"/>
          <p:cNvSpPr>
            <a:spLocks noChangeArrowheads="1"/>
          </p:cNvSpPr>
          <p:nvPr/>
        </p:nvSpPr>
        <p:spPr bwMode="auto">
          <a:xfrm>
            <a:off x="3051175" y="4173932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  <a:headEnd/>
            <a:tailEnd/>
          </a:ln>
        </p:spPr>
        <p:txBody>
          <a:bodyPr wrap="none" lIns="0" tIns="0" rIns="0" bIns="0" anchor="ctr" anchorCtr="1"/>
          <a:lstStyle/>
          <a:p>
            <a:r>
              <a:rPr kumimoji="1" lang="en-US" altLang="zh-CN" sz="2400" b="1" dirty="0"/>
              <a:t>H</a:t>
            </a:r>
            <a:endParaRPr kumimoji="1" lang="zh-CN" altLang="en-US" sz="2400" b="1" dirty="0"/>
          </a:p>
        </p:txBody>
      </p:sp>
      <p:sp>
        <p:nvSpPr>
          <p:cNvPr id="31" name="Oval 25"/>
          <p:cNvSpPr>
            <a:spLocks noChangeArrowheads="1"/>
          </p:cNvSpPr>
          <p:nvPr/>
        </p:nvSpPr>
        <p:spPr bwMode="auto">
          <a:xfrm>
            <a:off x="3965575" y="4173932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  <a:headEnd/>
            <a:tailEnd/>
          </a:ln>
        </p:spPr>
        <p:txBody>
          <a:bodyPr wrap="none" lIns="0" tIns="0" rIns="0" bIns="0" anchor="ctr" anchorCtr="1"/>
          <a:lstStyle/>
          <a:p>
            <a:r>
              <a:rPr kumimoji="1" lang="en-US" altLang="zh-CN" sz="2400" b="1" dirty="0"/>
              <a:t>K</a:t>
            </a:r>
            <a:endParaRPr kumimoji="1" lang="zh-CN" altLang="en-US" sz="2400" b="1" dirty="0"/>
          </a:p>
        </p:txBody>
      </p:sp>
      <p:sp>
        <p:nvSpPr>
          <p:cNvPr id="32" name="Oval 26"/>
          <p:cNvSpPr>
            <a:spLocks noChangeArrowheads="1"/>
          </p:cNvSpPr>
          <p:nvPr/>
        </p:nvSpPr>
        <p:spPr bwMode="auto">
          <a:xfrm>
            <a:off x="5794375" y="4173932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  <a:headEnd/>
            <a:tailEnd/>
          </a:ln>
        </p:spPr>
        <p:txBody>
          <a:bodyPr wrap="none" lIns="0" tIns="0" rIns="0" bIns="0" anchor="ctr" anchorCtr="1"/>
          <a:lstStyle/>
          <a:p>
            <a:r>
              <a:rPr kumimoji="1" lang="en-US" altLang="zh-CN" sz="2400" b="1" dirty="0"/>
              <a:t>O</a:t>
            </a:r>
            <a:endParaRPr kumimoji="1" lang="zh-CN" altLang="en-US" sz="2400" b="1" dirty="0"/>
          </a:p>
        </p:txBody>
      </p:sp>
      <p:sp>
        <p:nvSpPr>
          <p:cNvPr id="33" name="Oval 27"/>
          <p:cNvSpPr>
            <a:spLocks noChangeArrowheads="1"/>
          </p:cNvSpPr>
          <p:nvPr/>
        </p:nvSpPr>
        <p:spPr bwMode="auto">
          <a:xfrm>
            <a:off x="6708775" y="4173932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  <a:headEnd/>
            <a:tailEnd/>
          </a:ln>
        </p:spPr>
        <p:txBody>
          <a:bodyPr wrap="none" lIns="0" tIns="0" rIns="0" bIns="0" anchor="ctr" anchorCtr="1"/>
          <a:lstStyle/>
          <a:p>
            <a:r>
              <a:rPr kumimoji="1" lang="en-US" altLang="zh-CN" sz="2400" b="1" dirty="0"/>
              <a:t>Q</a:t>
            </a:r>
            <a:endParaRPr kumimoji="1" lang="zh-CN" altLang="en-US" sz="2400" b="1" dirty="0"/>
          </a:p>
        </p:txBody>
      </p:sp>
      <p:sp>
        <p:nvSpPr>
          <p:cNvPr id="34" name="Oval 28"/>
          <p:cNvSpPr>
            <a:spLocks noChangeArrowheads="1"/>
          </p:cNvSpPr>
          <p:nvPr/>
        </p:nvSpPr>
        <p:spPr bwMode="auto">
          <a:xfrm>
            <a:off x="7623175" y="4195936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  <a:headEnd/>
            <a:tailEnd/>
          </a:ln>
        </p:spPr>
        <p:txBody>
          <a:bodyPr wrap="none" lIns="0" tIns="0" rIns="0" bIns="0" anchor="ctr" anchorCtr="1"/>
          <a:lstStyle/>
          <a:p>
            <a:r>
              <a:rPr kumimoji="1" lang="en-US" altLang="zh-CN" sz="2400" b="1" dirty="0"/>
              <a:t>T</a:t>
            </a:r>
            <a:endParaRPr kumimoji="1" lang="zh-CN" altLang="en-US" sz="2400" b="1" dirty="0"/>
          </a:p>
        </p:txBody>
      </p:sp>
      <p:sp>
        <p:nvSpPr>
          <p:cNvPr id="35" name="Oval 29"/>
          <p:cNvSpPr>
            <a:spLocks noChangeArrowheads="1"/>
          </p:cNvSpPr>
          <p:nvPr/>
        </p:nvSpPr>
        <p:spPr bwMode="auto">
          <a:xfrm>
            <a:off x="2670175" y="5012132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  <a:headEnd/>
            <a:tailEnd/>
          </a:ln>
        </p:spPr>
        <p:txBody>
          <a:bodyPr wrap="none" lIns="0" tIns="0" rIns="0" bIns="0" anchor="ctr" anchorCtr="1"/>
          <a:lstStyle/>
          <a:p>
            <a:r>
              <a:rPr kumimoji="1" lang="en-US" altLang="zh-CN" sz="2400" b="1" dirty="0"/>
              <a:t>G</a:t>
            </a:r>
            <a:endParaRPr kumimoji="1" lang="zh-CN" altLang="en-US" sz="2400" b="1" dirty="0"/>
          </a:p>
        </p:txBody>
      </p:sp>
      <p:sp>
        <p:nvSpPr>
          <p:cNvPr id="36" name="Oval 30"/>
          <p:cNvSpPr>
            <a:spLocks noChangeArrowheads="1"/>
          </p:cNvSpPr>
          <p:nvPr/>
        </p:nvSpPr>
        <p:spPr bwMode="auto">
          <a:xfrm>
            <a:off x="765175" y="5012132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  <a:headEnd/>
            <a:tailEnd/>
          </a:ln>
        </p:spPr>
        <p:txBody>
          <a:bodyPr wrap="none" lIns="0" tIns="0" rIns="0" bIns="0" anchor="ctr" anchorCtr="1"/>
          <a:lstStyle/>
          <a:p>
            <a:r>
              <a:rPr kumimoji="1" lang="en-US" altLang="zh-CN" sz="2400" b="1" dirty="0"/>
              <a:t>A</a:t>
            </a:r>
            <a:endParaRPr kumimoji="1" lang="zh-CN" altLang="en-US" sz="2400" b="1" dirty="0"/>
          </a:p>
        </p:txBody>
      </p:sp>
      <p:sp>
        <p:nvSpPr>
          <p:cNvPr id="37" name="Oval 31"/>
          <p:cNvSpPr>
            <a:spLocks noChangeArrowheads="1"/>
          </p:cNvSpPr>
          <p:nvPr/>
        </p:nvSpPr>
        <p:spPr bwMode="auto">
          <a:xfrm>
            <a:off x="7242175" y="5012132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  <a:headEnd/>
            <a:tailEnd/>
          </a:ln>
        </p:spPr>
        <p:txBody>
          <a:bodyPr wrap="none" lIns="0" tIns="0" rIns="0" bIns="0" anchor="ctr" anchorCtr="1"/>
          <a:lstStyle/>
          <a:p>
            <a:r>
              <a:rPr kumimoji="1" lang="en-US" altLang="zh-CN" sz="2400" b="1" dirty="0"/>
              <a:t>S</a:t>
            </a:r>
            <a:endParaRPr kumimoji="1" lang="zh-CN" altLang="en-US" sz="2400" b="1" dirty="0"/>
          </a:p>
        </p:txBody>
      </p:sp>
      <p:sp>
        <p:nvSpPr>
          <p:cNvPr id="38" name="Oval 32"/>
          <p:cNvSpPr>
            <a:spLocks noChangeArrowheads="1"/>
          </p:cNvSpPr>
          <p:nvPr/>
        </p:nvSpPr>
        <p:spPr bwMode="auto">
          <a:xfrm>
            <a:off x="3355975" y="5012132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  <a:headEnd/>
            <a:tailEnd/>
          </a:ln>
        </p:spPr>
        <p:txBody>
          <a:bodyPr wrap="none" lIns="0" tIns="0" rIns="0" bIns="0" anchor="ctr" anchorCtr="1"/>
          <a:lstStyle/>
          <a:p>
            <a:r>
              <a:rPr kumimoji="1" lang="en-US" altLang="zh-CN" sz="2400" b="1" dirty="0"/>
              <a:t>I</a:t>
            </a:r>
            <a:endParaRPr kumimoji="1" lang="zh-CN" altLang="en-US" sz="2400" b="1" dirty="0"/>
          </a:p>
        </p:txBody>
      </p:sp>
      <p:sp>
        <p:nvSpPr>
          <p:cNvPr id="39" name="Oval 33"/>
          <p:cNvSpPr>
            <a:spLocks noChangeArrowheads="1"/>
          </p:cNvSpPr>
          <p:nvPr/>
        </p:nvSpPr>
        <p:spPr bwMode="auto">
          <a:xfrm>
            <a:off x="4270375" y="5012132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  <a:headEnd/>
            <a:tailEnd/>
          </a:ln>
        </p:spPr>
        <p:txBody>
          <a:bodyPr wrap="none" lIns="0" tIns="0" rIns="0" bIns="0" anchor="ctr" anchorCtr="1"/>
          <a:lstStyle/>
          <a:p>
            <a:r>
              <a:rPr kumimoji="1" lang="en-US" altLang="zh-CN" sz="2400" b="1" dirty="0"/>
              <a:t>L</a:t>
            </a:r>
            <a:endParaRPr kumimoji="1" lang="zh-CN" altLang="en-US" sz="2400" b="1" dirty="0"/>
          </a:p>
        </p:txBody>
      </p:sp>
      <p:sp>
        <p:nvSpPr>
          <p:cNvPr id="40" name="Oval 34"/>
          <p:cNvSpPr>
            <a:spLocks noChangeArrowheads="1"/>
          </p:cNvSpPr>
          <p:nvPr/>
        </p:nvSpPr>
        <p:spPr bwMode="auto">
          <a:xfrm>
            <a:off x="3508375" y="3335732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  <a:headEnd/>
            <a:tailEnd/>
          </a:ln>
        </p:spPr>
        <p:txBody>
          <a:bodyPr wrap="none" lIns="0" tIns="0" rIns="0" bIns="0" anchor="ctr" anchorCtr="1"/>
          <a:lstStyle/>
          <a:p>
            <a:r>
              <a:rPr kumimoji="1" lang="en-US" altLang="zh-CN" sz="2400" b="1" dirty="0"/>
              <a:t>J</a:t>
            </a:r>
            <a:endParaRPr kumimoji="1" lang="zh-CN" altLang="en-US" sz="2400" b="1" dirty="0"/>
          </a:p>
        </p:txBody>
      </p:sp>
      <p:sp>
        <p:nvSpPr>
          <p:cNvPr id="41" name="Oval 35"/>
          <p:cNvSpPr>
            <a:spLocks noChangeArrowheads="1"/>
          </p:cNvSpPr>
          <p:nvPr/>
        </p:nvSpPr>
        <p:spPr bwMode="auto">
          <a:xfrm>
            <a:off x="1679575" y="3335732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  <a:headEnd/>
            <a:tailEnd/>
          </a:ln>
        </p:spPr>
        <p:txBody>
          <a:bodyPr wrap="none" lIns="0" tIns="0" rIns="0" bIns="0" anchor="ctr" anchorCtr="1"/>
          <a:lstStyle/>
          <a:p>
            <a:r>
              <a:rPr kumimoji="1" lang="en-US" altLang="zh-CN" sz="2400" b="1" dirty="0"/>
              <a:t>C</a:t>
            </a:r>
            <a:endParaRPr kumimoji="1" lang="zh-CN" altLang="en-US" sz="2400" b="1" dirty="0"/>
          </a:p>
        </p:txBody>
      </p:sp>
      <p:sp>
        <p:nvSpPr>
          <p:cNvPr id="42" name="Oval 36"/>
          <p:cNvSpPr>
            <a:spLocks noChangeArrowheads="1"/>
          </p:cNvSpPr>
          <p:nvPr/>
        </p:nvSpPr>
        <p:spPr bwMode="auto">
          <a:xfrm>
            <a:off x="7165975" y="3335732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  <a:headEnd/>
            <a:tailEnd/>
          </a:ln>
        </p:spPr>
        <p:txBody>
          <a:bodyPr wrap="none" lIns="0" tIns="0" rIns="0" bIns="0" anchor="ctr" anchorCtr="1"/>
          <a:lstStyle/>
          <a:p>
            <a:r>
              <a:rPr kumimoji="1" lang="en-US" altLang="zh-CN" sz="2400" b="1" dirty="0"/>
              <a:t>R</a:t>
            </a:r>
            <a:endParaRPr kumimoji="1" lang="zh-CN" altLang="en-US" sz="2400" b="1" dirty="0"/>
          </a:p>
        </p:txBody>
      </p:sp>
      <p:sp>
        <p:nvSpPr>
          <p:cNvPr id="43" name="Oval 37"/>
          <p:cNvSpPr>
            <a:spLocks noChangeArrowheads="1"/>
          </p:cNvSpPr>
          <p:nvPr/>
        </p:nvSpPr>
        <p:spPr bwMode="auto">
          <a:xfrm>
            <a:off x="5337175" y="3335732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  <a:headEnd/>
            <a:tailEnd/>
          </a:ln>
        </p:spPr>
        <p:txBody>
          <a:bodyPr wrap="none" lIns="0" tIns="0" rIns="0" bIns="0" anchor="ctr" anchorCtr="1"/>
          <a:lstStyle/>
          <a:p>
            <a:r>
              <a:rPr kumimoji="1" lang="en-US" altLang="zh-CN" sz="2400" b="1" dirty="0"/>
              <a:t>N</a:t>
            </a:r>
            <a:endParaRPr kumimoji="1" lang="zh-CN" altLang="en-US" sz="2400" b="1" dirty="0"/>
          </a:p>
        </p:txBody>
      </p:sp>
      <p:sp>
        <p:nvSpPr>
          <p:cNvPr id="44" name="Oval 38"/>
          <p:cNvSpPr>
            <a:spLocks noChangeArrowheads="1"/>
          </p:cNvSpPr>
          <p:nvPr/>
        </p:nvSpPr>
        <p:spPr bwMode="auto">
          <a:xfrm>
            <a:off x="6251575" y="2497532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  <a:headEnd/>
            <a:tailEnd/>
          </a:ln>
        </p:spPr>
        <p:txBody>
          <a:bodyPr wrap="none" lIns="0" tIns="0" rIns="0" bIns="0" anchor="ctr" anchorCtr="1"/>
          <a:lstStyle/>
          <a:p>
            <a:r>
              <a:rPr kumimoji="1" lang="en-US" altLang="zh-CN" sz="2400" b="1" dirty="0"/>
              <a:t>P</a:t>
            </a:r>
            <a:endParaRPr kumimoji="1" lang="zh-CN" altLang="en-US" sz="2400" b="1" dirty="0"/>
          </a:p>
        </p:txBody>
      </p:sp>
      <p:sp>
        <p:nvSpPr>
          <p:cNvPr id="45" name="Oval 39"/>
          <p:cNvSpPr>
            <a:spLocks noChangeArrowheads="1"/>
          </p:cNvSpPr>
          <p:nvPr/>
        </p:nvSpPr>
        <p:spPr bwMode="auto">
          <a:xfrm>
            <a:off x="2593975" y="2497532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  <a:headEnd/>
            <a:tailEnd/>
          </a:ln>
        </p:spPr>
        <p:txBody>
          <a:bodyPr wrap="none" lIns="0" tIns="0" rIns="0" bIns="0" anchor="ctr" anchorCtr="1"/>
          <a:lstStyle/>
          <a:p>
            <a:r>
              <a:rPr kumimoji="1" lang="en-US" altLang="zh-CN" sz="2400" b="1" dirty="0"/>
              <a:t>E</a:t>
            </a:r>
            <a:endParaRPr kumimoji="1" lang="zh-CN" altLang="en-US" sz="2400" b="1" dirty="0"/>
          </a:p>
        </p:txBody>
      </p:sp>
      <p:sp>
        <p:nvSpPr>
          <p:cNvPr id="46" name="Oval 40"/>
          <p:cNvSpPr>
            <a:spLocks noChangeArrowheads="1"/>
          </p:cNvSpPr>
          <p:nvPr/>
        </p:nvSpPr>
        <p:spPr bwMode="auto">
          <a:xfrm>
            <a:off x="4346575" y="1735532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  <a:headEnd/>
            <a:tailEnd/>
          </a:ln>
        </p:spPr>
        <p:txBody>
          <a:bodyPr wrap="none" lIns="0" tIns="0" rIns="0" bIns="0" anchor="ctr" anchorCtr="1"/>
          <a:lstStyle/>
          <a:p>
            <a:r>
              <a:rPr kumimoji="1" lang="en-US" altLang="zh-CN" sz="2400" b="1" dirty="0"/>
              <a:t>M</a:t>
            </a:r>
            <a:endParaRPr kumimoji="1" lang="zh-CN" altLang="en-US" sz="2400" b="1" dirty="0"/>
          </a:p>
        </p:txBody>
      </p:sp>
      <p:sp>
        <p:nvSpPr>
          <p:cNvPr id="67" name="Text Box 61"/>
          <p:cNvSpPr txBox="1">
            <a:spLocks noChangeArrowheads="1"/>
          </p:cNvSpPr>
          <p:nvPr/>
        </p:nvSpPr>
        <p:spPr bwMode="auto">
          <a:xfrm>
            <a:off x="572258" y="4721619"/>
            <a:ext cx="32733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</a:p>
        </p:txBody>
      </p:sp>
      <p:sp>
        <p:nvSpPr>
          <p:cNvPr id="68" name="Text Box 62"/>
          <p:cNvSpPr txBox="1">
            <a:spLocks noChangeArrowheads="1"/>
          </p:cNvSpPr>
          <p:nvPr/>
        </p:nvSpPr>
        <p:spPr bwMode="auto">
          <a:xfrm>
            <a:off x="2012418" y="5559819"/>
            <a:ext cx="32733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</a:p>
        </p:txBody>
      </p:sp>
      <p:sp>
        <p:nvSpPr>
          <p:cNvPr id="69" name="Text Box 63"/>
          <p:cNvSpPr txBox="1">
            <a:spLocks noChangeArrowheads="1"/>
          </p:cNvSpPr>
          <p:nvPr/>
        </p:nvSpPr>
        <p:spPr bwMode="auto">
          <a:xfrm>
            <a:off x="3707904" y="4787860"/>
            <a:ext cx="32733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</a:p>
        </p:txBody>
      </p:sp>
      <p:sp>
        <p:nvSpPr>
          <p:cNvPr id="70" name="Text Box 64"/>
          <p:cNvSpPr txBox="1">
            <a:spLocks noChangeArrowheads="1"/>
          </p:cNvSpPr>
          <p:nvPr/>
        </p:nvSpPr>
        <p:spPr bwMode="auto">
          <a:xfrm>
            <a:off x="4644008" y="4715852"/>
            <a:ext cx="32733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</a:p>
        </p:txBody>
      </p:sp>
      <p:sp>
        <p:nvSpPr>
          <p:cNvPr id="71" name="Text Box 65"/>
          <p:cNvSpPr txBox="1">
            <a:spLocks noChangeArrowheads="1"/>
          </p:cNvSpPr>
          <p:nvPr/>
        </p:nvSpPr>
        <p:spPr bwMode="auto">
          <a:xfrm>
            <a:off x="5900850" y="3789040"/>
            <a:ext cx="32733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</a:p>
        </p:txBody>
      </p:sp>
      <p:sp>
        <p:nvSpPr>
          <p:cNvPr id="72" name="Text Box 66"/>
          <p:cNvSpPr txBox="1">
            <a:spLocks noChangeArrowheads="1"/>
          </p:cNvSpPr>
          <p:nvPr/>
        </p:nvSpPr>
        <p:spPr bwMode="auto">
          <a:xfrm>
            <a:off x="6632575" y="3779748"/>
            <a:ext cx="32733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</a:p>
        </p:txBody>
      </p:sp>
      <p:sp>
        <p:nvSpPr>
          <p:cNvPr id="73" name="Text Box 67"/>
          <p:cNvSpPr txBox="1">
            <a:spLocks noChangeArrowheads="1"/>
          </p:cNvSpPr>
          <p:nvPr/>
        </p:nvSpPr>
        <p:spPr bwMode="auto">
          <a:xfrm>
            <a:off x="7196994" y="4643844"/>
            <a:ext cx="32733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</a:p>
        </p:txBody>
      </p:sp>
      <p:sp>
        <p:nvSpPr>
          <p:cNvPr id="74" name="Text Box 68"/>
          <p:cNvSpPr txBox="1">
            <a:spLocks noChangeArrowheads="1"/>
          </p:cNvSpPr>
          <p:nvPr/>
        </p:nvSpPr>
        <p:spPr bwMode="auto">
          <a:xfrm>
            <a:off x="7997825" y="3883419"/>
            <a:ext cx="32733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</a:p>
        </p:txBody>
      </p:sp>
      <p:sp>
        <p:nvSpPr>
          <p:cNvPr id="75" name="Text Box 69"/>
          <p:cNvSpPr txBox="1">
            <a:spLocks noChangeArrowheads="1"/>
          </p:cNvSpPr>
          <p:nvPr/>
        </p:nvSpPr>
        <p:spPr bwMode="auto">
          <a:xfrm>
            <a:off x="4721225" y="1445019"/>
            <a:ext cx="32733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</a:p>
        </p:txBody>
      </p:sp>
      <p:sp>
        <p:nvSpPr>
          <p:cNvPr id="76" name="Text Box 70"/>
          <p:cNvSpPr txBox="1">
            <a:spLocks noChangeArrowheads="1"/>
          </p:cNvSpPr>
          <p:nvPr/>
        </p:nvSpPr>
        <p:spPr bwMode="auto">
          <a:xfrm>
            <a:off x="3813175" y="3030932"/>
            <a:ext cx="32733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</a:p>
        </p:txBody>
      </p:sp>
      <p:sp>
        <p:nvSpPr>
          <p:cNvPr id="77" name="Text Box 71"/>
          <p:cNvSpPr txBox="1">
            <a:spLocks noChangeArrowheads="1"/>
          </p:cNvSpPr>
          <p:nvPr/>
        </p:nvSpPr>
        <p:spPr bwMode="auto">
          <a:xfrm>
            <a:off x="1364346" y="3045219"/>
            <a:ext cx="32733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</a:p>
        </p:txBody>
      </p:sp>
      <p:sp>
        <p:nvSpPr>
          <p:cNvPr id="78" name="Text Box 72"/>
          <p:cNvSpPr txBox="1">
            <a:spLocks noChangeArrowheads="1"/>
          </p:cNvSpPr>
          <p:nvPr/>
        </p:nvSpPr>
        <p:spPr bwMode="auto">
          <a:xfrm>
            <a:off x="903318" y="3883419"/>
            <a:ext cx="32733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</a:p>
        </p:txBody>
      </p:sp>
      <p:sp>
        <p:nvSpPr>
          <p:cNvPr id="79" name="Text Box 73"/>
          <p:cNvSpPr txBox="1">
            <a:spLocks noChangeArrowheads="1"/>
          </p:cNvSpPr>
          <p:nvPr/>
        </p:nvSpPr>
        <p:spPr bwMode="auto">
          <a:xfrm>
            <a:off x="2415486" y="4721619"/>
            <a:ext cx="32733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</a:p>
        </p:txBody>
      </p:sp>
      <p:sp>
        <p:nvSpPr>
          <p:cNvPr id="80" name="Text Box 74"/>
          <p:cNvSpPr txBox="1">
            <a:spLocks noChangeArrowheads="1"/>
          </p:cNvSpPr>
          <p:nvPr/>
        </p:nvSpPr>
        <p:spPr bwMode="auto">
          <a:xfrm>
            <a:off x="2919542" y="3851756"/>
            <a:ext cx="32733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</a:p>
        </p:txBody>
      </p:sp>
      <p:sp>
        <p:nvSpPr>
          <p:cNvPr id="81" name="Text Box 75"/>
          <p:cNvSpPr txBox="1">
            <a:spLocks noChangeArrowheads="1"/>
          </p:cNvSpPr>
          <p:nvPr/>
        </p:nvSpPr>
        <p:spPr bwMode="auto">
          <a:xfrm>
            <a:off x="4264025" y="3923764"/>
            <a:ext cx="42832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-1</a:t>
            </a:r>
          </a:p>
        </p:txBody>
      </p:sp>
      <p:sp>
        <p:nvSpPr>
          <p:cNvPr id="82" name="Text Box 76"/>
          <p:cNvSpPr txBox="1">
            <a:spLocks noChangeArrowheads="1"/>
          </p:cNvSpPr>
          <p:nvPr/>
        </p:nvSpPr>
        <p:spPr bwMode="auto">
          <a:xfrm>
            <a:off x="5203825" y="2987660"/>
            <a:ext cx="42832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-1</a:t>
            </a:r>
          </a:p>
        </p:txBody>
      </p:sp>
      <p:sp>
        <p:nvSpPr>
          <p:cNvPr id="83" name="Text Box 77"/>
          <p:cNvSpPr txBox="1">
            <a:spLocks noChangeArrowheads="1"/>
          </p:cNvSpPr>
          <p:nvPr/>
        </p:nvSpPr>
        <p:spPr bwMode="auto">
          <a:xfrm>
            <a:off x="7413625" y="2878532"/>
            <a:ext cx="42832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-1</a:t>
            </a:r>
          </a:p>
        </p:txBody>
      </p:sp>
      <p:sp>
        <p:nvSpPr>
          <p:cNvPr id="84" name="Text Box 78"/>
          <p:cNvSpPr txBox="1">
            <a:spLocks noChangeArrowheads="1"/>
          </p:cNvSpPr>
          <p:nvPr/>
        </p:nvSpPr>
        <p:spPr bwMode="auto">
          <a:xfrm>
            <a:off x="6556375" y="2195572"/>
            <a:ext cx="42832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-1</a:t>
            </a:r>
          </a:p>
        </p:txBody>
      </p:sp>
      <p:sp>
        <p:nvSpPr>
          <p:cNvPr id="85" name="Text Box 79"/>
          <p:cNvSpPr txBox="1">
            <a:spLocks noChangeArrowheads="1"/>
          </p:cNvSpPr>
          <p:nvPr/>
        </p:nvSpPr>
        <p:spPr bwMode="auto">
          <a:xfrm>
            <a:off x="2372458" y="2195572"/>
            <a:ext cx="42832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-1</a:t>
            </a:r>
          </a:p>
        </p:txBody>
      </p:sp>
      <p:sp>
        <p:nvSpPr>
          <p:cNvPr id="86" name="Text Box 61"/>
          <p:cNvSpPr txBox="1">
            <a:spLocks noChangeArrowheads="1"/>
          </p:cNvSpPr>
          <p:nvPr/>
        </p:nvSpPr>
        <p:spPr bwMode="auto">
          <a:xfrm>
            <a:off x="2228442" y="3851756"/>
            <a:ext cx="32733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</a:p>
        </p:txBody>
      </p:sp>
      <p:sp>
        <p:nvSpPr>
          <p:cNvPr id="4" name="矩形 3"/>
          <p:cNvSpPr/>
          <p:nvPr/>
        </p:nvSpPr>
        <p:spPr>
          <a:xfrm>
            <a:off x="1399708" y="6367212"/>
            <a:ext cx="724749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  <a:buClr>
                <a:srgbClr val="C00000"/>
              </a:buClr>
              <a:defRPr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删除节点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，用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的中序直接前驱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O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替代，进而删除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O</a:t>
            </a:r>
          </a:p>
        </p:txBody>
      </p:sp>
      <p:sp>
        <p:nvSpPr>
          <p:cNvPr id="66" name="Oval 26"/>
          <p:cNvSpPr>
            <a:spLocks noChangeArrowheads="1"/>
          </p:cNvSpPr>
          <p:nvPr/>
        </p:nvSpPr>
        <p:spPr bwMode="auto">
          <a:xfrm>
            <a:off x="6251575" y="2497532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  <a:headEnd/>
            <a:tailEnd/>
          </a:ln>
        </p:spPr>
        <p:txBody>
          <a:bodyPr wrap="none" lIns="0" tIns="0" rIns="0" bIns="0" anchor="ctr" anchorCtr="1"/>
          <a:lstStyle/>
          <a:p>
            <a:r>
              <a:rPr kumimoji="1" lang="en-US" altLang="zh-CN" sz="2400" b="1" dirty="0"/>
              <a:t>O</a:t>
            </a:r>
            <a:endParaRPr kumimoji="1" lang="zh-CN" altLang="en-US" sz="2400" b="1" dirty="0"/>
          </a:p>
        </p:txBody>
      </p:sp>
      <p:sp>
        <p:nvSpPr>
          <p:cNvPr id="3" name="乘号 2"/>
          <p:cNvSpPr/>
          <p:nvPr/>
        </p:nvSpPr>
        <p:spPr bwMode="auto">
          <a:xfrm>
            <a:off x="6649734" y="2409458"/>
            <a:ext cx="669925" cy="642528"/>
          </a:xfrm>
          <a:prstGeom prst="mathMultiply">
            <a:avLst/>
          </a:prstGeom>
          <a:solidFill>
            <a:srgbClr val="FF0000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96271520"/>
      </p:ext>
    </p:extLst>
  </p:cSld>
  <p:clrMapOvr>
    <a:masterClrMapping/>
  </p:clrMapOvr>
  <p:transition advTm="157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32" grpId="0" animBg="1"/>
      <p:bldP spid="71" grpId="0"/>
      <p:bldP spid="66" grpId="0" animBg="1"/>
      <p:bldP spid="3" grpId="0" animBg="1"/>
      <p:bldP spid="3" grpId="1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extBox 20"/>
          <p:cNvSpPr txBox="1">
            <a:spLocks noChangeArrowheads="1"/>
          </p:cNvSpPr>
          <p:nvPr/>
        </p:nvSpPr>
        <p:spPr bwMode="auto">
          <a:xfrm>
            <a:off x="179512" y="3933056"/>
            <a:ext cx="8734570" cy="27392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lvl="1" indent="-3429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设计准则</a:t>
            </a:r>
            <a:endParaRPr lang="en-US" altLang="zh-CN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确定性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快速可计算性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高空间利用率（装填因子）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随机性（均匀性），关键码映射到各桶的概率尽可能为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1/M,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最大限度地避免冲突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088" y="85725"/>
            <a:ext cx="7599362" cy="914400"/>
          </a:xfrm>
        </p:spPr>
        <p:txBody>
          <a:bodyPr/>
          <a:lstStyle/>
          <a:p>
            <a:pPr>
              <a:defRPr/>
            </a:pPr>
            <a:r>
              <a:rPr lang="zh-CN" altLang="en-US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散列函数</a:t>
            </a:r>
          </a:p>
        </p:txBody>
      </p:sp>
      <p:sp>
        <p:nvSpPr>
          <p:cNvPr id="15" name="TextBox 20"/>
          <p:cNvSpPr txBox="1">
            <a:spLocks noChangeArrowheads="1"/>
          </p:cNvSpPr>
          <p:nvPr/>
        </p:nvSpPr>
        <p:spPr bwMode="auto">
          <a:xfrm>
            <a:off x="179512" y="1196752"/>
            <a:ext cx="4032448" cy="26622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lvl="1" indent="-3429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散列函数</a:t>
            </a:r>
            <a:endParaRPr lang="en-US" altLang="zh-CN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关键码到整数的转换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假设关键码为整数，范围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[0,R)</a:t>
            </a:r>
          </a:p>
          <a:p>
            <a:pPr lvl="2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散列地址空间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[0,M)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R &gt;&gt; M</a:t>
            </a:r>
          </a:p>
        </p:txBody>
      </p:sp>
      <p:sp>
        <p:nvSpPr>
          <p:cNvPr id="5" name="流程图: 资料带 4"/>
          <p:cNvSpPr/>
          <p:nvPr/>
        </p:nvSpPr>
        <p:spPr bwMode="auto">
          <a:xfrm>
            <a:off x="5076056" y="2420888"/>
            <a:ext cx="1224136" cy="765274"/>
          </a:xfrm>
          <a:prstGeom prst="flowChartPunchedTape">
            <a:avLst/>
          </a:prstGeom>
          <a:solidFill>
            <a:srgbClr val="7030A0"/>
          </a:solidFill>
          <a:ln w="3810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endParaRPr kumimoji="1" lang="zh-CN" altLang="en-US" sz="2400" b="1">
              <a:solidFill>
                <a:schemeClr val="bg1"/>
              </a:solidFill>
              <a:latin typeface="Cambria Math" panose="02040503050406030204" pitchFamily="18" charset="0"/>
              <a:ea typeface="Microsoft YaHei" charset="0"/>
              <a:cs typeface="Microsoft YaHei" charset="0"/>
            </a:endParaRPr>
          </a:p>
        </p:txBody>
      </p:sp>
      <p:sp>
        <p:nvSpPr>
          <p:cNvPr id="17" name="流程图: 资料带 16"/>
          <p:cNvSpPr/>
          <p:nvPr/>
        </p:nvSpPr>
        <p:spPr bwMode="auto">
          <a:xfrm>
            <a:off x="5076056" y="1557300"/>
            <a:ext cx="1224136" cy="765274"/>
          </a:xfrm>
          <a:prstGeom prst="flowChartPunchedTape">
            <a:avLst/>
          </a:prstGeom>
          <a:solidFill>
            <a:srgbClr val="7030A0"/>
          </a:solidFill>
          <a:ln w="3810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endParaRPr kumimoji="1" lang="zh-CN" altLang="en-US" sz="2400" b="1">
              <a:solidFill>
                <a:schemeClr val="bg1"/>
              </a:solidFill>
              <a:latin typeface="Cambria Math" panose="02040503050406030204" pitchFamily="18" charset="0"/>
              <a:ea typeface="Microsoft YaHei" charset="0"/>
              <a:cs typeface="Microsoft YaHei" charset="0"/>
            </a:endParaRPr>
          </a:p>
        </p:txBody>
      </p:sp>
      <p:sp>
        <p:nvSpPr>
          <p:cNvPr id="18" name="流程图: 资料带 17"/>
          <p:cNvSpPr/>
          <p:nvPr/>
        </p:nvSpPr>
        <p:spPr bwMode="auto">
          <a:xfrm>
            <a:off x="5076056" y="3276020"/>
            <a:ext cx="1224136" cy="765274"/>
          </a:xfrm>
          <a:prstGeom prst="flowChartPunchedTape">
            <a:avLst/>
          </a:prstGeom>
          <a:solidFill>
            <a:srgbClr val="7030A0"/>
          </a:solidFill>
          <a:ln w="3810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endParaRPr kumimoji="1" lang="zh-CN" altLang="en-US" sz="2400" b="1">
              <a:solidFill>
                <a:schemeClr val="bg1"/>
              </a:solidFill>
              <a:latin typeface="Cambria Math" panose="02040503050406030204" pitchFamily="18" charset="0"/>
              <a:ea typeface="Microsoft YaHei" charset="0"/>
              <a:cs typeface="Microsoft YaHei" charset="0"/>
            </a:endParaRPr>
          </a:p>
        </p:txBody>
      </p:sp>
      <p:sp>
        <p:nvSpPr>
          <p:cNvPr id="6" name="矩形 5"/>
          <p:cNvSpPr/>
          <p:nvPr/>
        </p:nvSpPr>
        <p:spPr bwMode="auto">
          <a:xfrm>
            <a:off x="5076056" y="1484784"/>
            <a:ext cx="1224136" cy="461665"/>
          </a:xfrm>
          <a:prstGeom prst="rect">
            <a:avLst/>
          </a:prstGeom>
          <a:solidFill>
            <a:schemeClr val="tx2"/>
          </a:solidFill>
          <a:ln w="3810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b="1" dirty="0">
                <a:latin typeface="Cambria Math" panose="02040503050406030204" pitchFamily="18" charset="0"/>
                <a:ea typeface="Microsoft YaHei" charset="0"/>
                <a:cs typeface="Microsoft YaHei" charset="0"/>
              </a:rPr>
              <a:t>0</a:t>
            </a:r>
            <a:endParaRPr kumimoji="1" lang="zh-CN" altLang="en-US" sz="2400" b="1" dirty="0">
              <a:latin typeface="Cambria Math" panose="02040503050406030204" pitchFamily="18" charset="0"/>
              <a:ea typeface="Microsoft YaHei" charset="0"/>
              <a:cs typeface="Microsoft YaHei" charset="0"/>
            </a:endParaRPr>
          </a:p>
        </p:txBody>
      </p:sp>
      <p:sp>
        <p:nvSpPr>
          <p:cNvPr id="20" name="矩形 19"/>
          <p:cNvSpPr/>
          <p:nvPr/>
        </p:nvSpPr>
        <p:spPr bwMode="auto">
          <a:xfrm>
            <a:off x="5076056" y="3699182"/>
            <a:ext cx="1224136" cy="461665"/>
          </a:xfrm>
          <a:prstGeom prst="rect">
            <a:avLst/>
          </a:prstGeom>
          <a:solidFill>
            <a:schemeClr val="tx2"/>
          </a:solidFill>
          <a:ln w="3810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b="1" dirty="0">
                <a:latin typeface="Cambria Math" panose="02040503050406030204" pitchFamily="18" charset="0"/>
                <a:ea typeface="Microsoft YaHei" charset="0"/>
                <a:cs typeface="Microsoft YaHei" charset="0"/>
              </a:rPr>
              <a:t>R-1</a:t>
            </a:r>
            <a:endParaRPr kumimoji="1" lang="zh-CN" altLang="en-US" sz="2400" b="1" dirty="0">
              <a:latin typeface="Cambria Math" panose="02040503050406030204" pitchFamily="18" charset="0"/>
              <a:ea typeface="Microsoft YaHei" charset="0"/>
              <a:cs typeface="Microsoft YaHei" charset="0"/>
            </a:endParaRPr>
          </a:p>
        </p:txBody>
      </p:sp>
      <p:sp>
        <p:nvSpPr>
          <p:cNvPr id="21" name="矩形 20"/>
          <p:cNvSpPr/>
          <p:nvPr/>
        </p:nvSpPr>
        <p:spPr bwMode="auto">
          <a:xfrm>
            <a:off x="5076056" y="2575124"/>
            <a:ext cx="1224136" cy="461665"/>
          </a:xfrm>
          <a:prstGeom prst="rect">
            <a:avLst/>
          </a:prstGeom>
          <a:solidFill>
            <a:schemeClr val="tx2"/>
          </a:solidFill>
          <a:ln w="3810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b="1" dirty="0">
                <a:latin typeface="Cambria Math" panose="02040503050406030204" pitchFamily="18" charset="0"/>
                <a:ea typeface="Microsoft YaHei" charset="0"/>
                <a:cs typeface="Microsoft YaHei" charset="0"/>
              </a:rPr>
              <a:t>key</a:t>
            </a:r>
            <a:endParaRPr kumimoji="1" lang="zh-CN" altLang="en-US" sz="2400" b="1" dirty="0">
              <a:latin typeface="Cambria Math" panose="02040503050406030204" pitchFamily="18" charset="0"/>
              <a:ea typeface="Microsoft YaHei" charset="0"/>
              <a:cs typeface="Microsoft YaHei" charset="0"/>
            </a:endParaRPr>
          </a:p>
        </p:txBody>
      </p:sp>
      <p:sp>
        <p:nvSpPr>
          <p:cNvPr id="22" name="流程图: 资料带 21"/>
          <p:cNvSpPr/>
          <p:nvPr/>
        </p:nvSpPr>
        <p:spPr bwMode="auto">
          <a:xfrm>
            <a:off x="7259698" y="2428393"/>
            <a:ext cx="1224136" cy="765274"/>
          </a:xfrm>
          <a:prstGeom prst="flowChartPunchedTape">
            <a:avLst/>
          </a:prstGeom>
          <a:solidFill>
            <a:srgbClr val="009242"/>
          </a:solidFill>
          <a:ln w="38100">
            <a:solidFill>
              <a:srgbClr val="009242"/>
            </a:solidFill>
          </a:ln>
        </p:spPr>
        <p:txBody>
          <a:bodyPr wrap="square" rtlCol="0">
            <a:spAutoFit/>
          </a:bodyPr>
          <a:lstStyle/>
          <a:p>
            <a:pPr algn="ctr"/>
            <a:endParaRPr kumimoji="1" lang="zh-CN" altLang="en-US" sz="2400" b="1">
              <a:solidFill>
                <a:schemeClr val="bg1"/>
              </a:solidFill>
              <a:latin typeface="Cambria Math" panose="02040503050406030204" pitchFamily="18" charset="0"/>
              <a:ea typeface="Microsoft YaHei" charset="0"/>
              <a:cs typeface="Microsoft YaHei" charset="0"/>
            </a:endParaRPr>
          </a:p>
        </p:txBody>
      </p:sp>
      <p:sp>
        <p:nvSpPr>
          <p:cNvPr id="25" name="流程图: 资料带 24"/>
          <p:cNvSpPr/>
          <p:nvPr/>
        </p:nvSpPr>
        <p:spPr bwMode="auto">
          <a:xfrm>
            <a:off x="7259698" y="1564805"/>
            <a:ext cx="1224136" cy="765274"/>
          </a:xfrm>
          <a:prstGeom prst="flowChartPunchedTape">
            <a:avLst/>
          </a:prstGeom>
          <a:solidFill>
            <a:srgbClr val="009242"/>
          </a:solidFill>
          <a:ln w="38100">
            <a:solidFill>
              <a:srgbClr val="009242"/>
            </a:solidFill>
          </a:ln>
        </p:spPr>
        <p:txBody>
          <a:bodyPr wrap="square" rtlCol="0">
            <a:spAutoFit/>
          </a:bodyPr>
          <a:lstStyle/>
          <a:p>
            <a:pPr algn="ctr"/>
            <a:endParaRPr kumimoji="1" lang="zh-CN" altLang="en-US" sz="2400" b="1">
              <a:solidFill>
                <a:schemeClr val="bg1"/>
              </a:solidFill>
              <a:latin typeface="Cambria Math" panose="02040503050406030204" pitchFamily="18" charset="0"/>
              <a:ea typeface="Microsoft YaHei" charset="0"/>
              <a:cs typeface="Microsoft YaHei" charset="0"/>
            </a:endParaRPr>
          </a:p>
        </p:txBody>
      </p:sp>
      <p:sp>
        <p:nvSpPr>
          <p:cNvPr id="27" name="流程图: 资料带 26"/>
          <p:cNvSpPr/>
          <p:nvPr/>
        </p:nvSpPr>
        <p:spPr bwMode="auto">
          <a:xfrm>
            <a:off x="7259698" y="3283525"/>
            <a:ext cx="1224136" cy="765274"/>
          </a:xfrm>
          <a:prstGeom prst="flowChartPunchedTape">
            <a:avLst/>
          </a:prstGeom>
          <a:solidFill>
            <a:srgbClr val="009242"/>
          </a:solidFill>
          <a:ln w="38100">
            <a:solidFill>
              <a:srgbClr val="009242"/>
            </a:solidFill>
          </a:ln>
        </p:spPr>
        <p:txBody>
          <a:bodyPr wrap="square" rtlCol="0">
            <a:spAutoFit/>
          </a:bodyPr>
          <a:lstStyle/>
          <a:p>
            <a:pPr algn="ctr"/>
            <a:endParaRPr kumimoji="1" lang="zh-CN" altLang="en-US" sz="2400" b="1">
              <a:solidFill>
                <a:schemeClr val="bg1"/>
              </a:solidFill>
              <a:latin typeface="Cambria Math" panose="02040503050406030204" pitchFamily="18" charset="0"/>
              <a:ea typeface="Microsoft YaHei" charset="0"/>
              <a:cs typeface="Microsoft YaHei" charset="0"/>
            </a:endParaRPr>
          </a:p>
        </p:txBody>
      </p:sp>
      <p:sp>
        <p:nvSpPr>
          <p:cNvPr id="28" name="矩形 27"/>
          <p:cNvSpPr/>
          <p:nvPr/>
        </p:nvSpPr>
        <p:spPr bwMode="auto">
          <a:xfrm>
            <a:off x="7259698" y="1492289"/>
            <a:ext cx="1224136" cy="461665"/>
          </a:xfrm>
          <a:prstGeom prst="rect">
            <a:avLst/>
          </a:prstGeom>
          <a:solidFill>
            <a:schemeClr val="tx2"/>
          </a:solidFill>
          <a:ln w="38100">
            <a:solidFill>
              <a:srgbClr val="00924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b="1" dirty="0">
                <a:latin typeface="Cambria Math" panose="02040503050406030204" pitchFamily="18" charset="0"/>
                <a:ea typeface="Microsoft YaHei" charset="0"/>
                <a:cs typeface="Microsoft YaHei" charset="0"/>
              </a:rPr>
              <a:t>0</a:t>
            </a:r>
            <a:endParaRPr kumimoji="1" lang="zh-CN" altLang="en-US" sz="2400" b="1" dirty="0">
              <a:latin typeface="Cambria Math" panose="02040503050406030204" pitchFamily="18" charset="0"/>
              <a:ea typeface="Microsoft YaHei" charset="0"/>
              <a:cs typeface="Microsoft YaHei" charset="0"/>
            </a:endParaRPr>
          </a:p>
        </p:txBody>
      </p:sp>
      <p:sp>
        <p:nvSpPr>
          <p:cNvPr id="29" name="矩形 28"/>
          <p:cNvSpPr/>
          <p:nvPr/>
        </p:nvSpPr>
        <p:spPr bwMode="auto">
          <a:xfrm>
            <a:off x="7259698" y="3706687"/>
            <a:ext cx="1224136" cy="461665"/>
          </a:xfrm>
          <a:prstGeom prst="rect">
            <a:avLst/>
          </a:prstGeom>
          <a:solidFill>
            <a:schemeClr val="tx2"/>
          </a:solidFill>
          <a:ln w="38100">
            <a:solidFill>
              <a:srgbClr val="00924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b="1" dirty="0">
                <a:latin typeface="Cambria Math" panose="02040503050406030204" pitchFamily="18" charset="0"/>
                <a:ea typeface="Microsoft YaHei" charset="0"/>
                <a:cs typeface="Microsoft YaHei" charset="0"/>
              </a:rPr>
              <a:t>M-1</a:t>
            </a:r>
            <a:endParaRPr kumimoji="1" lang="zh-CN" altLang="en-US" sz="2400" b="1" dirty="0">
              <a:latin typeface="Cambria Math" panose="02040503050406030204" pitchFamily="18" charset="0"/>
              <a:ea typeface="Microsoft YaHei" charset="0"/>
              <a:cs typeface="Microsoft YaHei" charset="0"/>
            </a:endParaRPr>
          </a:p>
        </p:txBody>
      </p:sp>
      <p:sp>
        <p:nvSpPr>
          <p:cNvPr id="31" name="矩形 30"/>
          <p:cNvSpPr/>
          <p:nvPr/>
        </p:nvSpPr>
        <p:spPr bwMode="auto">
          <a:xfrm>
            <a:off x="7259698" y="2582629"/>
            <a:ext cx="1224136" cy="461665"/>
          </a:xfrm>
          <a:prstGeom prst="rect">
            <a:avLst/>
          </a:prstGeom>
          <a:solidFill>
            <a:schemeClr val="tx2"/>
          </a:solidFill>
          <a:ln w="38100">
            <a:solidFill>
              <a:srgbClr val="00924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b="1" dirty="0">
                <a:latin typeface="Cambria Math" panose="02040503050406030204" pitchFamily="18" charset="0"/>
                <a:ea typeface="Microsoft YaHei" charset="0"/>
                <a:cs typeface="Microsoft YaHei" charset="0"/>
              </a:rPr>
              <a:t>&amp;entry</a:t>
            </a:r>
            <a:endParaRPr kumimoji="1" lang="zh-CN" altLang="en-US" sz="2400" b="1" dirty="0">
              <a:latin typeface="Cambria Math" panose="02040503050406030204" pitchFamily="18" charset="0"/>
              <a:ea typeface="Microsoft YaHei" charset="0"/>
              <a:cs typeface="Microsoft YaHei" charset="0"/>
            </a:endParaRPr>
          </a:p>
        </p:txBody>
      </p:sp>
      <p:cxnSp>
        <p:nvCxnSpPr>
          <p:cNvPr id="32" name="直接箭头连接符 31"/>
          <p:cNvCxnSpPr>
            <a:stCxn id="21" idx="3"/>
            <a:endCxn id="31" idx="1"/>
          </p:cNvCxnSpPr>
          <p:nvPr/>
        </p:nvCxnSpPr>
        <p:spPr bwMode="auto">
          <a:xfrm>
            <a:off x="6300192" y="2805957"/>
            <a:ext cx="959506" cy="7505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chemeClr val="tx1"/>
            </a:solidFill>
            <a:prstDash val="solid"/>
            <a:round/>
            <a:headEnd type="none"/>
            <a:tailEnd type="stealth" w="lg" len="lg"/>
          </a:ln>
          <a:effectLst/>
        </p:spPr>
      </p:cxnSp>
      <p:sp>
        <p:nvSpPr>
          <p:cNvPr id="16" name="矩形 15"/>
          <p:cNvSpPr/>
          <p:nvPr/>
        </p:nvSpPr>
        <p:spPr>
          <a:xfrm>
            <a:off x="4932040" y="4245638"/>
            <a:ext cx="14670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>
              <a:spcAft>
                <a:spcPts val="600"/>
              </a:spcAft>
              <a:buClr>
                <a:srgbClr val="C00000"/>
              </a:buClr>
              <a:defRPr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关键码空间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7080774" y="4242389"/>
            <a:ext cx="172354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>
              <a:spcAft>
                <a:spcPts val="600"/>
              </a:spcAft>
              <a:buClr>
                <a:srgbClr val="C00000"/>
              </a:buClr>
              <a:defRPr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散列地址空间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66172016"/>
      </p:ext>
    </p:extLst>
  </p:cSld>
  <p:clrMapOvr>
    <a:masterClrMapping/>
  </p:clrMapOvr>
  <p:transition advTm="157">
    <p:zoom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088" y="85725"/>
            <a:ext cx="7599362" cy="914400"/>
          </a:xfrm>
        </p:spPr>
        <p:txBody>
          <a:bodyPr/>
          <a:lstStyle/>
          <a:p>
            <a:pPr>
              <a:defRPr/>
            </a:pPr>
            <a:r>
              <a:rPr lang="zh-CN" altLang="en-US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散列函数</a:t>
            </a:r>
            <a:r>
              <a:rPr lang="en-US" altLang="zh-CN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(1)</a:t>
            </a:r>
            <a:endParaRPr lang="zh-CN" altLang="en-US" sz="3600" dirty="0">
              <a:solidFill>
                <a:srgbClr val="00336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" name="TextBox 20"/>
          <p:cNvSpPr txBox="1">
            <a:spLocks noChangeArrowheads="1"/>
          </p:cNvSpPr>
          <p:nvPr/>
        </p:nvSpPr>
        <p:spPr bwMode="auto">
          <a:xfrm>
            <a:off x="179512" y="1196752"/>
            <a:ext cx="7344816" cy="1477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lvl="1" indent="-3429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除余法</a:t>
            </a:r>
            <a:endParaRPr lang="en-US" altLang="zh-CN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M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为散列表表长，一般取质数以减小散列冲突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个学号取模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41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及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23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，分别得到以下分布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 bwMode="auto">
              <a:xfrm>
                <a:off x="2987824" y="1196752"/>
                <a:ext cx="4536504" cy="461665"/>
              </a:xfrm>
              <a:prstGeom prst="rect">
                <a:avLst/>
              </a:prstGeom>
              <a:solidFill>
                <a:srgbClr val="7030A0"/>
              </a:solidFill>
              <a:ln w="317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charset="0"/>
                          <a:cs typeface="Microsoft YaHei" charset="0"/>
                        </a:rPr>
                        <m:t>𝐡𝐚𝐬𝐡</m:t>
                      </m:r>
                      <m:r>
                        <a:rPr kumimoji="1" lang="en-US" altLang="zh-CN" sz="2400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charset="0"/>
                          <a:cs typeface="Microsoft YaHei" charset="0"/>
                        </a:rPr>
                        <m:t> =</m:t>
                      </m:r>
                      <m:r>
                        <a:rPr kumimoji="1" lang="en-US" altLang="zh-CN" sz="2400" b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charset="0"/>
                          <a:cs typeface="Microsoft YaHei" charset="0"/>
                        </a:rPr>
                        <m:t>𝒇</m:t>
                      </m:r>
                      <m:d>
                        <m:dPr>
                          <m:ctrlPr>
                            <a:rPr kumimoji="1" lang="en-US" altLang="zh-CN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charset="0"/>
                              <a:cs typeface="Microsoft YaHei" charset="0"/>
                            </a:rPr>
                          </m:ctrlPr>
                        </m:dPr>
                        <m:e>
                          <m:r>
                            <a:rPr kumimoji="1" lang="en-US" altLang="zh-CN" sz="2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charset="0"/>
                              <a:cs typeface="Microsoft YaHei" charset="0"/>
                            </a:rPr>
                            <m:t>𝐤𝐞𝐲</m:t>
                          </m:r>
                        </m:e>
                      </m:d>
                      <m:r>
                        <a:rPr kumimoji="1" lang="en-US" altLang="zh-CN" sz="2400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charset="0"/>
                          <a:cs typeface="Microsoft YaHei" charset="0"/>
                        </a:rPr>
                        <m:t>=</m:t>
                      </m:r>
                      <m:r>
                        <a:rPr kumimoji="1" lang="en-US" altLang="zh-CN" sz="2400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charset="0"/>
                          <a:cs typeface="Microsoft YaHei" charset="0"/>
                        </a:rPr>
                        <m:t>𝐤𝐞𝐲</m:t>
                      </m:r>
                      <m:r>
                        <a:rPr kumimoji="1" lang="en-US" altLang="zh-CN" sz="2400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charset="0"/>
                          <a:cs typeface="Microsoft YaHei" charset="0"/>
                        </a:rPr>
                        <m:t> % </m:t>
                      </m:r>
                      <m:r>
                        <a:rPr kumimoji="1" lang="en-US" altLang="zh-CN" sz="2400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charset="0"/>
                          <a:cs typeface="Microsoft YaHei" charset="0"/>
                        </a:rPr>
                        <m:t>𝐌</m:t>
                      </m:r>
                    </m:oMath>
                  </m:oMathPara>
                </a14:m>
                <a:endParaRPr kumimoji="1" lang="zh-CN" altLang="en-US" sz="2400" b="1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endParaRPr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987824" y="1196752"/>
                <a:ext cx="4536504" cy="461665"/>
              </a:xfrm>
              <a:prstGeom prst="rect">
                <a:avLst/>
              </a:prstGeom>
              <a:blipFill>
                <a:blip r:embed="rId3"/>
                <a:stretch>
                  <a:fillRect b="-18421"/>
                </a:stretch>
              </a:blipFill>
              <a:ln w="3175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5" name="图表 4"/>
              <p:cNvGraphicFramePr/>
              <p:nvPr>
                <p:extLst>
                  <p:ext uri="{D42A27DB-BD31-4B8C-83A1-F6EECF244321}">
                    <p14:modId xmlns:p14="http://schemas.microsoft.com/office/powerpoint/2010/main" val="792197129"/>
                  </p:ext>
                </p:extLst>
              </p:nvPr>
            </p:nvGraphicFramePr>
            <p:xfrm>
              <a:off x="3458078" y="2768472"/>
              <a:ext cx="5685942" cy="1619015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4"/>
              </a:graphicData>
            </a:graphic>
          </p:graphicFrame>
        </mc:Choice>
        <mc:Fallback xmlns="">
          <p:pic>
            <p:nvPicPr>
              <p:cNvPr id="5" name="图表 4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458078" y="2768472"/>
                <a:ext cx="5685942" cy="1619015"/>
              </a:xfrm>
              <a:prstGeom prst="rect">
                <a:avLst/>
              </a:prstGeom>
            </p:spPr>
          </p:pic>
        </mc:Fallback>
      </mc:AlternateContent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9511673"/>
              </p:ext>
            </p:extLst>
          </p:nvPr>
        </p:nvGraphicFramePr>
        <p:xfrm>
          <a:off x="1811440" y="2825812"/>
          <a:ext cx="1656185" cy="3017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4094">
                  <a:extLst>
                    <a:ext uri="{9D8B030D-6E8A-4147-A177-3AD203B41FA5}">
                      <a16:colId xmlns:a16="http://schemas.microsoft.com/office/drawing/2014/main" val="2335917037"/>
                    </a:ext>
                  </a:extLst>
                </a:gridCol>
                <a:gridCol w="432048">
                  <a:extLst>
                    <a:ext uri="{9D8B030D-6E8A-4147-A177-3AD203B41FA5}">
                      <a16:colId xmlns:a16="http://schemas.microsoft.com/office/drawing/2014/main" val="3077227217"/>
                    </a:ext>
                  </a:extLst>
                </a:gridCol>
                <a:gridCol w="360043">
                  <a:extLst>
                    <a:ext uri="{9D8B030D-6E8A-4147-A177-3AD203B41FA5}">
                      <a16:colId xmlns:a16="http://schemas.microsoft.com/office/drawing/2014/main" val="2528067823"/>
                    </a:ext>
                  </a:extLst>
                </a:gridCol>
              </a:tblGrid>
              <a:tr h="1524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100" b="1" i="0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学号</a:t>
                      </a: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100" b="1" i="0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Mod</a:t>
                      </a:r>
                    </a:p>
                    <a:p>
                      <a:pPr marL="0" algn="ctr" defTabSz="914400" rtl="0" eaLnBrk="1" latinLnBrk="0" hangingPunct="1"/>
                      <a:r>
                        <a:rPr lang="en-US" altLang="zh-CN" sz="1100" b="1" i="0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41</a:t>
                      </a:r>
                      <a:endParaRPr lang="zh-CN" altLang="en-US" sz="1100" b="1" i="0" kern="12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100" b="1" i="0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Mod23</a:t>
                      </a:r>
                      <a:endParaRPr lang="zh-CN" altLang="en-US" sz="1100" b="1" i="0" kern="12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1905104968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b="1" i="0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2013012620</a:t>
                      </a:r>
                      <a:endParaRPr lang="zh-CN" altLang="en-US" sz="1100" b="1" i="0" kern="12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100" b="1" i="0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32</a:t>
                      </a:r>
                      <a:endParaRPr lang="zh-CN" altLang="en-US" sz="1100" b="1" i="0" kern="12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100" b="1" i="0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19</a:t>
                      </a:r>
                      <a:endParaRPr lang="zh-CN" altLang="en-US" sz="1100" b="1" i="0" kern="12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3220293238"/>
                  </a:ext>
                </a:extLst>
              </a:tr>
              <a:tr h="247636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100" b="1" i="0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2013013305</a:t>
                      </a:r>
                      <a:endParaRPr lang="zh-CN" altLang="en-US" sz="1100" b="1" i="0" kern="12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100" b="1" i="0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20</a:t>
                      </a:r>
                      <a:endParaRPr lang="zh-CN" altLang="en-US" sz="1100" b="1" i="0" kern="12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100" b="1" i="0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14</a:t>
                      </a:r>
                      <a:endParaRPr lang="zh-CN" altLang="en-US" sz="1100" b="1" i="0" kern="12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1155974250"/>
                  </a:ext>
                </a:extLst>
              </a:tr>
              <a:tr h="247636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100" b="1" i="0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2014010513</a:t>
                      </a:r>
                      <a:endParaRPr lang="zh-CN" altLang="en-US" sz="1100" b="1" i="0" kern="12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100" b="1" i="0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26</a:t>
                      </a:r>
                      <a:endParaRPr lang="zh-CN" altLang="en-US" sz="1100" b="1" i="0" kern="12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100" b="1" i="0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11</a:t>
                      </a:r>
                      <a:endParaRPr lang="zh-CN" altLang="en-US" sz="1100" b="1" i="0" kern="12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1129054775"/>
                  </a:ext>
                </a:extLst>
              </a:tr>
              <a:tr h="247636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100" b="1" i="0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2014010525</a:t>
                      </a:r>
                      <a:endParaRPr lang="zh-CN" altLang="en-US" sz="1100" b="1" i="0" kern="12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100" b="1" i="0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38</a:t>
                      </a:r>
                      <a:endParaRPr lang="zh-CN" altLang="en-US" sz="1100" b="1" i="0" kern="12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100" b="1" i="0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0</a:t>
                      </a:r>
                      <a:endParaRPr lang="zh-CN" altLang="en-US" sz="1100" b="1" i="0" kern="12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1365870719"/>
                  </a:ext>
                </a:extLst>
              </a:tr>
              <a:tr h="247636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100" b="1" i="0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2014010533</a:t>
                      </a:r>
                      <a:endParaRPr lang="zh-CN" altLang="en-US" sz="1100" b="1" i="0" kern="12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100" b="1" i="0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5</a:t>
                      </a:r>
                      <a:endParaRPr lang="zh-CN" altLang="en-US" sz="1100" b="1" i="0" kern="12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100" b="1" i="0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8</a:t>
                      </a:r>
                      <a:endParaRPr lang="zh-CN" altLang="en-US" sz="1100" b="1" i="0" kern="12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2741633553"/>
                  </a:ext>
                </a:extLst>
              </a:tr>
              <a:tr h="247636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100" b="1" i="0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2014011971</a:t>
                      </a:r>
                      <a:endParaRPr lang="zh-CN" altLang="en-US" sz="1100" b="1" i="0" kern="12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100" b="1" i="0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8</a:t>
                      </a:r>
                      <a:endParaRPr lang="zh-CN" altLang="en-US" sz="1100" b="1" i="0" kern="12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100" b="1" i="0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20</a:t>
                      </a:r>
                      <a:endParaRPr lang="zh-CN" altLang="en-US" sz="1100" b="1" i="0" kern="12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3984619746"/>
                  </a:ext>
                </a:extLst>
              </a:tr>
              <a:tr h="144447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100" b="1" i="0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2014012199</a:t>
                      </a:r>
                      <a:endParaRPr lang="zh-CN" altLang="en-US" sz="1100" b="1" i="0" kern="12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100" b="1" i="0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31</a:t>
                      </a:r>
                      <a:endParaRPr lang="zh-CN" altLang="en-US" sz="1100" b="1" i="0" kern="12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100" b="1" i="0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18</a:t>
                      </a:r>
                      <a:endParaRPr lang="zh-CN" altLang="en-US" sz="1100" b="1" i="0" kern="12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4098090220"/>
                  </a:ext>
                </a:extLst>
              </a:tr>
              <a:tr h="247636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100" b="1" i="0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2014012474</a:t>
                      </a:r>
                      <a:endParaRPr lang="zh-CN" altLang="en-US" sz="1100" b="1" i="0" kern="12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100" b="1" i="0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19</a:t>
                      </a:r>
                      <a:endParaRPr lang="zh-CN" altLang="en-US" sz="1100" b="1" i="0" kern="12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100" b="1" i="0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17</a:t>
                      </a:r>
                      <a:endParaRPr lang="zh-CN" altLang="en-US" sz="1100" b="1" i="0" kern="12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2863903873"/>
                  </a:ext>
                </a:extLst>
              </a:tr>
              <a:tr h="247636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100" b="1" i="0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2014013392</a:t>
                      </a:r>
                      <a:endParaRPr lang="zh-CN" altLang="en-US" sz="1100" b="1" i="0" kern="12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100" b="1" i="0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35</a:t>
                      </a:r>
                      <a:endParaRPr lang="zh-CN" altLang="en-US" sz="1100" b="1" i="0" kern="12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100" b="1" i="0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15</a:t>
                      </a:r>
                      <a:endParaRPr lang="zh-CN" altLang="en-US" sz="1100" b="1" i="0" kern="12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1583608725"/>
                  </a:ext>
                </a:extLst>
              </a:tr>
              <a:tr h="247636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100" b="1" i="0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2016110057</a:t>
                      </a:r>
                      <a:endParaRPr lang="zh-CN" altLang="en-US" sz="1100" b="1" i="0" kern="12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100" b="1" i="0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</a:t>
                      </a:r>
                      <a:endParaRPr lang="zh-CN" altLang="en-US" sz="1100" b="1" i="0" kern="12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100" b="1" i="0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0</a:t>
                      </a:r>
                      <a:endParaRPr lang="zh-CN" altLang="en-US" sz="1100" b="1" i="0" kern="12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1803415733"/>
                  </a:ext>
                </a:extLst>
              </a:tr>
            </a:tbl>
          </a:graphicData>
        </a:graphic>
      </p:graphicFrame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499581"/>
              </p:ext>
            </p:extLst>
          </p:nvPr>
        </p:nvGraphicFramePr>
        <p:xfrm>
          <a:off x="171680" y="2825812"/>
          <a:ext cx="1656184" cy="3017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4095">
                  <a:extLst>
                    <a:ext uri="{9D8B030D-6E8A-4147-A177-3AD203B41FA5}">
                      <a16:colId xmlns:a16="http://schemas.microsoft.com/office/drawing/2014/main" val="2335917037"/>
                    </a:ext>
                  </a:extLst>
                </a:gridCol>
                <a:gridCol w="432048">
                  <a:extLst>
                    <a:ext uri="{9D8B030D-6E8A-4147-A177-3AD203B41FA5}">
                      <a16:colId xmlns:a16="http://schemas.microsoft.com/office/drawing/2014/main" val="3077227217"/>
                    </a:ext>
                  </a:extLst>
                </a:gridCol>
                <a:gridCol w="360041">
                  <a:extLst>
                    <a:ext uri="{9D8B030D-6E8A-4147-A177-3AD203B41FA5}">
                      <a16:colId xmlns:a16="http://schemas.microsoft.com/office/drawing/2014/main" val="1200060861"/>
                    </a:ext>
                  </a:extLst>
                </a:gridCol>
              </a:tblGrid>
              <a:tr h="223491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100" b="1" i="0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学号</a:t>
                      </a: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100" b="1" i="0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Mod</a:t>
                      </a:r>
                    </a:p>
                    <a:p>
                      <a:pPr marL="0" algn="ctr" defTabSz="914400" rtl="0" eaLnBrk="1" latinLnBrk="0" hangingPunct="1"/>
                      <a:r>
                        <a:rPr lang="en-US" altLang="zh-CN" sz="1100" b="1" i="0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41</a:t>
                      </a:r>
                      <a:endParaRPr lang="zh-CN" altLang="en-US" sz="1100" b="1" i="0" kern="12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100" b="1" i="0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Mod</a:t>
                      </a:r>
                    </a:p>
                    <a:p>
                      <a:pPr marL="0" algn="ctr" defTabSz="914400" rtl="0" eaLnBrk="1" latinLnBrk="0" hangingPunct="1"/>
                      <a:r>
                        <a:rPr lang="en-US" altLang="zh-CN" sz="1100" b="1" i="0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23</a:t>
                      </a:r>
                      <a:endParaRPr lang="zh-CN" altLang="en-US" sz="1100" b="1" i="0" kern="12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1905104968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1" i="0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2012010518</a:t>
                      </a:r>
                      <a:endParaRPr lang="zh-CN" altLang="en-US" sz="1100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100" b="1" i="0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11</a:t>
                      </a:r>
                      <a:endParaRPr lang="zh-CN" altLang="en-US" sz="1100" b="1" i="0" kern="12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100" b="1" i="0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4</a:t>
                      </a:r>
                      <a:endParaRPr lang="zh-CN" altLang="en-US" sz="1100" b="1" i="0" kern="12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3220293238"/>
                  </a:ext>
                </a:extLst>
              </a:tr>
              <a:tr h="24763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1" i="0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2012011477</a:t>
                      </a:r>
                      <a:endParaRPr lang="zh-CN" altLang="en-US" sz="1100" b="1" i="0" kern="12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100" b="1" i="0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27</a:t>
                      </a:r>
                      <a:endParaRPr lang="zh-CN" altLang="en-US" sz="1100" b="1" i="0" kern="12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100" b="1" i="0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20</a:t>
                      </a:r>
                      <a:endParaRPr lang="zh-CN" altLang="en-US" sz="1100" b="1" i="0" kern="12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1155974250"/>
                  </a:ext>
                </a:extLst>
              </a:tr>
              <a:tr h="24763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1" i="0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2012011494</a:t>
                      </a:r>
                      <a:endParaRPr lang="zh-CN" altLang="en-US" sz="1100" b="1" i="0" kern="12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100" b="1" i="0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3</a:t>
                      </a:r>
                      <a:endParaRPr lang="zh-CN" altLang="en-US" sz="1100" b="1" i="0" kern="12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100" b="1" i="0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14</a:t>
                      </a:r>
                      <a:endParaRPr lang="zh-CN" altLang="en-US" sz="1100" b="1" i="0" kern="12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1129054775"/>
                  </a:ext>
                </a:extLst>
              </a:tr>
              <a:tr h="24763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1" i="0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2012012118</a:t>
                      </a:r>
                      <a:endParaRPr lang="zh-CN" altLang="en-US" sz="1100" b="1" i="0" kern="12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100" b="1" i="0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12</a:t>
                      </a:r>
                      <a:endParaRPr lang="zh-CN" altLang="en-US" sz="1100" b="1" i="0" kern="12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100" b="1" i="0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17</a:t>
                      </a:r>
                      <a:endParaRPr lang="zh-CN" altLang="en-US" sz="1100" b="1" i="0" kern="12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1365870719"/>
                  </a:ext>
                </a:extLst>
              </a:tr>
              <a:tr h="24763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1" i="0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2012012374</a:t>
                      </a:r>
                      <a:endParaRPr lang="zh-CN" altLang="en-US" sz="1100" b="1" i="0" kern="12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100" b="1" i="0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22</a:t>
                      </a:r>
                      <a:endParaRPr lang="zh-CN" altLang="en-US" sz="1100" b="1" i="0" kern="12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100" b="1" i="0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20</a:t>
                      </a:r>
                      <a:endParaRPr lang="zh-CN" altLang="en-US" sz="1100" b="1" i="0" kern="12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2741633553"/>
                  </a:ext>
                </a:extLst>
              </a:tr>
              <a:tr h="24763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1" i="0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2013010340</a:t>
                      </a:r>
                      <a:endParaRPr lang="zh-CN" altLang="en-US" sz="1100" b="1" i="0" kern="12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100" b="1" i="0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7</a:t>
                      </a:r>
                      <a:endParaRPr lang="zh-CN" altLang="en-US" sz="1100" b="1" i="0" kern="12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100" b="1" i="0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16</a:t>
                      </a:r>
                      <a:endParaRPr lang="zh-CN" altLang="en-US" sz="1100" b="1" i="0" kern="12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3984619746"/>
                  </a:ext>
                </a:extLst>
              </a:tr>
              <a:tr h="14444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1" i="0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2013011635</a:t>
                      </a:r>
                      <a:endParaRPr lang="zh-CN" altLang="en-US" sz="1100" b="1" i="0" kern="12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100" b="1" i="0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31</a:t>
                      </a:r>
                      <a:endParaRPr lang="zh-CN" altLang="en-US" sz="1100" b="1" i="0" kern="12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100" b="1" i="0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0</a:t>
                      </a:r>
                      <a:endParaRPr lang="zh-CN" altLang="en-US" sz="1100" b="1" i="0" kern="12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4098090220"/>
                  </a:ext>
                </a:extLst>
              </a:tr>
              <a:tr h="24763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1" i="0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2013012197</a:t>
                      </a:r>
                      <a:endParaRPr lang="zh-CN" altLang="en-US" sz="1100" b="1" i="0" kern="12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100" b="1" i="0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19</a:t>
                      </a:r>
                      <a:endParaRPr lang="zh-CN" altLang="en-US" sz="1100" b="1" i="0" kern="12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100" b="1" i="0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10</a:t>
                      </a:r>
                      <a:endParaRPr lang="zh-CN" altLang="en-US" sz="1100" b="1" i="0" kern="12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2863903873"/>
                  </a:ext>
                </a:extLst>
              </a:tr>
              <a:tr h="24763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1" i="0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2013012217</a:t>
                      </a:r>
                      <a:endParaRPr lang="zh-CN" altLang="en-US" sz="1100" b="1" i="0" kern="12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100" b="1" i="0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39</a:t>
                      </a:r>
                      <a:endParaRPr lang="zh-CN" altLang="en-US" sz="1100" b="1" i="0" kern="12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100" b="1" i="0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7</a:t>
                      </a:r>
                      <a:endParaRPr lang="zh-CN" altLang="en-US" sz="1100" b="1" i="0" kern="12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1583608725"/>
                  </a:ext>
                </a:extLst>
              </a:tr>
              <a:tr h="24763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1" i="0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2013012235</a:t>
                      </a:r>
                      <a:endParaRPr lang="zh-CN" altLang="en-US" sz="1100" b="1" i="0" kern="12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100" b="1" i="0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16</a:t>
                      </a:r>
                      <a:endParaRPr lang="zh-CN" altLang="en-US" sz="1100" b="1" i="0" kern="12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100" b="1" i="0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</a:t>
                      </a:r>
                      <a:endParaRPr lang="zh-CN" altLang="en-US" sz="1100" b="1" i="0" kern="12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1803415733"/>
                  </a:ext>
                </a:extLst>
              </a:tr>
            </a:tbl>
          </a:graphicData>
        </a:graphic>
      </p:graphicFrame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10" name="图表 9"/>
              <p:cNvGraphicFramePr/>
              <p:nvPr>
                <p:extLst>
                  <p:ext uri="{D42A27DB-BD31-4B8C-83A1-F6EECF244321}">
                    <p14:modId xmlns:p14="http://schemas.microsoft.com/office/powerpoint/2010/main" val="1097009619"/>
                  </p:ext>
                </p:extLst>
              </p:nvPr>
            </p:nvGraphicFramePr>
            <p:xfrm>
              <a:off x="3493594" y="4268086"/>
              <a:ext cx="5685942" cy="1609186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6"/>
              </a:graphicData>
            </a:graphic>
          </p:graphicFrame>
        </mc:Choice>
        <mc:Fallback xmlns="">
          <p:pic>
            <p:nvPicPr>
              <p:cNvPr id="10" name="图表 9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493594" y="4268086"/>
                <a:ext cx="5685942" cy="1609186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矩形 10"/>
          <p:cNvSpPr/>
          <p:nvPr/>
        </p:nvSpPr>
        <p:spPr>
          <a:xfrm>
            <a:off x="159334" y="5995064"/>
            <a:ext cx="8934869" cy="707886"/>
          </a:xfrm>
          <a:prstGeom prst="rect">
            <a:avLst/>
          </a:prstGeom>
          <a:solidFill>
            <a:srgbClr val="C00000"/>
          </a:solidFill>
          <a:ln w="317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000" b="1" dirty="0">
                <a:solidFill>
                  <a:schemeClr val="tx2"/>
                </a:solidFill>
                <a:latin typeface="Microsoft YaHei" charset="0"/>
                <a:ea typeface="Microsoft YaHei" charset="0"/>
                <a:cs typeface="Microsoft YaHei" charset="0"/>
              </a:rPr>
              <a:t>使用除余法各桶被映射的概率相对均匀，选取合适的表长</a:t>
            </a:r>
            <a:r>
              <a:rPr kumimoji="1" lang="en-US" altLang="zh-CN" sz="2000" b="1" dirty="0">
                <a:solidFill>
                  <a:schemeClr val="tx2"/>
                </a:solidFill>
                <a:latin typeface="Microsoft YaHei" charset="0"/>
                <a:ea typeface="Microsoft YaHei" charset="0"/>
                <a:cs typeface="Microsoft YaHei" charset="0"/>
              </a:rPr>
              <a:t>M</a:t>
            </a:r>
            <a:r>
              <a:rPr kumimoji="1" lang="zh-CN" altLang="en-US" sz="2000" b="1" dirty="0">
                <a:solidFill>
                  <a:schemeClr val="tx2"/>
                </a:solidFill>
                <a:latin typeface="Microsoft YaHei" charset="0"/>
                <a:ea typeface="Microsoft YaHei" charset="0"/>
                <a:cs typeface="Microsoft YaHei" charset="0"/>
              </a:rPr>
              <a:t>下空间利用率高，并且散列冲突情况小</a:t>
            </a:r>
            <a:endParaRPr kumimoji="1" lang="en-US" altLang="zh-CN" sz="2000" b="1" dirty="0">
              <a:solidFill>
                <a:srgbClr val="FFFF00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9233115"/>
      </p:ext>
    </p:extLst>
  </p:cSld>
  <p:clrMapOvr>
    <a:masterClrMapping/>
  </p:clrMapOvr>
  <p:transition advTm="157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extBox 20"/>
          <p:cNvSpPr txBox="1">
            <a:spLocks noChangeArrowheads="1"/>
          </p:cNvSpPr>
          <p:nvPr/>
        </p:nvSpPr>
        <p:spPr bwMode="auto">
          <a:xfrm>
            <a:off x="215265" y="1177587"/>
            <a:ext cx="8658959" cy="17851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lvl="1" indent="-3429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为何取质数？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假设关键码之间常具有周期性增长的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</a:p>
          <a:p>
            <a:pPr lvl="2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当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与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M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的最大公约数为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时，关键码的周期性增长进行除余操作，可覆盖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[0,M-1]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的所有桶单元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088" y="85725"/>
            <a:ext cx="7599362" cy="914400"/>
          </a:xfrm>
        </p:spPr>
        <p:txBody>
          <a:bodyPr/>
          <a:lstStyle/>
          <a:p>
            <a:pPr>
              <a:defRPr/>
            </a:pPr>
            <a:r>
              <a:rPr lang="zh-CN" altLang="en-US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散列函数</a:t>
            </a:r>
            <a:r>
              <a:rPr lang="en-US" altLang="zh-CN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(1)</a:t>
            </a:r>
            <a:endParaRPr lang="zh-CN" altLang="en-US" sz="3600" dirty="0">
              <a:solidFill>
                <a:srgbClr val="00336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-100898" y="3197112"/>
            <a:ext cx="9455334" cy="1652026"/>
            <a:chOff x="-370056" y="1930625"/>
            <a:chExt cx="9455334" cy="1652026"/>
          </a:xfrm>
        </p:grpSpPr>
        <p:sp>
          <p:nvSpPr>
            <p:cNvPr id="9" name="弧形 8"/>
            <p:cNvSpPr/>
            <p:nvPr/>
          </p:nvSpPr>
          <p:spPr bwMode="auto">
            <a:xfrm>
              <a:off x="1259632" y="2348880"/>
              <a:ext cx="1296144" cy="864096"/>
            </a:xfrm>
            <a:prstGeom prst="arc">
              <a:avLst>
                <a:gd name="adj1" fmla="val 10836305"/>
                <a:gd name="adj2" fmla="val 0"/>
              </a:avLst>
            </a:prstGeom>
            <a:noFill/>
            <a:ln w="25400" cap="flat" cmpd="sng" algn="ctr">
              <a:solidFill>
                <a:srgbClr val="00823B"/>
              </a:solidFill>
              <a:prstDash val="solid"/>
              <a:round/>
              <a:headEnd type="none"/>
              <a:tailEnd type="stealth" w="lg" len="lg"/>
            </a:ln>
            <a:effectLst/>
          </p:spPr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弧形 37"/>
            <p:cNvSpPr/>
            <p:nvPr/>
          </p:nvSpPr>
          <p:spPr bwMode="auto">
            <a:xfrm>
              <a:off x="2542490" y="2348880"/>
              <a:ext cx="1296144" cy="864096"/>
            </a:xfrm>
            <a:prstGeom prst="arc">
              <a:avLst>
                <a:gd name="adj1" fmla="val 10836305"/>
                <a:gd name="adj2" fmla="val 0"/>
              </a:avLst>
            </a:prstGeom>
            <a:noFill/>
            <a:ln w="25400" cap="flat" cmpd="sng" algn="ctr">
              <a:solidFill>
                <a:srgbClr val="00823B"/>
              </a:solidFill>
              <a:prstDash val="solid"/>
              <a:round/>
              <a:headEnd type="none"/>
              <a:tailEnd type="stealth" w="lg" len="lg"/>
            </a:ln>
            <a:effectLst/>
          </p:spPr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弧形 38"/>
            <p:cNvSpPr/>
            <p:nvPr/>
          </p:nvSpPr>
          <p:spPr bwMode="auto">
            <a:xfrm>
              <a:off x="3838634" y="2348880"/>
              <a:ext cx="1296144" cy="864096"/>
            </a:xfrm>
            <a:prstGeom prst="arc">
              <a:avLst>
                <a:gd name="adj1" fmla="val 10836305"/>
                <a:gd name="adj2" fmla="val 0"/>
              </a:avLst>
            </a:prstGeom>
            <a:noFill/>
            <a:ln w="25400" cap="flat" cmpd="sng" algn="ctr">
              <a:solidFill>
                <a:srgbClr val="00823B"/>
              </a:solidFill>
              <a:prstDash val="solid"/>
              <a:round/>
              <a:headEnd type="none"/>
              <a:tailEnd type="stealth" w="lg" len="lg"/>
            </a:ln>
            <a:effectLst/>
          </p:spPr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弧形 39"/>
            <p:cNvSpPr/>
            <p:nvPr/>
          </p:nvSpPr>
          <p:spPr bwMode="auto">
            <a:xfrm>
              <a:off x="5149788" y="2348880"/>
              <a:ext cx="1296144" cy="864096"/>
            </a:xfrm>
            <a:prstGeom prst="arc">
              <a:avLst>
                <a:gd name="adj1" fmla="val 10836305"/>
                <a:gd name="adj2" fmla="val 0"/>
              </a:avLst>
            </a:prstGeom>
            <a:noFill/>
            <a:ln w="25400" cap="flat" cmpd="sng" algn="ctr">
              <a:solidFill>
                <a:srgbClr val="00823B"/>
              </a:solidFill>
              <a:prstDash val="solid"/>
              <a:round/>
              <a:headEnd type="none"/>
              <a:tailEnd type="stealth" w="lg" len="lg"/>
            </a:ln>
            <a:effectLst/>
          </p:spPr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弧形 40"/>
            <p:cNvSpPr/>
            <p:nvPr/>
          </p:nvSpPr>
          <p:spPr bwMode="auto">
            <a:xfrm>
              <a:off x="6461956" y="2349488"/>
              <a:ext cx="1296144" cy="864096"/>
            </a:xfrm>
            <a:prstGeom prst="arc">
              <a:avLst>
                <a:gd name="adj1" fmla="val 10836305"/>
                <a:gd name="adj2" fmla="val 0"/>
              </a:avLst>
            </a:prstGeom>
            <a:noFill/>
            <a:ln w="25400" cap="flat" cmpd="sng" algn="ctr">
              <a:solidFill>
                <a:srgbClr val="00823B"/>
              </a:solidFill>
              <a:prstDash val="solid"/>
              <a:round/>
              <a:headEnd type="none"/>
              <a:tailEnd type="stealth" w="lg" len="lg"/>
            </a:ln>
            <a:effectLst/>
          </p:spPr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弧形 43"/>
            <p:cNvSpPr/>
            <p:nvPr/>
          </p:nvSpPr>
          <p:spPr bwMode="auto">
            <a:xfrm flipV="1">
              <a:off x="1043608" y="2384884"/>
              <a:ext cx="1296144" cy="792088"/>
            </a:xfrm>
            <a:prstGeom prst="arc">
              <a:avLst>
                <a:gd name="adj1" fmla="val 10836305"/>
                <a:gd name="adj2" fmla="val 0"/>
              </a:avLst>
            </a:prstGeom>
            <a:noFill/>
            <a:ln w="25400" cap="flat" cmpd="sng" algn="ctr">
              <a:solidFill>
                <a:srgbClr val="00823B"/>
              </a:solidFill>
              <a:prstDash val="solid"/>
              <a:round/>
              <a:headEnd type="none"/>
              <a:tailEnd type="stealth" w="lg" len="lg"/>
            </a:ln>
            <a:effectLst/>
          </p:spPr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弧形 44"/>
            <p:cNvSpPr/>
            <p:nvPr/>
          </p:nvSpPr>
          <p:spPr bwMode="auto">
            <a:xfrm flipV="1">
              <a:off x="2354762" y="2384884"/>
              <a:ext cx="1296144" cy="792088"/>
            </a:xfrm>
            <a:prstGeom prst="arc">
              <a:avLst>
                <a:gd name="adj1" fmla="val 10836305"/>
                <a:gd name="adj2" fmla="val 0"/>
              </a:avLst>
            </a:prstGeom>
            <a:noFill/>
            <a:ln w="25400" cap="flat" cmpd="sng" algn="ctr">
              <a:solidFill>
                <a:srgbClr val="00823B"/>
              </a:solidFill>
              <a:prstDash val="solid"/>
              <a:round/>
              <a:headEnd type="none"/>
              <a:tailEnd type="stealth" w="lg" len="lg"/>
            </a:ln>
            <a:effectLst/>
          </p:spPr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弧形 45"/>
            <p:cNvSpPr/>
            <p:nvPr/>
          </p:nvSpPr>
          <p:spPr bwMode="auto">
            <a:xfrm flipV="1">
              <a:off x="3655520" y="2388738"/>
              <a:ext cx="1296144" cy="792088"/>
            </a:xfrm>
            <a:prstGeom prst="arc">
              <a:avLst>
                <a:gd name="adj1" fmla="val 10836305"/>
                <a:gd name="adj2" fmla="val 0"/>
              </a:avLst>
            </a:prstGeom>
            <a:noFill/>
            <a:ln w="25400" cap="flat" cmpd="sng" algn="ctr">
              <a:solidFill>
                <a:srgbClr val="00823B"/>
              </a:solidFill>
              <a:prstDash val="solid"/>
              <a:round/>
              <a:headEnd type="none"/>
              <a:tailEnd type="stealth" w="lg" len="lg"/>
            </a:ln>
            <a:effectLst/>
          </p:spPr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弧形 46"/>
            <p:cNvSpPr/>
            <p:nvPr/>
          </p:nvSpPr>
          <p:spPr bwMode="auto">
            <a:xfrm flipV="1">
              <a:off x="4953438" y="2398677"/>
              <a:ext cx="1296144" cy="792088"/>
            </a:xfrm>
            <a:prstGeom prst="arc">
              <a:avLst>
                <a:gd name="adj1" fmla="val 10836305"/>
                <a:gd name="adj2" fmla="val 0"/>
              </a:avLst>
            </a:prstGeom>
            <a:noFill/>
            <a:ln w="25400" cap="flat" cmpd="sng" algn="ctr">
              <a:solidFill>
                <a:srgbClr val="00823B"/>
              </a:solidFill>
              <a:prstDash val="solid"/>
              <a:round/>
              <a:headEnd type="none"/>
              <a:tailEnd type="stealth" w="lg" len="lg"/>
            </a:ln>
            <a:effectLst/>
          </p:spPr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弧形 47"/>
            <p:cNvSpPr/>
            <p:nvPr/>
          </p:nvSpPr>
          <p:spPr bwMode="auto">
            <a:xfrm flipV="1">
              <a:off x="6248417" y="2398677"/>
              <a:ext cx="1296144" cy="792088"/>
            </a:xfrm>
            <a:prstGeom prst="arc">
              <a:avLst>
                <a:gd name="adj1" fmla="val 10836305"/>
                <a:gd name="adj2" fmla="val 0"/>
              </a:avLst>
            </a:prstGeom>
            <a:noFill/>
            <a:ln w="25400" cap="flat" cmpd="sng" algn="ctr">
              <a:solidFill>
                <a:srgbClr val="00823B"/>
              </a:solidFill>
              <a:prstDash val="solid"/>
              <a:round/>
              <a:headEnd type="none"/>
              <a:tailEnd type="stealth" w="lg" len="lg"/>
            </a:ln>
            <a:effectLst/>
          </p:spPr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9" name="直接箭头连接符 48"/>
            <p:cNvCxnSpPr/>
            <p:nvPr/>
          </p:nvCxnSpPr>
          <p:spPr bwMode="auto">
            <a:xfrm flipV="1">
              <a:off x="641681" y="2577573"/>
              <a:ext cx="0" cy="189654"/>
            </a:xfrm>
            <a:prstGeom prst="straightConnector1">
              <a:avLst/>
            </a:prstGeom>
            <a:solidFill>
              <a:schemeClr val="accent1"/>
            </a:solidFill>
            <a:ln w="31750" cap="flat" cmpd="sng" algn="ctr">
              <a:solidFill>
                <a:schemeClr val="tx1"/>
              </a:solidFill>
              <a:prstDash val="solid"/>
              <a:round/>
              <a:headEnd type="none"/>
              <a:tailEnd type="none" w="lg" len="lg"/>
            </a:ln>
            <a:effectLst/>
          </p:spPr>
        </p:cxnSp>
        <p:sp>
          <p:nvSpPr>
            <p:cNvPr id="52" name="弧形 51"/>
            <p:cNvSpPr/>
            <p:nvPr/>
          </p:nvSpPr>
          <p:spPr bwMode="auto">
            <a:xfrm>
              <a:off x="7756934" y="2348880"/>
              <a:ext cx="1296144" cy="864096"/>
            </a:xfrm>
            <a:prstGeom prst="arc">
              <a:avLst>
                <a:gd name="adj1" fmla="val 10836305"/>
                <a:gd name="adj2" fmla="val 0"/>
              </a:avLst>
            </a:prstGeom>
            <a:noFill/>
            <a:ln w="25400" cap="flat" cmpd="sng" algn="ctr">
              <a:solidFill>
                <a:srgbClr val="00823B"/>
              </a:solidFill>
              <a:prstDash val="solid"/>
              <a:round/>
              <a:headEnd type="none"/>
              <a:tailEnd type="stealth" w="lg" len="lg"/>
            </a:ln>
            <a:effectLst/>
          </p:spPr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 bwMode="auto">
            <a:xfrm>
              <a:off x="8389591" y="2276872"/>
              <a:ext cx="695687" cy="576064"/>
            </a:xfrm>
            <a:prstGeom prst="rect">
              <a:avLst/>
            </a:prstGeom>
            <a:solidFill>
              <a:schemeClr val="bg1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cxnSp>
          <p:nvCxnSpPr>
            <p:cNvPr id="32" name="直接箭头连接符 31"/>
            <p:cNvCxnSpPr/>
            <p:nvPr/>
          </p:nvCxnSpPr>
          <p:spPr bwMode="auto">
            <a:xfrm>
              <a:off x="630578" y="2766379"/>
              <a:ext cx="7992888" cy="4301"/>
            </a:xfrm>
            <a:prstGeom prst="straightConnector1">
              <a:avLst/>
            </a:prstGeom>
            <a:solidFill>
              <a:schemeClr val="accent1"/>
            </a:solidFill>
            <a:ln w="31750" cap="flat" cmpd="sng" algn="ctr">
              <a:solidFill>
                <a:schemeClr val="tx1"/>
              </a:solidFill>
              <a:prstDash val="solid"/>
              <a:round/>
              <a:headEnd type="none"/>
              <a:tailEnd type="stealth" w="lg" len="lg"/>
            </a:ln>
            <a:effectLst/>
          </p:spPr>
        </p:cxnSp>
        <p:sp>
          <p:nvSpPr>
            <p:cNvPr id="63" name="弧形 62"/>
            <p:cNvSpPr/>
            <p:nvPr/>
          </p:nvSpPr>
          <p:spPr bwMode="auto">
            <a:xfrm flipV="1">
              <a:off x="-268053" y="2375249"/>
              <a:ext cx="1296144" cy="792088"/>
            </a:xfrm>
            <a:prstGeom prst="arc">
              <a:avLst>
                <a:gd name="adj1" fmla="val 10836305"/>
                <a:gd name="adj2" fmla="val 0"/>
              </a:avLst>
            </a:prstGeom>
            <a:noFill/>
            <a:ln w="25400" cap="flat" cmpd="sng" algn="ctr">
              <a:solidFill>
                <a:srgbClr val="00823B"/>
              </a:solidFill>
              <a:prstDash val="solid"/>
              <a:round/>
              <a:headEnd type="none"/>
              <a:tailEnd type="stealth" w="lg" len="lg"/>
            </a:ln>
            <a:effectLst/>
          </p:spPr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矩形 65"/>
            <p:cNvSpPr/>
            <p:nvPr/>
          </p:nvSpPr>
          <p:spPr bwMode="auto">
            <a:xfrm>
              <a:off x="-370056" y="2780928"/>
              <a:ext cx="915108" cy="576064"/>
            </a:xfrm>
            <a:prstGeom prst="rect">
              <a:avLst/>
            </a:prstGeom>
            <a:solidFill>
              <a:schemeClr val="bg1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1741875" y="1966772"/>
              <a:ext cx="338554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S</a:t>
              </a:r>
              <a:endParaRPr lang="zh-CN" altLang="en-US" sz="2000" dirty="0"/>
            </a:p>
          </p:txBody>
        </p:sp>
        <p:sp>
          <p:nvSpPr>
            <p:cNvPr id="67" name="矩形 66"/>
            <p:cNvSpPr/>
            <p:nvPr/>
          </p:nvSpPr>
          <p:spPr>
            <a:xfrm>
              <a:off x="1521896" y="3182541"/>
              <a:ext cx="338554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S</a:t>
              </a:r>
              <a:endParaRPr lang="zh-CN" altLang="en-US" sz="2000" dirty="0"/>
            </a:p>
          </p:txBody>
        </p:sp>
        <p:sp>
          <p:nvSpPr>
            <p:cNvPr id="68" name="矩形 67"/>
            <p:cNvSpPr/>
            <p:nvPr/>
          </p:nvSpPr>
          <p:spPr>
            <a:xfrm>
              <a:off x="6948264" y="1930625"/>
              <a:ext cx="338554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S</a:t>
              </a:r>
              <a:endParaRPr lang="zh-CN" altLang="en-US" sz="2000" dirty="0"/>
            </a:p>
          </p:txBody>
        </p:sp>
        <p:sp>
          <p:nvSpPr>
            <p:cNvPr id="69" name="矩形 68"/>
            <p:cNvSpPr/>
            <p:nvPr/>
          </p:nvSpPr>
          <p:spPr>
            <a:xfrm>
              <a:off x="459123" y="2184723"/>
              <a:ext cx="343364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0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  <p:cxnSp>
          <p:nvCxnSpPr>
            <p:cNvPr id="70" name="直接箭头连接符 69"/>
            <p:cNvCxnSpPr/>
            <p:nvPr/>
          </p:nvCxnSpPr>
          <p:spPr bwMode="auto">
            <a:xfrm flipV="1">
              <a:off x="8389591" y="2591274"/>
              <a:ext cx="0" cy="189654"/>
            </a:xfrm>
            <a:prstGeom prst="straightConnector1">
              <a:avLst/>
            </a:prstGeom>
            <a:solidFill>
              <a:schemeClr val="accent1"/>
            </a:solidFill>
            <a:ln w="31750" cap="flat" cmpd="sng" algn="ctr">
              <a:solidFill>
                <a:schemeClr val="tx1"/>
              </a:solidFill>
              <a:prstDash val="solid"/>
              <a:round/>
              <a:headEnd type="none"/>
              <a:tailEnd type="none" w="lg" len="lg"/>
            </a:ln>
            <a:effectLst/>
          </p:spPr>
        </p:cxnSp>
        <p:sp>
          <p:nvSpPr>
            <p:cNvPr id="71" name="矩形 70"/>
            <p:cNvSpPr/>
            <p:nvPr/>
          </p:nvSpPr>
          <p:spPr>
            <a:xfrm>
              <a:off x="8100392" y="2802021"/>
              <a:ext cx="449162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0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7" name="矩形 16"/>
          <p:cNvSpPr/>
          <p:nvPr/>
        </p:nvSpPr>
        <p:spPr>
          <a:xfrm>
            <a:off x="413387" y="5002048"/>
            <a:ext cx="847923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Greatest Common Divisor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最大公约数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b="1" dirty="0" err="1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gcd</a:t>
            </a:r>
            <a:r>
              <a:rPr lang="en-US" altLang="zh-CN" sz="2400" b="1" dirty="0">
                <a:solidFill>
                  <a:schemeClr val="accent2">
                    <a:lumMod val="50000"/>
                  </a:schemeClr>
                </a:solidFill>
                <a:latin typeface="Consolas" panose="020B0609020204030204" pitchFamily="49" charset="0"/>
                <a:cs typeface="Times New Roman" panose="02020603050405020304" pitchFamily="18" charset="0"/>
              </a:rPr>
              <a:t>(M,S)=1</a:t>
            </a:r>
            <a:endParaRPr lang="zh-CN" altLang="en-US" sz="2400" b="1" dirty="0">
              <a:solidFill>
                <a:schemeClr val="accent2">
                  <a:lumMod val="50000"/>
                </a:schemeClr>
              </a:solidFill>
              <a:latin typeface="Consolas" panose="020B0609020204030204" pitchFamily="49" charset="0"/>
              <a:cs typeface="Times New Roman" panose="02020603050405020304" pitchFamily="18" charset="0"/>
            </a:endParaRPr>
          </a:p>
        </p:txBody>
      </p:sp>
      <p:sp>
        <p:nvSpPr>
          <p:cNvPr id="74" name="矩形 73"/>
          <p:cNvSpPr/>
          <p:nvPr/>
        </p:nvSpPr>
        <p:spPr>
          <a:xfrm>
            <a:off x="77600" y="5985691"/>
            <a:ext cx="8928992" cy="461665"/>
          </a:xfrm>
          <a:prstGeom prst="rect">
            <a:avLst/>
          </a:prstGeom>
          <a:solidFill>
            <a:srgbClr val="C00000"/>
          </a:solidFill>
          <a:ln w="317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400" b="1" dirty="0">
                <a:solidFill>
                  <a:schemeClr val="tx2"/>
                </a:solidFill>
                <a:latin typeface="Microsoft YaHei" charset="0"/>
                <a:ea typeface="Microsoft YaHei" charset="0"/>
                <a:cs typeface="Microsoft YaHei" charset="0"/>
              </a:rPr>
              <a:t>考虑各种不同可能的</a:t>
            </a:r>
            <a:r>
              <a:rPr kumimoji="1" lang="en-US" altLang="zh-CN" sz="2400" b="1" dirty="0">
                <a:solidFill>
                  <a:schemeClr val="tx2"/>
                </a:solidFill>
                <a:latin typeface="Microsoft YaHei" charset="0"/>
                <a:ea typeface="Microsoft YaHei" charset="0"/>
                <a:cs typeface="Microsoft YaHei" charset="0"/>
              </a:rPr>
              <a:t>S</a:t>
            </a:r>
            <a:r>
              <a:rPr kumimoji="1" lang="zh-CN" altLang="en-US" sz="2400" b="1" dirty="0">
                <a:solidFill>
                  <a:schemeClr val="tx2"/>
                </a:solidFill>
                <a:latin typeface="Microsoft YaHei" charset="0"/>
                <a:ea typeface="Microsoft YaHei" charset="0"/>
                <a:cs typeface="Microsoft YaHei" charset="0"/>
              </a:rPr>
              <a:t>取值，为此</a:t>
            </a:r>
            <a:r>
              <a:rPr kumimoji="1" lang="en-US" altLang="zh-CN" sz="2400" b="1" dirty="0">
                <a:solidFill>
                  <a:schemeClr val="tx2"/>
                </a:solidFill>
                <a:latin typeface="Microsoft YaHei" charset="0"/>
                <a:ea typeface="Microsoft YaHei" charset="0"/>
                <a:cs typeface="Microsoft YaHei" charset="0"/>
              </a:rPr>
              <a:t>M</a:t>
            </a:r>
            <a:r>
              <a:rPr kumimoji="1" lang="zh-CN" altLang="en-US" sz="2400" b="1" dirty="0">
                <a:solidFill>
                  <a:schemeClr val="tx2"/>
                </a:solidFill>
                <a:latin typeface="Microsoft YaHei" charset="0"/>
                <a:ea typeface="Microsoft YaHei" charset="0"/>
                <a:cs typeface="Microsoft YaHei" charset="0"/>
              </a:rPr>
              <a:t>取素数，可使得</a:t>
            </a:r>
            <a:r>
              <a:rPr kumimoji="1" lang="en-US" altLang="zh-CN" sz="2400" b="1" dirty="0" err="1">
                <a:solidFill>
                  <a:schemeClr val="tx2"/>
                </a:solidFill>
                <a:latin typeface="Microsoft YaHei" charset="0"/>
                <a:ea typeface="Microsoft YaHei" charset="0"/>
                <a:cs typeface="Microsoft YaHei" charset="0"/>
              </a:rPr>
              <a:t>gcd</a:t>
            </a:r>
            <a:r>
              <a:rPr kumimoji="1" lang="en-US" altLang="zh-CN" sz="2400" b="1" dirty="0">
                <a:solidFill>
                  <a:schemeClr val="tx2"/>
                </a:solidFill>
                <a:latin typeface="Microsoft YaHei" charset="0"/>
                <a:ea typeface="Microsoft YaHei" charset="0"/>
                <a:cs typeface="Microsoft YaHei" charset="0"/>
              </a:rPr>
              <a:t>(M,S)=1</a:t>
            </a:r>
            <a:endParaRPr kumimoji="1" lang="en-US" altLang="zh-CN" sz="2400" b="1" dirty="0">
              <a:solidFill>
                <a:srgbClr val="FFFF00"/>
              </a:solidFill>
              <a:latin typeface="Microsoft YaHei" charset="0"/>
              <a:ea typeface="Microsoft YaHei" charset="0"/>
              <a:cs typeface="Microsoft Ya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3638719"/>
      </p:ext>
    </p:extLst>
  </p:cSld>
  <p:clrMapOvr>
    <a:masterClrMapping/>
  </p:clrMapOvr>
  <p:transition advTm="157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散列函数</a:t>
            </a:r>
            <a:r>
              <a:rPr lang="en-US" altLang="zh-CN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(1)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467544" y="1124744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b="1" dirty="0">
                <a:solidFill>
                  <a:srgbClr val="555666"/>
                </a:solidFill>
                <a:latin typeface="-apple-system"/>
              </a:rPr>
              <a:t>数列</a:t>
            </a:r>
            <a:r>
              <a:rPr lang="en-US" altLang="zh-CN" b="1" dirty="0">
                <a:solidFill>
                  <a:srgbClr val="555666"/>
                </a:solidFill>
                <a:latin typeface="-apple-system"/>
              </a:rPr>
              <a:t>1</a:t>
            </a:r>
            <a:r>
              <a:rPr lang="zh-CN" altLang="en-US" b="1" dirty="0">
                <a:solidFill>
                  <a:srgbClr val="555666"/>
                </a:solidFill>
                <a:latin typeface="-apple-system"/>
              </a:rPr>
              <a:t>（因子</a:t>
            </a:r>
            <a:r>
              <a:rPr lang="en-US" altLang="zh-CN" b="1" dirty="0">
                <a:solidFill>
                  <a:srgbClr val="555666"/>
                </a:solidFill>
                <a:latin typeface="-apple-system"/>
              </a:rPr>
              <a:t>2</a:t>
            </a:r>
            <a:r>
              <a:rPr lang="zh-CN" altLang="en-US" b="1" dirty="0">
                <a:solidFill>
                  <a:srgbClr val="555666"/>
                </a:solidFill>
                <a:latin typeface="-apple-system"/>
              </a:rPr>
              <a:t>）：</a:t>
            </a:r>
            <a:endParaRPr lang="zh-CN" altLang="en-US" dirty="0">
              <a:solidFill>
                <a:srgbClr val="555666"/>
              </a:solidFill>
              <a:latin typeface="-apple-system"/>
            </a:endParaRPr>
          </a:p>
          <a:p>
            <a:r>
              <a:rPr lang="zh-CN" altLang="en-US" dirty="0">
                <a:solidFill>
                  <a:srgbClr val="555666"/>
                </a:solidFill>
                <a:latin typeface="-apple-system"/>
              </a:rPr>
              <a:t>​ </a:t>
            </a:r>
            <a:r>
              <a:rPr lang="en-US" altLang="zh-CN" dirty="0">
                <a:solidFill>
                  <a:srgbClr val="555666"/>
                </a:solidFill>
                <a:latin typeface="-apple-system"/>
              </a:rPr>
              <a:t>1</a:t>
            </a:r>
            <a:r>
              <a:rPr lang="zh-CN" altLang="en-US" dirty="0">
                <a:solidFill>
                  <a:srgbClr val="555666"/>
                </a:solidFill>
                <a:latin typeface="-apple-system"/>
              </a:rPr>
              <a:t>，</a:t>
            </a:r>
            <a:r>
              <a:rPr lang="en-US" altLang="zh-CN" dirty="0">
                <a:solidFill>
                  <a:srgbClr val="555666"/>
                </a:solidFill>
                <a:latin typeface="-apple-system"/>
              </a:rPr>
              <a:t>3</a:t>
            </a:r>
            <a:r>
              <a:rPr lang="zh-CN" altLang="en-US" dirty="0">
                <a:solidFill>
                  <a:srgbClr val="555666"/>
                </a:solidFill>
                <a:latin typeface="-apple-system"/>
              </a:rPr>
              <a:t>，</a:t>
            </a:r>
            <a:r>
              <a:rPr lang="en-US" altLang="zh-CN" dirty="0">
                <a:solidFill>
                  <a:srgbClr val="555666"/>
                </a:solidFill>
                <a:latin typeface="-apple-system"/>
              </a:rPr>
              <a:t>5</a:t>
            </a:r>
            <a:r>
              <a:rPr lang="zh-CN" altLang="en-US" dirty="0">
                <a:solidFill>
                  <a:srgbClr val="555666"/>
                </a:solidFill>
                <a:latin typeface="-apple-system"/>
              </a:rPr>
              <a:t>，</a:t>
            </a:r>
            <a:r>
              <a:rPr lang="en-US" altLang="zh-CN" dirty="0">
                <a:solidFill>
                  <a:srgbClr val="555666"/>
                </a:solidFill>
                <a:latin typeface="-apple-system"/>
              </a:rPr>
              <a:t>7</a:t>
            </a:r>
            <a:r>
              <a:rPr lang="zh-CN" altLang="en-US" dirty="0">
                <a:solidFill>
                  <a:srgbClr val="555666"/>
                </a:solidFill>
                <a:latin typeface="-apple-system"/>
              </a:rPr>
              <a:t>，</a:t>
            </a:r>
            <a:r>
              <a:rPr lang="en-US" altLang="zh-CN" dirty="0">
                <a:solidFill>
                  <a:srgbClr val="555666"/>
                </a:solidFill>
                <a:latin typeface="-apple-system"/>
              </a:rPr>
              <a:t>9</a:t>
            </a:r>
            <a:r>
              <a:rPr lang="zh-CN" altLang="en-US" dirty="0">
                <a:solidFill>
                  <a:srgbClr val="555666"/>
                </a:solidFill>
                <a:latin typeface="-apple-system"/>
              </a:rPr>
              <a:t>，</a:t>
            </a:r>
            <a:r>
              <a:rPr lang="en-US" altLang="zh-CN" dirty="0">
                <a:solidFill>
                  <a:srgbClr val="555666"/>
                </a:solidFill>
                <a:latin typeface="-apple-system"/>
              </a:rPr>
              <a:t>11</a:t>
            </a:r>
            <a:r>
              <a:rPr lang="zh-CN" altLang="en-US" dirty="0">
                <a:solidFill>
                  <a:srgbClr val="555666"/>
                </a:solidFill>
                <a:latin typeface="-apple-system"/>
              </a:rPr>
              <a:t>，</a:t>
            </a:r>
            <a:r>
              <a:rPr lang="en-US" altLang="zh-CN" dirty="0">
                <a:solidFill>
                  <a:srgbClr val="555666"/>
                </a:solidFill>
                <a:latin typeface="-apple-system"/>
              </a:rPr>
              <a:t>13</a:t>
            </a:r>
            <a:r>
              <a:rPr lang="zh-CN" altLang="en-US" dirty="0">
                <a:solidFill>
                  <a:srgbClr val="555666"/>
                </a:solidFill>
                <a:latin typeface="-apple-system"/>
              </a:rPr>
              <a:t>，</a:t>
            </a:r>
            <a:r>
              <a:rPr lang="en-US" altLang="zh-CN" dirty="0">
                <a:solidFill>
                  <a:srgbClr val="555666"/>
                </a:solidFill>
                <a:latin typeface="-apple-system"/>
              </a:rPr>
              <a:t>15</a:t>
            </a:r>
            <a:r>
              <a:rPr lang="zh-CN" altLang="en-US" dirty="0">
                <a:solidFill>
                  <a:srgbClr val="555666"/>
                </a:solidFill>
                <a:latin typeface="-apple-system"/>
              </a:rPr>
              <a:t>，</a:t>
            </a:r>
            <a:r>
              <a:rPr lang="en-US" altLang="zh-CN" dirty="0">
                <a:solidFill>
                  <a:srgbClr val="555666"/>
                </a:solidFill>
                <a:latin typeface="-apple-system"/>
              </a:rPr>
              <a:t>17</a:t>
            </a:r>
          </a:p>
        </p:txBody>
      </p:sp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1031970"/>
              </p:ext>
            </p:extLst>
          </p:nvPr>
        </p:nvGraphicFramePr>
        <p:xfrm>
          <a:off x="395536" y="2564904"/>
          <a:ext cx="4968551" cy="1503680"/>
        </p:xfrm>
        <a:graphic>
          <a:graphicData uri="http://schemas.openxmlformats.org/drawingml/2006/table">
            <a:tbl>
              <a:tblPr/>
              <a:tblGrid>
                <a:gridCol w="1152128">
                  <a:extLst>
                    <a:ext uri="{9D8B030D-6E8A-4147-A177-3AD203B41FA5}">
                      <a16:colId xmlns:a16="http://schemas.microsoft.com/office/drawing/2014/main" val="2324019652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3538590887"/>
                    </a:ext>
                  </a:extLst>
                </a:gridCol>
                <a:gridCol w="648072">
                  <a:extLst>
                    <a:ext uri="{9D8B030D-6E8A-4147-A177-3AD203B41FA5}">
                      <a16:colId xmlns:a16="http://schemas.microsoft.com/office/drawing/2014/main" val="1733149280"/>
                    </a:ext>
                  </a:extLst>
                </a:gridCol>
                <a:gridCol w="534916">
                  <a:extLst>
                    <a:ext uri="{9D8B030D-6E8A-4147-A177-3AD203B41FA5}">
                      <a16:colId xmlns:a16="http://schemas.microsoft.com/office/drawing/2014/main" val="3037142185"/>
                    </a:ext>
                  </a:extLst>
                </a:gridCol>
                <a:gridCol w="709793">
                  <a:extLst>
                    <a:ext uri="{9D8B030D-6E8A-4147-A177-3AD203B41FA5}">
                      <a16:colId xmlns:a16="http://schemas.microsoft.com/office/drawing/2014/main" val="950948196"/>
                    </a:ext>
                  </a:extLst>
                </a:gridCol>
                <a:gridCol w="709793">
                  <a:extLst>
                    <a:ext uri="{9D8B030D-6E8A-4147-A177-3AD203B41FA5}">
                      <a16:colId xmlns:a16="http://schemas.microsoft.com/office/drawing/2014/main" val="4245699228"/>
                    </a:ext>
                  </a:extLst>
                </a:gridCol>
                <a:gridCol w="709793">
                  <a:extLst>
                    <a:ext uri="{9D8B030D-6E8A-4147-A177-3AD203B41FA5}">
                      <a16:colId xmlns:a16="http://schemas.microsoft.com/office/drawing/2014/main" val="280421037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b="1">
                          <a:solidFill>
                            <a:srgbClr val="4F4F4F"/>
                          </a:solidFill>
                          <a:effectLst/>
                        </a:rPr>
                        <a:t>余数</a:t>
                      </a:r>
                    </a:p>
                  </a:txBody>
                  <a:tcPr marL="50800" marR="50800" marT="50800" marB="508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3F5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en-US" altLang="zh-CN" b="1">
                          <a:solidFill>
                            <a:srgbClr val="4F4F4F"/>
                          </a:solidFill>
                          <a:effectLst/>
                        </a:rPr>
                        <a:t>0</a:t>
                      </a:r>
                    </a:p>
                  </a:txBody>
                  <a:tcPr marL="50800" marR="50800" marT="50800" marB="508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3F5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en-US" altLang="zh-CN" b="1">
                          <a:solidFill>
                            <a:srgbClr val="4F4F4F"/>
                          </a:solidFill>
                          <a:effectLst/>
                        </a:rPr>
                        <a:t>1</a:t>
                      </a:r>
                    </a:p>
                  </a:txBody>
                  <a:tcPr marL="50800" marR="50800" marT="50800" marB="508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3F5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en-US" altLang="zh-CN" b="1">
                          <a:solidFill>
                            <a:srgbClr val="4F4F4F"/>
                          </a:solidFill>
                          <a:effectLst/>
                        </a:rPr>
                        <a:t>2</a:t>
                      </a:r>
                    </a:p>
                  </a:txBody>
                  <a:tcPr marL="50800" marR="50800" marT="50800" marB="508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3F5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en-US" altLang="zh-CN" b="1">
                          <a:solidFill>
                            <a:srgbClr val="4F4F4F"/>
                          </a:solidFill>
                          <a:effectLst/>
                        </a:rPr>
                        <a:t>3</a:t>
                      </a:r>
                    </a:p>
                  </a:txBody>
                  <a:tcPr marL="50800" marR="50800" marT="50800" marB="508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3F5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en-US" altLang="zh-CN" b="1">
                          <a:solidFill>
                            <a:srgbClr val="4F4F4F"/>
                          </a:solidFill>
                          <a:effectLst/>
                        </a:rPr>
                        <a:t>4</a:t>
                      </a:r>
                    </a:p>
                  </a:txBody>
                  <a:tcPr marL="50800" marR="50800" marT="50800" marB="508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3F5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en-US" altLang="zh-CN" b="1">
                          <a:solidFill>
                            <a:srgbClr val="4F4F4F"/>
                          </a:solidFill>
                          <a:effectLst/>
                        </a:rPr>
                        <a:t>5</a:t>
                      </a:r>
                    </a:p>
                  </a:txBody>
                  <a:tcPr marL="50800" marR="50800" marT="50800" marB="508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3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32784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b="0">
                          <a:solidFill>
                            <a:srgbClr val="4F4F4F"/>
                          </a:solidFill>
                          <a:effectLst/>
                        </a:rPr>
                        <a:t>哈希表</a:t>
                      </a:r>
                    </a:p>
                  </a:txBody>
                  <a:tcPr marL="50800" marR="50800" marT="50800" marB="508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endParaRPr lang="zh-CN" altLang="en-US" b="0">
                        <a:solidFill>
                          <a:srgbClr val="4F4F4F"/>
                        </a:solidFill>
                        <a:effectLst/>
                      </a:endParaRPr>
                    </a:p>
                  </a:txBody>
                  <a:tcPr marL="50800" marR="50800" marT="50800" marB="508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en-US" altLang="zh-CN" b="0">
                          <a:solidFill>
                            <a:srgbClr val="4F4F4F"/>
                          </a:solidFill>
                          <a:effectLst/>
                        </a:rPr>
                        <a:t>1</a:t>
                      </a:r>
                    </a:p>
                  </a:txBody>
                  <a:tcPr marL="50800" marR="50800" marT="50800" marB="508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endParaRPr lang="zh-CN" altLang="en-US" b="0">
                        <a:solidFill>
                          <a:srgbClr val="4F4F4F"/>
                        </a:solidFill>
                        <a:effectLst/>
                      </a:endParaRPr>
                    </a:p>
                  </a:txBody>
                  <a:tcPr marL="50800" marR="50800" marT="50800" marB="508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en-US" altLang="zh-CN" b="0">
                          <a:solidFill>
                            <a:srgbClr val="4F4F4F"/>
                          </a:solidFill>
                          <a:effectLst/>
                        </a:rPr>
                        <a:t>3</a:t>
                      </a:r>
                    </a:p>
                  </a:txBody>
                  <a:tcPr marL="50800" marR="50800" marT="50800" marB="508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endParaRPr lang="zh-CN" altLang="en-US" b="0">
                        <a:solidFill>
                          <a:srgbClr val="4F4F4F"/>
                        </a:solidFill>
                        <a:effectLst/>
                      </a:endParaRPr>
                    </a:p>
                  </a:txBody>
                  <a:tcPr marL="50800" marR="50800" marT="50800" marB="508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en-US" altLang="zh-CN" b="0">
                          <a:solidFill>
                            <a:srgbClr val="4F4F4F"/>
                          </a:solidFill>
                          <a:effectLst/>
                        </a:rPr>
                        <a:t>5</a:t>
                      </a:r>
                    </a:p>
                  </a:txBody>
                  <a:tcPr marL="50800" marR="50800" marT="50800" marB="508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25016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b="0">
                          <a:solidFill>
                            <a:srgbClr val="4F4F4F"/>
                          </a:solidFill>
                          <a:effectLst/>
                        </a:rPr>
                        <a:t>哈希表</a:t>
                      </a:r>
                    </a:p>
                  </a:txBody>
                  <a:tcPr marL="50800" marR="50800" marT="50800" marB="508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endParaRPr lang="zh-CN" altLang="en-US" b="0">
                        <a:solidFill>
                          <a:srgbClr val="4F4F4F"/>
                        </a:solidFill>
                        <a:effectLst/>
                      </a:endParaRPr>
                    </a:p>
                  </a:txBody>
                  <a:tcPr marL="50800" marR="50800" marT="50800" marB="508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en-US" altLang="zh-CN" b="0">
                          <a:solidFill>
                            <a:srgbClr val="4F4F4F"/>
                          </a:solidFill>
                          <a:effectLst/>
                        </a:rPr>
                        <a:t>7</a:t>
                      </a:r>
                    </a:p>
                  </a:txBody>
                  <a:tcPr marL="50800" marR="50800" marT="50800" marB="508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endParaRPr lang="zh-CN" altLang="en-US" b="0">
                        <a:solidFill>
                          <a:srgbClr val="4F4F4F"/>
                        </a:solidFill>
                        <a:effectLst/>
                      </a:endParaRPr>
                    </a:p>
                  </a:txBody>
                  <a:tcPr marL="50800" marR="50800" marT="50800" marB="508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en-US" altLang="zh-CN" b="0">
                          <a:solidFill>
                            <a:srgbClr val="4F4F4F"/>
                          </a:solidFill>
                          <a:effectLst/>
                        </a:rPr>
                        <a:t>9</a:t>
                      </a:r>
                    </a:p>
                  </a:txBody>
                  <a:tcPr marL="50800" marR="50800" marT="50800" marB="508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endParaRPr lang="zh-CN" altLang="en-US" b="0">
                        <a:solidFill>
                          <a:srgbClr val="4F4F4F"/>
                        </a:solidFill>
                        <a:effectLst/>
                      </a:endParaRPr>
                    </a:p>
                  </a:txBody>
                  <a:tcPr marL="50800" marR="50800" marT="50800" marB="508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en-US" altLang="zh-CN" b="0">
                          <a:solidFill>
                            <a:srgbClr val="4F4F4F"/>
                          </a:solidFill>
                          <a:effectLst/>
                        </a:rPr>
                        <a:t>11</a:t>
                      </a:r>
                    </a:p>
                  </a:txBody>
                  <a:tcPr marL="50800" marR="50800" marT="50800" marB="508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889915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b="0">
                          <a:solidFill>
                            <a:srgbClr val="4F4F4F"/>
                          </a:solidFill>
                          <a:effectLst/>
                        </a:rPr>
                        <a:t>哈希表</a:t>
                      </a:r>
                    </a:p>
                  </a:txBody>
                  <a:tcPr marL="50800" marR="50800" marT="50800" marB="508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endParaRPr lang="zh-CN" altLang="en-US" b="0">
                        <a:solidFill>
                          <a:srgbClr val="4F4F4F"/>
                        </a:solidFill>
                        <a:effectLst/>
                      </a:endParaRPr>
                    </a:p>
                  </a:txBody>
                  <a:tcPr marL="50800" marR="50800" marT="50800" marB="508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en-US" altLang="zh-CN" b="0">
                          <a:solidFill>
                            <a:srgbClr val="4F4F4F"/>
                          </a:solidFill>
                          <a:effectLst/>
                        </a:rPr>
                        <a:t>13</a:t>
                      </a:r>
                    </a:p>
                  </a:txBody>
                  <a:tcPr marL="50800" marR="50800" marT="50800" marB="508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endParaRPr lang="zh-CN" altLang="en-US" b="0">
                        <a:solidFill>
                          <a:srgbClr val="4F4F4F"/>
                        </a:solidFill>
                        <a:effectLst/>
                      </a:endParaRPr>
                    </a:p>
                  </a:txBody>
                  <a:tcPr marL="50800" marR="50800" marT="50800" marB="508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en-US" altLang="zh-CN" b="0">
                          <a:solidFill>
                            <a:srgbClr val="4F4F4F"/>
                          </a:solidFill>
                          <a:effectLst/>
                        </a:rPr>
                        <a:t>15</a:t>
                      </a:r>
                    </a:p>
                  </a:txBody>
                  <a:tcPr marL="50800" marR="50800" marT="50800" marB="508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endParaRPr lang="zh-CN" altLang="en-US" b="0">
                        <a:solidFill>
                          <a:srgbClr val="4F4F4F"/>
                        </a:solidFill>
                        <a:effectLst/>
                      </a:endParaRPr>
                    </a:p>
                  </a:txBody>
                  <a:tcPr marL="50800" marR="50800" marT="50800" marB="508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en-US" altLang="zh-CN" b="0" dirty="0">
                          <a:solidFill>
                            <a:srgbClr val="4F4F4F"/>
                          </a:solidFill>
                          <a:effectLst/>
                        </a:rPr>
                        <a:t>17</a:t>
                      </a:r>
                    </a:p>
                  </a:txBody>
                  <a:tcPr marL="50800" marR="50800" marT="50800" marB="508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0113310"/>
                  </a:ext>
                </a:extLst>
              </a:tr>
            </a:tbl>
          </a:graphicData>
        </a:graphic>
      </p:graphicFrame>
      <p:sp>
        <p:nvSpPr>
          <p:cNvPr id="8" name="文本框 7"/>
          <p:cNvSpPr txBox="1"/>
          <p:nvPr/>
        </p:nvSpPr>
        <p:spPr>
          <a:xfrm>
            <a:off x="395536" y="2132856"/>
            <a:ext cx="639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M=6</a:t>
            </a:r>
            <a:endParaRPr lang="zh-CN" altLang="en-US" dirty="0"/>
          </a:p>
        </p:txBody>
      </p:sp>
      <p:graphicFrame>
        <p:nvGraphicFramePr>
          <p:cNvPr id="11" name="表格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526315"/>
              </p:ext>
            </p:extLst>
          </p:nvPr>
        </p:nvGraphicFramePr>
        <p:xfrm>
          <a:off x="467544" y="5013176"/>
          <a:ext cx="5373968" cy="1127760"/>
        </p:xfrm>
        <a:graphic>
          <a:graphicData uri="http://schemas.openxmlformats.org/drawingml/2006/table">
            <a:tbl>
              <a:tblPr/>
              <a:tblGrid>
                <a:gridCol w="797727">
                  <a:extLst>
                    <a:ext uri="{9D8B030D-6E8A-4147-A177-3AD203B41FA5}">
                      <a16:colId xmlns:a16="http://schemas.microsoft.com/office/drawing/2014/main" val="2302936899"/>
                    </a:ext>
                  </a:extLst>
                </a:gridCol>
                <a:gridCol w="545765">
                  <a:extLst>
                    <a:ext uri="{9D8B030D-6E8A-4147-A177-3AD203B41FA5}">
                      <a16:colId xmlns:a16="http://schemas.microsoft.com/office/drawing/2014/main" val="3565379583"/>
                    </a:ext>
                  </a:extLst>
                </a:gridCol>
                <a:gridCol w="671746">
                  <a:extLst>
                    <a:ext uri="{9D8B030D-6E8A-4147-A177-3AD203B41FA5}">
                      <a16:colId xmlns:a16="http://schemas.microsoft.com/office/drawing/2014/main" val="2689843415"/>
                    </a:ext>
                  </a:extLst>
                </a:gridCol>
                <a:gridCol w="671746">
                  <a:extLst>
                    <a:ext uri="{9D8B030D-6E8A-4147-A177-3AD203B41FA5}">
                      <a16:colId xmlns:a16="http://schemas.microsoft.com/office/drawing/2014/main" val="3763166292"/>
                    </a:ext>
                  </a:extLst>
                </a:gridCol>
                <a:gridCol w="671746">
                  <a:extLst>
                    <a:ext uri="{9D8B030D-6E8A-4147-A177-3AD203B41FA5}">
                      <a16:colId xmlns:a16="http://schemas.microsoft.com/office/drawing/2014/main" val="225373164"/>
                    </a:ext>
                  </a:extLst>
                </a:gridCol>
                <a:gridCol w="671746">
                  <a:extLst>
                    <a:ext uri="{9D8B030D-6E8A-4147-A177-3AD203B41FA5}">
                      <a16:colId xmlns:a16="http://schemas.microsoft.com/office/drawing/2014/main" val="714554367"/>
                    </a:ext>
                  </a:extLst>
                </a:gridCol>
                <a:gridCol w="671746">
                  <a:extLst>
                    <a:ext uri="{9D8B030D-6E8A-4147-A177-3AD203B41FA5}">
                      <a16:colId xmlns:a16="http://schemas.microsoft.com/office/drawing/2014/main" val="410726490"/>
                    </a:ext>
                  </a:extLst>
                </a:gridCol>
                <a:gridCol w="671746">
                  <a:extLst>
                    <a:ext uri="{9D8B030D-6E8A-4147-A177-3AD203B41FA5}">
                      <a16:colId xmlns:a16="http://schemas.microsoft.com/office/drawing/2014/main" val="112784978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b="1" dirty="0">
                          <a:solidFill>
                            <a:srgbClr val="4F4F4F"/>
                          </a:solidFill>
                          <a:effectLst/>
                        </a:rPr>
                        <a:t>余数</a:t>
                      </a:r>
                    </a:p>
                  </a:txBody>
                  <a:tcPr marL="50800" marR="50800" marT="50800" marB="508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3F5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en-US" altLang="zh-CN" b="1">
                          <a:solidFill>
                            <a:srgbClr val="4F4F4F"/>
                          </a:solidFill>
                          <a:effectLst/>
                        </a:rPr>
                        <a:t>0</a:t>
                      </a:r>
                    </a:p>
                  </a:txBody>
                  <a:tcPr marL="50800" marR="50800" marT="50800" marB="508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3F5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en-US" altLang="zh-CN" b="1">
                          <a:solidFill>
                            <a:srgbClr val="4F4F4F"/>
                          </a:solidFill>
                          <a:effectLst/>
                        </a:rPr>
                        <a:t>1</a:t>
                      </a:r>
                    </a:p>
                  </a:txBody>
                  <a:tcPr marL="50800" marR="50800" marT="50800" marB="508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3F5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en-US" altLang="zh-CN" b="1">
                          <a:solidFill>
                            <a:srgbClr val="4F4F4F"/>
                          </a:solidFill>
                          <a:effectLst/>
                        </a:rPr>
                        <a:t>2</a:t>
                      </a:r>
                    </a:p>
                  </a:txBody>
                  <a:tcPr marL="50800" marR="50800" marT="50800" marB="508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3F5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en-US" altLang="zh-CN" b="1">
                          <a:solidFill>
                            <a:srgbClr val="4F4F4F"/>
                          </a:solidFill>
                          <a:effectLst/>
                        </a:rPr>
                        <a:t>3</a:t>
                      </a:r>
                    </a:p>
                  </a:txBody>
                  <a:tcPr marL="50800" marR="50800" marT="50800" marB="508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3F5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en-US" altLang="zh-CN" b="1">
                          <a:solidFill>
                            <a:srgbClr val="4F4F4F"/>
                          </a:solidFill>
                          <a:effectLst/>
                        </a:rPr>
                        <a:t>4</a:t>
                      </a:r>
                    </a:p>
                  </a:txBody>
                  <a:tcPr marL="50800" marR="50800" marT="50800" marB="508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3F5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en-US" altLang="zh-CN" b="1">
                          <a:solidFill>
                            <a:srgbClr val="4F4F4F"/>
                          </a:solidFill>
                          <a:effectLst/>
                        </a:rPr>
                        <a:t>5</a:t>
                      </a:r>
                    </a:p>
                  </a:txBody>
                  <a:tcPr marL="50800" marR="50800" marT="50800" marB="508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3F5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en-US" altLang="zh-CN" b="1">
                          <a:solidFill>
                            <a:srgbClr val="4F4F4F"/>
                          </a:solidFill>
                          <a:effectLst/>
                        </a:rPr>
                        <a:t>6</a:t>
                      </a:r>
                    </a:p>
                  </a:txBody>
                  <a:tcPr marL="50800" marR="50800" marT="50800" marB="508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3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249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b="0">
                          <a:solidFill>
                            <a:srgbClr val="4F4F4F"/>
                          </a:solidFill>
                          <a:effectLst/>
                        </a:rPr>
                        <a:t>哈希表</a:t>
                      </a:r>
                    </a:p>
                  </a:txBody>
                  <a:tcPr marL="50800" marR="50800" marT="50800" marB="508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en-US" altLang="zh-CN" b="0">
                          <a:solidFill>
                            <a:srgbClr val="4F4F4F"/>
                          </a:solidFill>
                          <a:effectLst/>
                        </a:rPr>
                        <a:t>7</a:t>
                      </a:r>
                    </a:p>
                  </a:txBody>
                  <a:tcPr marL="50800" marR="50800" marT="50800" marB="508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en-US" altLang="zh-CN" b="0">
                          <a:solidFill>
                            <a:srgbClr val="4F4F4F"/>
                          </a:solidFill>
                          <a:effectLst/>
                        </a:rPr>
                        <a:t>1</a:t>
                      </a:r>
                    </a:p>
                  </a:txBody>
                  <a:tcPr marL="50800" marR="50800" marT="50800" marB="508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en-US" altLang="zh-CN" b="0">
                          <a:solidFill>
                            <a:srgbClr val="4F4F4F"/>
                          </a:solidFill>
                          <a:effectLst/>
                        </a:rPr>
                        <a:t>9</a:t>
                      </a:r>
                    </a:p>
                  </a:txBody>
                  <a:tcPr marL="50800" marR="50800" marT="50800" marB="508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en-US" altLang="zh-CN" b="0">
                          <a:solidFill>
                            <a:srgbClr val="4F4F4F"/>
                          </a:solidFill>
                          <a:effectLst/>
                        </a:rPr>
                        <a:t>3</a:t>
                      </a:r>
                    </a:p>
                  </a:txBody>
                  <a:tcPr marL="50800" marR="50800" marT="50800" marB="508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en-US" altLang="zh-CN" b="0">
                          <a:solidFill>
                            <a:srgbClr val="4F4F4F"/>
                          </a:solidFill>
                          <a:effectLst/>
                        </a:rPr>
                        <a:t>11</a:t>
                      </a:r>
                    </a:p>
                  </a:txBody>
                  <a:tcPr marL="50800" marR="50800" marT="50800" marB="508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en-US" altLang="zh-CN" b="0">
                          <a:solidFill>
                            <a:srgbClr val="4F4F4F"/>
                          </a:solidFill>
                          <a:effectLst/>
                        </a:rPr>
                        <a:t>5</a:t>
                      </a:r>
                    </a:p>
                  </a:txBody>
                  <a:tcPr marL="50800" marR="50800" marT="50800" marB="508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en-US" altLang="zh-CN" b="0">
                          <a:solidFill>
                            <a:srgbClr val="4F4F4F"/>
                          </a:solidFill>
                          <a:effectLst/>
                        </a:rPr>
                        <a:t>13</a:t>
                      </a:r>
                    </a:p>
                  </a:txBody>
                  <a:tcPr marL="50800" marR="50800" marT="50800" marB="508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50551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ctr" latinLnBrk="0"/>
                      <a:r>
                        <a:rPr lang="zh-CN" altLang="en-US" b="0">
                          <a:solidFill>
                            <a:srgbClr val="4F4F4F"/>
                          </a:solidFill>
                          <a:effectLst/>
                        </a:rPr>
                        <a:t>哈希表</a:t>
                      </a:r>
                    </a:p>
                  </a:txBody>
                  <a:tcPr marL="50800" marR="50800" marT="50800" marB="508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endParaRPr lang="zh-CN" altLang="en-US" b="0">
                        <a:solidFill>
                          <a:srgbClr val="4F4F4F"/>
                        </a:solidFill>
                        <a:effectLst/>
                      </a:endParaRPr>
                    </a:p>
                  </a:txBody>
                  <a:tcPr marL="50800" marR="50800" marT="50800" marB="508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en-US" altLang="zh-CN" b="0">
                          <a:solidFill>
                            <a:srgbClr val="4F4F4F"/>
                          </a:solidFill>
                          <a:effectLst/>
                        </a:rPr>
                        <a:t>15</a:t>
                      </a:r>
                    </a:p>
                  </a:txBody>
                  <a:tcPr marL="50800" marR="50800" marT="50800" marB="508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endParaRPr lang="zh-CN" altLang="en-US" b="0">
                        <a:solidFill>
                          <a:srgbClr val="4F4F4F"/>
                        </a:solidFill>
                        <a:effectLst/>
                      </a:endParaRPr>
                    </a:p>
                  </a:txBody>
                  <a:tcPr marL="50800" marR="50800" marT="50800" marB="508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en-US" altLang="zh-CN" b="0">
                          <a:solidFill>
                            <a:srgbClr val="4F4F4F"/>
                          </a:solidFill>
                          <a:effectLst/>
                        </a:rPr>
                        <a:t>17</a:t>
                      </a:r>
                    </a:p>
                  </a:txBody>
                  <a:tcPr marL="50800" marR="50800" marT="50800" marB="508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endParaRPr lang="zh-CN" altLang="en-US" b="0">
                        <a:solidFill>
                          <a:srgbClr val="4F4F4F"/>
                        </a:solidFill>
                        <a:effectLst/>
                      </a:endParaRPr>
                    </a:p>
                  </a:txBody>
                  <a:tcPr marL="50800" marR="50800" marT="50800" marB="508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fontAlgn="ctr" latinLnBrk="0"/>
                      <a:r>
                        <a:rPr lang="en-US" altLang="zh-CN" b="0">
                          <a:solidFill>
                            <a:srgbClr val="4F4F4F"/>
                          </a:solidFill>
                          <a:effectLst/>
                        </a:rPr>
                        <a:t>19</a:t>
                      </a:r>
                    </a:p>
                  </a:txBody>
                  <a:tcPr marL="50800" marR="50800" marT="50800" marB="508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30861947"/>
                  </a:ext>
                </a:extLst>
              </a:tr>
            </a:tbl>
          </a:graphicData>
        </a:graphic>
      </p:graphicFrame>
      <p:sp>
        <p:nvSpPr>
          <p:cNvPr id="12" name="Rectangle 3"/>
          <p:cNvSpPr>
            <a:spLocks noChangeArrowheads="1"/>
          </p:cNvSpPr>
          <p:nvPr/>
        </p:nvSpPr>
        <p:spPr bwMode="auto">
          <a:xfrm>
            <a:off x="2439988" y="224948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10500" y="4619962"/>
            <a:ext cx="639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M=7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56690937"/>
      </p:ext>
    </p:extLst>
  </p:cSld>
  <p:clrMapOvr>
    <a:masterClrMapping/>
  </p:clrMapOvr>
  <p:transition>
    <p:zoom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extBox 20"/>
          <p:cNvSpPr txBox="1">
            <a:spLocks noChangeArrowheads="1"/>
          </p:cNvSpPr>
          <p:nvPr/>
        </p:nvSpPr>
        <p:spPr bwMode="auto">
          <a:xfrm>
            <a:off x="215265" y="1177587"/>
            <a:ext cx="8658959" cy="4493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lvl="1" indent="-3429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冲突的普遍性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lvl="1" indent="-3429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lvl="1" indent="-3429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lvl="1" indent="-3429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学生生日例子：按生日日期检索学生，同一月日出生认为相同的生日，构建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365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个桶对应长度为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365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的散列表，只要学生人数大于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23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，则发生至少一次以上冲突的大于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50%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，此时的空间利用率仅为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23/365=6.3%</a:t>
            </a:r>
          </a:p>
          <a:p>
            <a:pPr lvl="2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散列函数设计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与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散列冲突排解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是散列的两大核心问题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088" y="85725"/>
            <a:ext cx="7599362" cy="914400"/>
          </a:xfrm>
        </p:spPr>
        <p:txBody>
          <a:bodyPr/>
          <a:lstStyle/>
          <a:p>
            <a:pPr>
              <a:defRPr/>
            </a:pPr>
            <a:r>
              <a:rPr lang="zh-CN" altLang="en-US" sz="360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散列冲突</a:t>
            </a:r>
            <a:endParaRPr lang="zh-CN" altLang="en-US" sz="3600" dirty="0">
              <a:solidFill>
                <a:srgbClr val="00336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矩形 3"/>
          <p:cNvSpPr/>
          <p:nvPr/>
        </p:nvSpPr>
        <p:spPr bwMode="auto">
          <a:xfrm>
            <a:off x="467544" y="1772817"/>
            <a:ext cx="8208912" cy="1296143"/>
          </a:xfrm>
          <a:prstGeom prst="rect">
            <a:avLst/>
          </a:prstGeom>
          <a:solidFill>
            <a:schemeClr val="accent2">
              <a:lumMod val="50000"/>
            </a:schemeClr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marL="0" lvl="2" algn="ctr"/>
            <a:r>
              <a:rPr lang="zh-CN" altLang="en-US" sz="24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散列表的基本构思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：开辟物理地址连续的桶数组</a:t>
            </a:r>
            <a:r>
              <a:rPr lang="en-US" altLang="zh-CN" sz="2400" b="1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[]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，借助散列函数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hash ()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，将词条关键码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key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映射到桶地址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hash (key)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，从而快速确定待操作词条的物理位置</a:t>
            </a:r>
            <a:endParaRPr lang="en-US" altLang="zh-CN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42128942"/>
      </p:ext>
    </p:extLst>
  </p:cSld>
  <p:clrMapOvr>
    <a:masterClrMapping/>
  </p:clrMapOvr>
  <p:transition advTm="157">
    <p:zoom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extBox 20"/>
          <p:cNvSpPr txBox="1">
            <a:spLocks noChangeArrowheads="1"/>
          </p:cNvSpPr>
          <p:nvPr/>
        </p:nvSpPr>
        <p:spPr bwMode="auto">
          <a:xfrm>
            <a:off x="215265" y="1177587"/>
            <a:ext cx="8749223" cy="29700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lvl="1" indent="-3429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多槽位法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将各桶分解为更细小的槽位单元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(slot)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，每一槽位可组织成向量或列表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put(</a:t>
            </a:r>
            <a:r>
              <a:rPr lang="en-US" altLang="zh-CN" sz="24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key,value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操作，可先通过</a:t>
            </a:r>
            <a:r>
              <a:rPr lang="en-US" altLang="zh-CN" sz="24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hashaddress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定位桶单元，然后查询该桶内槽位单元是否有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key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。若无，则创建词条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24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key,value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，并将其插入到桶单元内的空闲槽位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get(key)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remove(key)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操作类似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088" y="85725"/>
            <a:ext cx="7599362" cy="914400"/>
          </a:xfrm>
        </p:spPr>
        <p:txBody>
          <a:bodyPr/>
          <a:lstStyle/>
          <a:p>
            <a:pPr>
              <a:defRPr/>
            </a:pPr>
            <a:r>
              <a:rPr lang="zh-CN" altLang="en-US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散列冲突排解</a:t>
            </a:r>
            <a:r>
              <a:rPr lang="en-US" altLang="zh-CN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(1)</a:t>
            </a:r>
            <a:endParaRPr lang="zh-CN" altLang="en-US" sz="3600" dirty="0">
              <a:solidFill>
                <a:srgbClr val="00336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矩形 5"/>
          <p:cNvSpPr/>
          <p:nvPr/>
        </p:nvSpPr>
        <p:spPr bwMode="auto">
          <a:xfrm>
            <a:off x="346847" y="5805839"/>
            <a:ext cx="8406680" cy="904107"/>
          </a:xfrm>
          <a:prstGeom prst="rect">
            <a:avLst/>
          </a:prstGeom>
          <a:solidFill>
            <a:srgbClr val="C00000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marL="0" lvl="2" algn="ctr"/>
            <a:r>
              <a:rPr lang="zh-CN" altLang="en-US" sz="24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缺点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 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若每个桶细分为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个槽位，则空间利用率为原来的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1/k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难以预测并设定合适的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值</a:t>
            </a:r>
            <a:endParaRPr lang="en-US" altLang="zh-CN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 bwMode="auto">
          <a:xfrm>
            <a:off x="485023" y="5049655"/>
            <a:ext cx="360040" cy="369487"/>
          </a:xfrm>
          <a:prstGeom prst="rect">
            <a:avLst/>
          </a:prstGeom>
          <a:solidFill>
            <a:schemeClr val="accent1"/>
          </a:solidFill>
          <a:ln w="12700" algn="ctr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lIns="36000" tIns="0" rIns="36000" bIns="0" rtlCol="0" anchor="ctr"/>
          <a:lstStyle/>
          <a:p>
            <a:pPr algn="ctr"/>
            <a:r>
              <a:rPr lang="en-US" altLang="zh-CN" sz="7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2013011635</a:t>
            </a:r>
            <a:endParaRPr lang="zh-CN" altLang="en-US" sz="7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8" name="矩形 57"/>
          <p:cNvSpPr/>
          <p:nvPr/>
        </p:nvSpPr>
        <p:spPr bwMode="auto">
          <a:xfrm>
            <a:off x="485023" y="4679095"/>
            <a:ext cx="360040" cy="369487"/>
          </a:xfrm>
          <a:prstGeom prst="rect">
            <a:avLst/>
          </a:prstGeom>
          <a:solidFill>
            <a:schemeClr val="accent1"/>
          </a:solidFill>
          <a:ln w="12700" algn="ctr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lIns="36000" tIns="0" rIns="36000" bIns="0" rtlCol="0" anchor="ctr"/>
          <a:lstStyle/>
          <a:p>
            <a:pPr algn="ctr"/>
            <a:r>
              <a:rPr lang="en-US" altLang="zh-CN" sz="7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2014010525</a:t>
            </a:r>
            <a:endParaRPr lang="zh-CN" altLang="en-US" sz="7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9" name="矩形 58"/>
          <p:cNvSpPr/>
          <p:nvPr/>
        </p:nvSpPr>
        <p:spPr bwMode="auto">
          <a:xfrm>
            <a:off x="485023" y="4305316"/>
            <a:ext cx="360040" cy="369487"/>
          </a:xfrm>
          <a:prstGeom prst="rect">
            <a:avLst/>
          </a:prstGeom>
          <a:solidFill>
            <a:schemeClr val="accent1"/>
          </a:solidFill>
          <a:ln w="12700" algn="ctr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lIns="36000" tIns="0" rIns="36000" bIns="0" rtlCol="0" anchor="ctr"/>
          <a:lstStyle/>
          <a:p>
            <a:pPr algn="ctr"/>
            <a:r>
              <a:rPr lang="en-US" altLang="zh-CN" sz="7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2016110057</a:t>
            </a:r>
          </a:p>
        </p:txBody>
      </p:sp>
      <p:sp>
        <p:nvSpPr>
          <p:cNvPr id="60" name="矩形 59"/>
          <p:cNvSpPr/>
          <p:nvPr/>
        </p:nvSpPr>
        <p:spPr bwMode="auto">
          <a:xfrm>
            <a:off x="845063" y="5049655"/>
            <a:ext cx="360040" cy="369487"/>
          </a:xfrm>
          <a:prstGeom prst="rect">
            <a:avLst/>
          </a:prstGeom>
          <a:solidFill>
            <a:schemeClr val="accent1"/>
          </a:solidFill>
          <a:ln w="12700" algn="ctr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lIns="36000" tIns="0" rIns="36000" bIns="0" rtlCol="0" anchor="ctr"/>
          <a:lstStyle/>
          <a:p>
            <a:pPr algn="ctr"/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~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矩形 60"/>
          <p:cNvSpPr/>
          <p:nvPr/>
        </p:nvSpPr>
        <p:spPr bwMode="auto">
          <a:xfrm>
            <a:off x="845063" y="4679095"/>
            <a:ext cx="360040" cy="369487"/>
          </a:xfrm>
          <a:prstGeom prst="rect">
            <a:avLst/>
          </a:prstGeom>
          <a:solidFill>
            <a:schemeClr val="accent1"/>
          </a:solidFill>
          <a:ln w="12700" algn="ctr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lIns="36000" tIns="0" rIns="36000" bIns="0" rtlCol="0" anchor="ctr"/>
          <a:lstStyle/>
          <a:p>
            <a:pPr algn="ctr"/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~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2" name="矩形 61"/>
          <p:cNvSpPr/>
          <p:nvPr/>
        </p:nvSpPr>
        <p:spPr bwMode="auto">
          <a:xfrm>
            <a:off x="845063" y="4305316"/>
            <a:ext cx="360040" cy="369487"/>
          </a:xfrm>
          <a:prstGeom prst="rect">
            <a:avLst/>
          </a:prstGeom>
          <a:solidFill>
            <a:schemeClr val="accent1"/>
          </a:solidFill>
          <a:ln w="12700" algn="ctr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lIns="36000" tIns="0" rIns="36000" bIns="0" rtlCol="0" anchor="ctr"/>
          <a:lstStyle/>
          <a:p>
            <a:pPr algn="ctr"/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~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3" name="矩形 62"/>
          <p:cNvSpPr/>
          <p:nvPr/>
        </p:nvSpPr>
        <p:spPr bwMode="auto">
          <a:xfrm>
            <a:off x="1205103" y="5049655"/>
            <a:ext cx="360040" cy="369487"/>
          </a:xfrm>
          <a:prstGeom prst="rect">
            <a:avLst/>
          </a:prstGeom>
          <a:solidFill>
            <a:schemeClr val="accent1"/>
          </a:solidFill>
          <a:ln w="12700" algn="ctr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lIns="36000" tIns="0" rIns="36000" bIns="0" rtlCol="0" anchor="ctr"/>
          <a:lstStyle/>
          <a:p>
            <a:pPr algn="ctr"/>
            <a:r>
              <a:rPr lang="en-US" altLang="zh-CN" sz="7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2013012235</a:t>
            </a:r>
            <a:endParaRPr lang="zh-CN" altLang="en-US" sz="7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4" name="矩形 63"/>
          <p:cNvSpPr/>
          <p:nvPr/>
        </p:nvSpPr>
        <p:spPr bwMode="auto">
          <a:xfrm>
            <a:off x="1205103" y="4679095"/>
            <a:ext cx="360040" cy="369487"/>
          </a:xfrm>
          <a:prstGeom prst="rect">
            <a:avLst/>
          </a:prstGeom>
          <a:solidFill>
            <a:schemeClr val="accent1"/>
          </a:solidFill>
          <a:ln w="12700" algn="ctr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lIns="36000" tIns="0" rIns="36000" bIns="0" rtlCol="0" anchor="ctr"/>
          <a:lstStyle/>
          <a:p>
            <a:pPr algn="ctr"/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~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5" name="矩形 64"/>
          <p:cNvSpPr/>
          <p:nvPr/>
        </p:nvSpPr>
        <p:spPr bwMode="auto">
          <a:xfrm>
            <a:off x="1205103" y="4305316"/>
            <a:ext cx="360040" cy="369487"/>
          </a:xfrm>
          <a:prstGeom prst="rect">
            <a:avLst/>
          </a:prstGeom>
          <a:solidFill>
            <a:schemeClr val="accent1"/>
          </a:solidFill>
          <a:ln w="12700" algn="ctr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lIns="36000" tIns="0" rIns="36000" bIns="0" rtlCol="0" anchor="ctr"/>
          <a:lstStyle/>
          <a:p>
            <a:pPr algn="ctr"/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~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6" name="矩形 65"/>
          <p:cNvSpPr/>
          <p:nvPr/>
        </p:nvSpPr>
        <p:spPr bwMode="auto">
          <a:xfrm>
            <a:off x="1565143" y="5049655"/>
            <a:ext cx="360040" cy="369487"/>
          </a:xfrm>
          <a:prstGeom prst="rect">
            <a:avLst/>
          </a:prstGeom>
          <a:solidFill>
            <a:schemeClr val="accent1"/>
          </a:solidFill>
          <a:ln w="12700" algn="ctr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lIns="36000" tIns="0" rIns="36000" bIns="0" rtlCol="0" anchor="ctr"/>
          <a:lstStyle/>
          <a:p>
            <a:pPr algn="ctr"/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~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7" name="矩形 66"/>
          <p:cNvSpPr/>
          <p:nvPr/>
        </p:nvSpPr>
        <p:spPr bwMode="auto">
          <a:xfrm>
            <a:off x="1565143" y="4679095"/>
            <a:ext cx="360040" cy="369487"/>
          </a:xfrm>
          <a:prstGeom prst="rect">
            <a:avLst/>
          </a:prstGeom>
          <a:solidFill>
            <a:schemeClr val="accent1"/>
          </a:solidFill>
          <a:ln w="12700" algn="ctr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lIns="36000" tIns="0" rIns="36000" bIns="0" rtlCol="0" anchor="ctr"/>
          <a:lstStyle/>
          <a:p>
            <a:pPr algn="ctr"/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~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8" name="矩形 67"/>
          <p:cNvSpPr/>
          <p:nvPr/>
        </p:nvSpPr>
        <p:spPr bwMode="auto">
          <a:xfrm>
            <a:off x="1565143" y="4305316"/>
            <a:ext cx="360040" cy="369487"/>
          </a:xfrm>
          <a:prstGeom prst="rect">
            <a:avLst/>
          </a:prstGeom>
          <a:solidFill>
            <a:schemeClr val="accent1"/>
          </a:solidFill>
          <a:ln w="12700" algn="ctr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lIns="36000" tIns="0" rIns="36000" bIns="0" rtlCol="0" anchor="ctr"/>
          <a:lstStyle/>
          <a:p>
            <a:pPr algn="ctr"/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~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9" name="矩形 68"/>
          <p:cNvSpPr/>
          <p:nvPr/>
        </p:nvSpPr>
        <p:spPr bwMode="auto">
          <a:xfrm>
            <a:off x="1925183" y="5049655"/>
            <a:ext cx="360040" cy="369487"/>
          </a:xfrm>
          <a:prstGeom prst="rect">
            <a:avLst/>
          </a:prstGeom>
          <a:solidFill>
            <a:schemeClr val="accent1"/>
          </a:solidFill>
          <a:ln w="12700" algn="ctr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lIns="36000" tIns="0" rIns="36000" bIns="0" rtlCol="0" anchor="ctr"/>
          <a:lstStyle/>
          <a:p>
            <a:pPr algn="ctr"/>
            <a:r>
              <a:rPr lang="en-US" altLang="zh-CN" sz="7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2012010518</a:t>
            </a:r>
          </a:p>
        </p:txBody>
      </p:sp>
      <p:sp>
        <p:nvSpPr>
          <p:cNvPr id="70" name="矩形 69"/>
          <p:cNvSpPr/>
          <p:nvPr/>
        </p:nvSpPr>
        <p:spPr bwMode="auto">
          <a:xfrm>
            <a:off x="1925183" y="4679095"/>
            <a:ext cx="360040" cy="369487"/>
          </a:xfrm>
          <a:prstGeom prst="rect">
            <a:avLst/>
          </a:prstGeom>
          <a:solidFill>
            <a:schemeClr val="accent1"/>
          </a:solidFill>
          <a:ln w="12700" algn="ctr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lIns="36000" tIns="0" rIns="36000" bIns="0" rtlCol="0" anchor="ctr"/>
          <a:lstStyle/>
          <a:p>
            <a:pPr algn="ctr"/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~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1" name="矩形 70"/>
          <p:cNvSpPr/>
          <p:nvPr/>
        </p:nvSpPr>
        <p:spPr bwMode="auto">
          <a:xfrm>
            <a:off x="1925183" y="4305316"/>
            <a:ext cx="360040" cy="369487"/>
          </a:xfrm>
          <a:prstGeom prst="rect">
            <a:avLst/>
          </a:prstGeom>
          <a:solidFill>
            <a:schemeClr val="accent1"/>
          </a:solidFill>
          <a:ln w="12700" algn="ctr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lIns="36000" tIns="0" rIns="36000" bIns="0" rtlCol="0" anchor="ctr"/>
          <a:lstStyle/>
          <a:p>
            <a:pPr algn="ctr"/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~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2" name="矩形 71"/>
          <p:cNvSpPr/>
          <p:nvPr/>
        </p:nvSpPr>
        <p:spPr bwMode="auto">
          <a:xfrm>
            <a:off x="2285223" y="5049655"/>
            <a:ext cx="360040" cy="369487"/>
          </a:xfrm>
          <a:prstGeom prst="rect">
            <a:avLst/>
          </a:prstGeom>
          <a:solidFill>
            <a:schemeClr val="accent1"/>
          </a:solidFill>
          <a:ln w="12700" algn="ctr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lIns="36000" tIns="0" rIns="36000" bIns="0" rtlCol="0" anchor="ctr"/>
          <a:lstStyle/>
          <a:p>
            <a:pPr algn="ctr"/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~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4" name="矩形 73"/>
          <p:cNvSpPr/>
          <p:nvPr/>
        </p:nvSpPr>
        <p:spPr bwMode="auto">
          <a:xfrm>
            <a:off x="2285223" y="4679095"/>
            <a:ext cx="360040" cy="369487"/>
          </a:xfrm>
          <a:prstGeom prst="rect">
            <a:avLst/>
          </a:prstGeom>
          <a:solidFill>
            <a:schemeClr val="accent1"/>
          </a:solidFill>
          <a:ln w="12700" algn="ctr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lIns="36000" tIns="0" rIns="36000" bIns="0" rtlCol="0" anchor="ctr"/>
          <a:lstStyle/>
          <a:p>
            <a:pPr algn="ctr"/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~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5" name="矩形 74"/>
          <p:cNvSpPr/>
          <p:nvPr/>
        </p:nvSpPr>
        <p:spPr bwMode="auto">
          <a:xfrm>
            <a:off x="2285223" y="4305316"/>
            <a:ext cx="360040" cy="369487"/>
          </a:xfrm>
          <a:prstGeom prst="rect">
            <a:avLst/>
          </a:prstGeom>
          <a:solidFill>
            <a:schemeClr val="accent1"/>
          </a:solidFill>
          <a:ln w="12700" algn="ctr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lIns="36000" tIns="0" rIns="36000" bIns="0" rtlCol="0" anchor="ctr"/>
          <a:lstStyle/>
          <a:p>
            <a:pPr algn="ctr"/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~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6" name="矩形 75"/>
          <p:cNvSpPr/>
          <p:nvPr/>
        </p:nvSpPr>
        <p:spPr bwMode="auto">
          <a:xfrm>
            <a:off x="2645263" y="5049655"/>
            <a:ext cx="360040" cy="369487"/>
          </a:xfrm>
          <a:prstGeom prst="rect">
            <a:avLst/>
          </a:prstGeom>
          <a:solidFill>
            <a:schemeClr val="accent1"/>
          </a:solidFill>
          <a:ln w="12700" algn="ctr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lIns="36000" tIns="0" rIns="36000" bIns="0" rtlCol="0" anchor="ctr"/>
          <a:lstStyle/>
          <a:p>
            <a:pPr algn="ctr"/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~</a:t>
            </a:r>
          </a:p>
        </p:txBody>
      </p:sp>
      <p:sp>
        <p:nvSpPr>
          <p:cNvPr id="77" name="矩形 76"/>
          <p:cNvSpPr/>
          <p:nvPr/>
        </p:nvSpPr>
        <p:spPr bwMode="auto">
          <a:xfrm>
            <a:off x="2645263" y="4679095"/>
            <a:ext cx="360040" cy="369487"/>
          </a:xfrm>
          <a:prstGeom prst="rect">
            <a:avLst/>
          </a:prstGeom>
          <a:solidFill>
            <a:schemeClr val="accent1"/>
          </a:solidFill>
          <a:ln w="12700" algn="ctr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lIns="36000" tIns="0" rIns="36000" bIns="0" rtlCol="0" anchor="ctr"/>
          <a:lstStyle/>
          <a:p>
            <a:pPr algn="ctr"/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~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8" name="矩形 77"/>
          <p:cNvSpPr/>
          <p:nvPr/>
        </p:nvSpPr>
        <p:spPr bwMode="auto">
          <a:xfrm>
            <a:off x="2645263" y="4305316"/>
            <a:ext cx="360040" cy="369487"/>
          </a:xfrm>
          <a:prstGeom prst="rect">
            <a:avLst/>
          </a:prstGeom>
          <a:solidFill>
            <a:schemeClr val="accent1"/>
          </a:solidFill>
          <a:ln w="12700" algn="ctr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lIns="36000" tIns="0" rIns="36000" bIns="0" rtlCol="0" anchor="ctr"/>
          <a:lstStyle/>
          <a:p>
            <a:pPr algn="ctr"/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~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9" name="矩形 78"/>
          <p:cNvSpPr/>
          <p:nvPr/>
        </p:nvSpPr>
        <p:spPr bwMode="auto">
          <a:xfrm>
            <a:off x="3005303" y="5049655"/>
            <a:ext cx="360040" cy="369487"/>
          </a:xfrm>
          <a:prstGeom prst="rect">
            <a:avLst/>
          </a:prstGeom>
          <a:solidFill>
            <a:schemeClr val="accent1"/>
          </a:solidFill>
          <a:ln w="12700" algn="ctr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lIns="36000" tIns="0" rIns="36000" bIns="0" rtlCol="0" anchor="ctr"/>
          <a:lstStyle/>
          <a:p>
            <a:pPr algn="ctr"/>
            <a:r>
              <a:rPr lang="en-US" altLang="zh-CN" sz="7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2013012217</a:t>
            </a:r>
            <a:endParaRPr lang="zh-CN" altLang="en-US" sz="7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0" name="矩形 79"/>
          <p:cNvSpPr/>
          <p:nvPr/>
        </p:nvSpPr>
        <p:spPr bwMode="auto">
          <a:xfrm>
            <a:off x="3005303" y="4679095"/>
            <a:ext cx="360040" cy="369487"/>
          </a:xfrm>
          <a:prstGeom prst="rect">
            <a:avLst/>
          </a:prstGeom>
          <a:solidFill>
            <a:schemeClr val="accent1"/>
          </a:solidFill>
          <a:ln w="12700" algn="ctr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lIns="36000" tIns="0" rIns="36000" bIns="0" rtlCol="0" anchor="ctr"/>
          <a:lstStyle/>
          <a:p>
            <a:pPr algn="ctr"/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~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1" name="矩形 80"/>
          <p:cNvSpPr/>
          <p:nvPr/>
        </p:nvSpPr>
        <p:spPr bwMode="auto">
          <a:xfrm>
            <a:off x="3005303" y="4305316"/>
            <a:ext cx="360040" cy="369487"/>
          </a:xfrm>
          <a:prstGeom prst="rect">
            <a:avLst/>
          </a:prstGeom>
          <a:solidFill>
            <a:schemeClr val="accent1"/>
          </a:solidFill>
          <a:ln w="12700" algn="ctr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lIns="36000" tIns="0" rIns="36000" bIns="0" rtlCol="0" anchor="ctr"/>
          <a:lstStyle/>
          <a:p>
            <a:pPr algn="ctr"/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~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2" name="矩形 81"/>
          <p:cNvSpPr/>
          <p:nvPr/>
        </p:nvSpPr>
        <p:spPr bwMode="auto">
          <a:xfrm>
            <a:off x="3365343" y="5049655"/>
            <a:ext cx="360040" cy="369487"/>
          </a:xfrm>
          <a:prstGeom prst="rect">
            <a:avLst/>
          </a:prstGeom>
          <a:solidFill>
            <a:schemeClr val="accent1"/>
          </a:solidFill>
          <a:ln w="12700" algn="ctr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lIns="36000" tIns="0" rIns="36000" bIns="0" rtlCol="0" anchor="ctr"/>
          <a:lstStyle/>
          <a:p>
            <a:pPr algn="ctr"/>
            <a:r>
              <a:rPr lang="en-US" altLang="zh-CN" sz="7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2014010533</a:t>
            </a:r>
            <a:endParaRPr lang="zh-CN" altLang="en-US" sz="7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3" name="矩形 82"/>
          <p:cNvSpPr/>
          <p:nvPr/>
        </p:nvSpPr>
        <p:spPr bwMode="auto">
          <a:xfrm>
            <a:off x="3365343" y="4679095"/>
            <a:ext cx="360040" cy="369487"/>
          </a:xfrm>
          <a:prstGeom prst="rect">
            <a:avLst/>
          </a:prstGeom>
          <a:solidFill>
            <a:schemeClr val="accent1"/>
          </a:solidFill>
          <a:ln w="12700" algn="ctr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lIns="36000" tIns="0" rIns="36000" bIns="0" rtlCol="0" anchor="ctr"/>
          <a:lstStyle/>
          <a:p>
            <a:pPr algn="ctr"/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~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4" name="矩形 83"/>
          <p:cNvSpPr/>
          <p:nvPr/>
        </p:nvSpPr>
        <p:spPr bwMode="auto">
          <a:xfrm>
            <a:off x="3365343" y="4305316"/>
            <a:ext cx="360040" cy="369487"/>
          </a:xfrm>
          <a:prstGeom prst="rect">
            <a:avLst/>
          </a:prstGeom>
          <a:solidFill>
            <a:schemeClr val="accent1"/>
          </a:solidFill>
          <a:ln w="12700" algn="ctr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lIns="36000" tIns="0" rIns="36000" bIns="0" rtlCol="0" anchor="ctr"/>
          <a:lstStyle/>
          <a:p>
            <a:pPr algn="ctr"/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~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5" name="矩形 84"/>
          <p:cNvSpPr/>
          <p:nvPr/>
        </p:nvSpPr>
        <p:spPr bwMode="auto">
          <a:xfrm>
            <a:off x="3725383" y="5049655"/>
            <a:ext cx="360040" cy="369487"/>
          </a:xfrm>
          <a:prstGeom prst="rect">
            <a:avLst/>
          </a:prstGeom>
          <a:solidFill>
            <a:schemeClr val="accent1"/>
          </a:solidFill>
          <a:ln w="12700" algn="ctr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lIns="36000" tIns="0" rIns="36000" bIns="0" rtlCol="0" anchor="ctr"/>
          <a:lstStyle/>
          <a:p>
            <a:pPr algn="ctr"/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~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6" name="矩形 85"/>
          <p:cNvSpPr/>
          <p:nvPr/>
        </p:nvSpPr>
        <p:spPr bwMode="auto">
          <a:xfrm>
            <a:off x="3725383" y="4679095"/>
            <a:ext cx="360040" cy="369487"/>
          </a:xfrm>
          <a:prstGeom prst="rect">
            <a:avLst/>
          </a:prstGeom>
          <a:solidFill>
            <a:schemeClr val="accent1"/>
          </a:solidFill>
          <a:ln w="12700" algn="ctr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lIns="36000" tIns="0" rIns="36000" bIns="0" rtlCol="0" anchor="ctr"/>
          <a:lstStyle/>
          <a:p>
            <a:pPr algn="ctr"/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~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7" name="矩形 86"/>
          <p:cNvSpPr/>
          <p:nvPr/>
        </p:nvSpPr>
        <p:spPr bwMode="auto">
          <a:xfrm>
            <a:off x="3725383" y="4305316"/>
            <a:ext cx="360040" cy="369487"/>
          </a:xfrm>
          <a:prstGeom prst="rect">
            <a:avLst/>
          </a:prstGeom>
          <a:solidFill>
            <a:schemeClr val="accent1"/>
          </a:solidFill>
          <a:ln w="12700" algn="ctr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lIns="36000" tIns="0" rIns="36000" bIns="0" rtlCol="0" anchor="ctr"/>
          <a:lstStyle/>
          <a:p>
            <a:pPr algn="ctr"/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~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8" name="矩形 87"/>
          <p:cNvSpPr/>
          <p:nvPr/>
        </p:nvSpPr>
        <p:spPr bwMode="auto">
          <a:xfrm>
            <a:off x="4085423" y="5049655"/>
            <a:ext cx="360040" cy="369487"/>
          </a:xfrm>
          <a:prstGeom prst="rect">
            <a:avLst/>
          </a:prstGeom>
          <a:solidFill>
            <a:schemeClr val="accent1"/>
          </a:solidFill>
          <a:ln w="12700" algn="ctr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lIns="36000" tIns="0" rIns="36000" bIns="0" rtlCol="0" anchor="ctr"/>
          <a:lstStyle/>
          <a:p>
            <a:pPr algn="ctr"/>
            <a:r>
              <a:rPr lang="en-US" altLang="zh-CN" sz="7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2013012197</a:t>
            </a:r>
            <a:endParaRPr lang="zh-CN" altLang="en-US" sz="7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9" name="矩形 88"/>
          <p:cNvSpPr/>
          <p:nvPr/>
        </p:nvSpPr>
        <p:spPr bwMode="auto">
          <a:xfrm>
            <a:off x="4085423" y="4679095"/>
            <a:ext cx="360040" cy="369487"/>
          </a:xfrm>
          <a:prstGeom prst="rect">
            <a:avLst/>
          </a:prstGeom>
          <a:solidFill>
            <a:schemeClr val="accent1"/>
          </a:solidFill>
          <a:ln w="12700" algn="ctr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lIns="36000" tIns="0" rIns="36000" bIns="0" rtlCol="0" anchor="ctr"/>
          <a:lstStyle/>
          <a:p>
            <a:pPr algn="ctr"/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~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0" name="矩形 89"/>
          <p:cNvSpPr/>
          <p:nvPr/>
        </p:nvSpPr>
        <p:spPr bwMode="auto">
          <a:xfrm>
            <a:off x="4085423" y="4305316"/>
            <a:ext cx="360040" cy="369487"/>
          </a:xfrm>
          <a:prstGeom prst="rect">
            <a:avLst/>
          </a:prstGeom>
          <a:solidFill>
            <a:schemeClr val="accent1"/>
          </a:solidFill>
          <a:ln w="12700" algn="ctr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lIns="36000" tIns="0" rIns="36000" bIns="0" rtlCol="0" anchor="ctr"/>
          <a:lstStyle/>
          <a:p>
            <a:pPr algn="ctr"/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~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1" name="矩形 90"/>
          <p:cNvSpPr/>
          <p:nvPr/>
        </p:nvSpPr>
        <p:spPr bwMode="auto">
          <a:xfrm>
            <a:off x="4445463" y="5049655"/>
            <a:ext cx="360040" cy="369487"/>
          </a:xfrm>
          <a:prstGeom prst="rect">
            <a:avLst/>
          </a:prstGeom>
          <a:solidFill>
            <a:schemeClr val="accent1"/>
          </a:solidFill>
          <a:ln w="12700" algn="ctr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lIns="36000" tIns="0" rIns="36000" bIns="0" rtlCol="0" anchor="ctr"/>
          <a:lstStyle/>
          <a:p>
            <a:pPr algn="ctr"/>
            <a:r>
              <a:rPr lang="en-US" altLang="zh-CN" sz="7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2014010513</a:t>
            </a:r>
            <a:endParaRPr lang="zh-CN" altLang="en-US" sz="7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2" name="矩形 91"/>
          <p:cNvSpPr/>
          <p:nvPr/>
        </p:nvSpPr>
        <p:spPr bwMode="auto">
          <a:xfrm>
            <a:off x="4445463" y="4679095"/>
            <a:ext cx="360040" cy="369487"/>
          </a:xfrm>
          <a:prstGeom prst="rect">
            <a:avLst/>
          </a:prstGeom>
          <a:solidFill>
            <a:schemeClr val="accent1"/>
          </a:solidFill>
          <a:ln w="12700" algn="ctr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lIns="36000" tIns="0" rIns="36000" bIns="0" rtlCol="0" anchor="ctr"/>
          <a:lstStyle/>
          <a:p>
            <a:pPr algn="ctr"/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~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3" name="矩形 92"/>
          <p:cNvSpPr/>
          <p:nvPr/>
        </p:nvSpPr>
        <p:spPr bwMode="auto">
          <a:xfrm>
            <a:off x="4445463" y="4305316"/>
            <a:ext cx="360040" cy="369487"/>
          </a:xfrm>
          <a:prstGeom prst="rect">
            <a:avLst/>
          </a:prstGeom>
          <a:solidFill>
            <a:schemeClr val="accent1"/>
          </a:solidFill>
          <a:ln w="12700" algn="ctr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lIns="36000" tIns="0" rIns="36000" bIns="0" rtlCol="0" anchor="ctr"/>
          <a:lstStyle/>
          <a:p>
            <a:pPr algn="ctr"/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~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4" name="矩形 93"/>
          <p:cNvSpPr/>
          <p:nvPr/>
        </p:nvSpPr>
        <p:spPr bwMode="auto">
          <a:xfrm>
            <a:off x="4805503" y="5049655"/>
            <a:ext cx="360040" cy="369487"/>
          </a:xfrm>
          <a:prstGeom prst="rect">
            <a:avLst/>
          </a:prstGeom>
          <a:solidFill>
            <a:schemeClr val="accent1"/>
          </a:solidFill>
          <a:ln w="12700" algn="ctr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lIns="36000" tIns="0" rIns="36000" bIns="0" rtlCol="0" anchor="ctr"/>
          <a:lstStyle/>
          <a:p>
            <a:pPr algn="ctr"/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~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5" name="矩形 94"/>
          <p:cNvSpPr/>
          <p:nvPr/>
        </p:nvSpPr>
        <p:spPr bwMode="auto">
          <a:xfrm>
            <a:off x="4805503" y="4679095"/>
            <a:ext cx="360040" cy="369487"/>
          </a:xfrm>
          <a:prstGeom prst="rect">
            <a:avLst/>
          </a:prstGeom>
          <a:solidFill>
            <a:schemeClr val="accent1"/>
          </a:solidFill>
          <a:ln w="12700" algn="ctr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lIns="36000" tIns="0" rIns="36000" bIns="0" rtlCol="0" anchor="ctr"/>
          <a:lstStyle/>
          <a:p>
            <a:pPr algn="ctr"/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~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6" name="矩形 95"/>
          <p:cNvSpPr/>
          <p:nvPr/>
        </p:nvSpPr>
        <p:spPr bwMode="auto">
          <a:xfrm>
            <a:off x="4805503" y="4305316"/>
            <a:ext cx="360040" cy="369487"/>
          </a:xfrm>
          <a:prstGeom prst="rect">
            <a:avLst/>
          </a:prstGeom>
          <a:solidFill>
            <a:schemeClr val="accent1"/>
          </a:solidFill>
          <a:ln w="12700" algn="ctr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lIns="36000" tIns="0" rIns="36000" bIns="0" rtlCol="0" anchor="ctr"/>
          <a:lstStyle/>
          <a:p>
            <a:pPr algn="ctr"/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~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7" name="矩形 96"/>
          <p:cNvSpPr/>
          <p:nvPr/>
        </p:nvSpPr>
        <p:spPr bwMode="auto">
          <a:xfrm>
            <a:off x="5165543" y="5049655"/>
            <a:ext cx="360040" cy="369487"/>
          </a:xfrm>
          <a:prstGeom prst="rect">
            <a:avLst/>
          </a:prstGeom>
          <a:solidFill>
            <a:schemeClr val="accent1"/>
          </a:solidFill>
          <a:ln w="12700" algn="ctr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lIns="36000" tIns="0" rIns="36000" bIns="0" rtlCol="0" anchor="ctr"/>
          <a:lstStyle/>
          <a:p>
            <a:pPr algn="ctr"/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~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8" name="矩形 97"/>
          <p:cNvSpPr/>
          <p:nvPr/>
        </p:nvSpPr>
        <p:spPr bwMode="auto">
          <a:xfrm>
            <a:off x="5165543" y="4679095"/>
            <a:ext cx="360040" cy="369487"/>
          </a:xfrm>
          <a:prstGeom prst="rect">
            <a:avLst/>
          </a:prstGeom>
          <a:solidFill>
            <a:schemeClr val="accent1"/>
          </a:solidFill>
          <a:ln w="12700" algn="ctr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lIns="36000" tIns="0" rIns="36000" bIns="0" rtlCol="0" anchor="ctr"/>
          <a:lstStyle/>
          <a:p>
            <a:pPr algn="ctr"/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~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9" name="矩形 98"/>
          <p:cNvSpPr/>
          <p:nvPr/>
        </p:nvSpPr>
        <p:spPr bwMode="auto">
          <a:xfrm>
            <a:off x="5165543" y="4305316"/>
            <a:ext cx="360040" cy="369487"/>
          </a:xfrm>
          <a:prstGeom prst="rect">
            <a:avLst/>
          </a:prstGeom>
          <a:solidFill>
            <a:schemeClr val="accent1"/>
          </a:solidFill>
          <a:ln w="12700" algn="ctr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lIns="36000" tIns="0" rIns="36000" bIns="0" rtlCol="0" anchor="ctr"/>
          <a:lstStyle/>
          <a:p>
            <a:pPr algn="ctr"/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~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0" name="矩形 99"/>
          <p:cNvSpPr/>
          <p:nvPr/>
        </p:nvSpPr>
        <p:spPr bwMode="auto">
          <a:xfrm>
            <a:off x="5525583" y="5049655"/>
            <a:ext cx="360040" cy="369487"/>
          </a:xfrm>
          <a:prstGeom prst="rect">
            <a:avLst/>
          </a:prstGeom>
          <a:solidFill>
            <a:schemeClr val="accent1"/>
          </a:solidFill>
          <a:ln w="12700" algn="ctr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lIns="36000" tIns="0" rIns="36000" bIns="0" rtlCol="0" anchor="ctr"/>
          <a:lstStyle/>
          <a:p>
            <a:pPr algn="ctr"/>
            <a:r>
              <a:rPr lang="en-US" altLang="zh-CN" sz="7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2012011494</a:t>
            </a:r>
            <a:endParaRPr lang="zh-CN" altLang="en-US" sz="7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1" name="矩形 100"/>
          <p:cNvSpPr/>
          <p:nvPr/>
        </p:nvSpPr>
        <p:spPr bwMode="auto">
          <a:xfrm>
            <a:off x="5525583" y="4679095"/>
            <a:ext cx="360040" cy="369487"/>
          </a:xfrm>
          <a:prstGeom prst="rect">
            <a:avLst/>
          </a:prstGeom>
          <a:solidFill>
            <a:schemeClr val="accent1"/>
          </a:solidFill>
          <a:ln w="12700" algn="ctr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lIns="36000" tIns="0" rIns="36000" bIns="0" rtlCol="0" anchor="ctr"/>
          <a:lstStyle/>
          <a:p>
            <a:pPr algn="ctr"/>
            <a:r>
              <a:rPr lang="en-US" altLang="zh-CN" sz="7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2013013305</a:t>
            </a:r>
            <a:endParaRPr lang="zh-CN" altLang="en-US" sz="7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2" name="矩形 101"/>
          <p:cNvSpPr/>
          <p:nvPr/>
        </p:nvSpPr>
        <p:spPr bwMode="auto">
          <a:xfrm>
            <a:off x="5525583" y="4305316"/>
            <a:ext cx="360040" cy="369487"/>
          </a:xfrm>
          <a:prstGeom prst="rect">
            <a:avLst/>
          </a:prstGeom>
          <a:solidFill>
            <a:schemeClr val="accent1"/>
          </a:solidFill>
          <a:ln w="12700" algn="ctr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lIns="36000" tIns="0" rIns="36000" bIns="0" rtlCol="0" anchor="ctr"/>
          <a:lstStyle/>
          <a:p>
            <a:pPr algn="ctr"/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~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3" name="矩形 102"/>
          <p:cNvSpPr/>
          <p:nvPr/>
        </p:nvSpPr>
        <p:spPr bwMode="auto">
          <a:xfrm>
            <a:off x="5885623" y="5049655"/>
            <a:ext cx="360040" cy="369487"/>
          </a:xfrm>
          <a:prstGeom prst="rect">
            <a:avLst/>
          </a:prstGeom>
          <a:solidFill>
            <a:schemeClr val="accent1"/>
          </a:solidFill>
          <a:ln w="12700" algn="ctr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lIns="36000" tIns="0" rIns="36000" bIns="0" rtlCol="0" anchor="ctr"/>
          <a:lstStyle/>
          <a:p>
            <a:pPr algn="ctr"/>
            <a:r>
              <a:rPr lang="en-US" altLang="zh-CN" sz="7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2014013392</a:t>
            </a:r>
            <a:endParaRPr lang="zh-CN" altLang="en-US" sz="7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4" name="矩形 103"/>
          <p:cNvSpPr/>
          <p:nvPr/>
        </p:nvSpPr>
        <p:spPr bwMode="auto">
          <a:xfrm>
            <a:off x="5885623" y="4679095"/>
            <a:ext cx="360040" cy="369487"/>
          </a:xfrm>
          <a:prstGeom prst="rect">
            <a:avLst/>
          </a:prstGeom>
          <a:solidFill>
            <a:schemeClr val="accent1"/>
          </a:solidFill>
          <a:ln w="12700" algn="ctr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lIns="36000" tIns="0" rIns="36000" bIns="0" rtlCol="0" anchor="ctr"/>
          <a:lstStyle/>
          <a:p>
            <a:pPr algn="ctr"/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~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5" name="矩形 104"/>
          <p:cNvSpPr/>
          <p:nvPr/>
        </p:nvSpPr>
        <p:spPr bwMode="auto">
          <a:xfrm>
            <a:off x="5885623" y="4305316"/>
            <a:ext cx="360040" cy="369487"/>
          </a:xfrm>
          <a:prstGeom prst="rect">
            <a:avLst/>
          </a:prstGeom>
          <a:solidFill>
            <a:schemeClr val="accent1"/>
          </a:solidFill>
          <a:ln w="12700" algn="ctr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lIns="36000" tIns="0" rIns="36000" bIns="0" rtlCol="0" anchor="ctr"/>
          <a:lstStyle/>
          <a:p>
            <a:pPr algn="ctr"/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~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6" name="矩形 105"/>
          <p:cNvSpPr/>
          <p:nvPr/>
        </p:nvSpPr>
        <p:spPr bwMode="auto">
          <a:xfrm>
            <a:off x="6233247" y="5049655"/>
            <a:ext cx="360040" cy="369487"/>
          </a:xfrm>
          <a:prstGeom prst="rect">
            <a:avLst/>
          </a:prstGeom>
          <a:solidFill>
            <a:schemeClr val="accent1"/>
          </a:solidFill>
          <a:ln w="12700" algn="ctr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lIns="36000" tIns="0" rIns="36000" bIns="0" rtlCol="0" anchor="ctr"/>
          <a:lstStyle/>
          <a:p>
            <a:pPr algn="ctr"/>
            <a:r>
              <a:rPr lang="en-US" altLang="zh-CN" sz="7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2013010340</a:t>
            </a:r>
            <a:endParaRPr lang="zh-CN" altLang="en-US" sz="7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7" name="矩形 106"/>
          <p:cNvSpPr/>
          <p:nvPr/>
        </p:nvSpPr>
        <p:spPr bwMode="auto">
          <a:xfrm>
            <a:off x="6233247" y="4679095"/>
            <a:ext cx="360040" cy="369487"/>
          </a:xfrm>
          <a:prstGeom prst="rect">
            <a:avLst/>
          </a:prstGeom>
          <a:solidFill>
            <a:schemeClr val="accent1"/>
          </a:solidFill>
          <a:ln w="12700" algn="ctr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lIns="36000" tIns="0" rIns="36000" bIns="0" rtlCol="0" anchor="ctr"/>
          <a:lstStyle/>
          <a:p>
            <a:pPr algn="ctr"/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~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8" name="矩形 107"/>
          <p:cNvSpPr/>
          <p:nvPr/>
        </p:nvSpPr>
        <p:spPr bwMode="auto">
          <a:xfrm>
            <a:off x="6233247" y="4305316"/>
            <a:ext cx="360040" cy="369487"/>
          </a:xfrm>
          <a:prstGeom prst="rect">
            <a:avLst/>
          </a:prstGeom>
          <a:solidFill>
            <a:schemeClr val="accent1"/>
          </a:solidFill>
          <a:ln w="12700" algn="ctr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lIns="36000" tIns="0" rIns="36000" bIns="0" rtlCol="0" anchor="ctr"/>
          <a:lstStyle/>
          <a:p>
            <a:pPr algn="ctr"/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~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9" name="矩形 108"/>
          <p:cNvSpPr/>
          <p:nvPr/>
        </p:nvSpPr>
        <p:spPr bwMode="auto">
          <a:xfrm>
            <a:off x="6593287" y="5049655"/>
            <a:ext cx="360040" cy="369487"/>
          </a:xfrm>
          <a:prstGeom prst="rect">
            <a:avLst/>
          </a:prstGeom>
          <a:solidFill>
            <a:schemeClr val="accent1"/>
          </a:solidFill>
          <a:ln w="12700" algn="ctr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lIns="36000" tIns="0" rIns="36000" bIns="0" rtlCol="0" anchor="ctr"/>
          <a:lstStyle/>
          <a:p>
            <a:pPr algn="ctr"/>
            <a:r>
              <a:rPr lang="en-US" altLang="zh-CN" sz="7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2012012118</a:t>
            </a:r>
            <a:endParaRPr lang="zh-CN" altLang="en-US" sz="7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0" name="矩形 109"/>
          <p:cNvSpPr/>
          <p:nvPr/>
        </p:nvSpPr>
        <p:spPr bwMode="auto">
          <a:xfrm>
            <a:off x="6593287" y="4679095"/>
            <a:ext cx="360040" cy="369487"/>
          </a:xfrm>
          <a:prstGeom prst="rect">
            <a:avLst/>
          </a:prstGeom>
          <a:solidFill>
            <a:schemeClr val="accent1"/>
          </a:solidFill>
          <a:ln w="12700" algn="ctr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lIns="36000" tIns="0" rIns="36000" bIns="0" rtlCol="0" anchor="ctr"/>
          <a:lstStyle/>
          <a:p>
            <a:pPr algn="ctr"/>
            <a:r>
              <a:rPr lang="en-US" altLang="zh-CN" sz="7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2014012474</a:t>
            </a:r>
            <a:endParaRPr lang="zh-CN" altLang="en-US" sz="7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1" name="矩形 110"/>
          <p:cNvSpPr/>
          <p:nvPr/>
        </p:nvSpPr>
        <p:spPr bwMode="auto">
          <a:xfrm>
            <a:off x="6593287" y="4305316"/>
            <a:ext cx="360040" cy="369487"/>
          </a:xfrm>
          <a:prstGeom prst="rect">
            <a:avLst/>
          </a:prstGeom>
          <a:solidFill>
            <a:schemeClr val="accent1"/>
          </a:solidFill>
          <a:ln w="12700" algn="ctr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lIns="36000" tIns="0" rIns="36000" bIns="0" rtlCol="0" anchor="ctr"/>
          <a:lstStyle/>
          <a:p>
            <a:pPr algn="ctr"/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~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2" name="矩形 111"/>
          <p:cNvSpPr/>
          <p:nvPr/>
        </p:nvSpPr>
        <p:spPr bwMode="auto">
          <a:xfrm>
            <a:off x="6953327" y="5049655"/>
            <a:ext cx="360040" cy="369487"/>
          </a:xfrm>
          <a:prstGeom prst="rect">
            <a:avLst/>
          </a:prstGeom>
          <a:solidFill>
            <a:schemeClr val="accent1"/>
          </a:solidFill>
          <a:ln w="12700" algn="ctr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lIns="36000" tIns="0" rIns="36000" bIns="0" rtlCol="0" anchor="ctr"/>
          <a:lstStyle/>
          <a:p>
            <a:pPr algn="ctr"/>
            <a:r>
              <a:rPr lang="en-US" altLang="zh-CN" sz="7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2014012199</a:t>
            </a:r>
            <a:endParaRPr lang="zh-CN" altLang="en-US" sz="7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3" name="矩形 112"/>
          <p:cNvSpPr/>
          <p:nvPr/>
        </p:nvSpPr>
        <p:spPr bwMode="auto">
          <a:xfrm>
            <a:off x="6953327" y="4679095"/>
            <a:ext cx="360040" cy="369487"/>
          </a:xfrm>
          <a:prstGeom prst="rect">
            <a:avLst/>
          </a:prstGeom>
          <a:solidFill>
            <a:schemeClr val="accent1"/>
          </a:solidFill>
          <a:ln w="12700" algn="ctr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lIns="36000" tIns="0" rIns="36000" bIns="0" rtlCol="0" anchor="ctr"/>
          <a:lstStyle/>
          <a:p>
            <a:pPr algn="ctr"/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~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4" name="矩形 113"/>
          <p:cNvSpPr/>
          <p:nvPr/>
        </p:nvSpPr>
        <p:spPr bwMode="auto">
          <a:xfrm>
            <a:off x="6953327" y="4305316"/>
            <a:ext cx="360040" cy="369487"/>
          </a:xfrm>
          <a:prstGeom prst="rect">
            <a:avLst/>
          </a:prstGeom>
          <a:solidFill>
            <a:schemeClr val="accent1"/>
          </a:solidFill>
          <a:ln w="12700" algn="ctr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lIns="36000" tIns="0" rIns="36000" bIns="0" rtlCol="0" anchor="ctr"/>
          <a:lstStyle/>
          <a:p>
            <a:pPr algn="ctr"/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~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5" name="矩形 114"/>
          <p:cNvSpPr/>
          <p:nvPr/>
        </p:nvSpPr>
        <p:spPr bwMode="auto">
          <a:xfrm>
            <a:off x="7313367" y="5049655"/>
            <a:ext cx="360040" cy="369487"/>
          </a:xfrm>
          <a:prstGeom prst="rect">
            <a:avLst/>
          </a:prstGeom>
          <a:solidFill>
            <a:schemeClr val="accent1"/>
          </a:solidFill>
          <a:ln w="12700" algn="ctr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lIns="36000" tIns="0" rIns="36000" bIns="0" rtlCol="0" anchor="ctr"/>
          <a:lstStyle/>
          <a:p>
            <a:pPr algn="ctr"/>
            <a:r>
              <a:rPr lang="en-US" altLang="zh-CN" sz="7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2013012620</a:t>
            </a:r>
            <a:endParaRPr lang="zh-CN" altLang="en-US" sz="7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6" name="矩形 115"/>
          <p:cNvSpPr/>
          <p:nvPr/>
        </p:nvSpPr>
        <p:spPr bwMode="auto">
          <a:xfrm>
            <a:off x="7313367" y="4679095"/>
            <a:ext cx="360040" cy="369487"/>
          </a:xfrm>
          <a:prstGeom prst="rect">
            <a:avLst/>
          </a:prstGeom>
          <a:solidFill>
            <a:schemeClr val="accent1"/>
          </a:solidFill>
          <a:ln w="12700" algn="ctr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lIns="36000" tIns="0" rIns="36000" bIns="0" rtlCol="0" anchor="ctr"/>
          <a:lstStyle/>
          <a:p>
            <a:pPr algn="ctr"/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~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7" name="矩形 116"/>
          <p:cNvSpPr/>
          <p:nvPr/>
        </p:nvSpPr>
        <p:spPr bwMode="auto">
          <a:xfrm>
            <a:off x="7313367" y="4305316"/>
            <a:ext cx="360040" cy="369487"/>
          </a:xfrm>
          <a:prstGeom prst="rect">
            <a:avLst/>
          </a:prstGeom>
          <a:solidFill>
            <a:schemeClr val="accent1"/>
          </a:solidFill>
          <a:ln w="12700" algn="ctr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lIns="36000" tIns="0" rIns="36000" bIns="0" rtlCol="0" anchor="ctr"/>
          <a:lstStyle/>
          <a:p>
            <a:pPr algn="ctr"/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~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8" name="矩形 117"/>
          <p:cNvSpPr/>
          <p:nvPr/>
        </p:nvSpPr>
        <p:spPr bwMode="auto">
          <a:xfrm>
            <a:off x="7673407" y="5049655"/>
            <a:ext cx="360040" cy="369487"/>
          </a:xfrm>
          <a:prstGeom prst="rect">
            <a:avLst/>
          </a:prstGeom>
          <a:solidFill>
            <a:schemeClr val="accent1"/>
          </a:solidFill>
          <a:ln w="12700" algn="ctr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lIns="36000" tIns="0" rIns="36000" bIns="0" rtlCol="0" anchor="ctr"/>
          <a:lstStyle/>
          <a:p>
            <a:pPr algn="ctr"/>
            <a:r>
              <a:rPr lang="en-US" altLang="zh-CN" sz="7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2012012374</a:t>
            </a:r>
            <a:endParaRPr lang="zh-CN" altLang="en-US" sz="7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9" name="矩形 118"/>
          <p:cNvSpPr/>
          <p:nvPr/>
        </p:nvSpPr>
        <p:spPr bwMode="auto">
          <a:xfrm>
            <a:off x="7673407" y="4679095"/>
            <a:ext cx="360040" cy="369487"/>
          </a:xfrm>
          <a:prstGeom prst="rect">
            <a:avLst/>
          </a:prstGeom>
          <a:solidFill>
            <a:schemeClr val="accent1"/>
          </a:solidFill>
          <a:ln w="12700" algn="ctr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lIns="36000" tIns="0" rIns="36000" bIns="0" rtlCol="0" anchor="ctr"/>
          <a:lstStyle/>
          <a:p>
            <a:pPr algn="ctr"/>
            <a:r>
              <a:rPr lang="en-US" altLang="zh-CN" sz="7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2012012374</a:t>
            </a:r>
            <a:endParaRPr lang="zh-CN" altLang="en-US" sz="7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0" name="矩形 119"/>
          <p:cNvSpPr/>
          <p:nvPr/>
        </p:nvSpPr>
        <p:spPr bwMode="auto">
          <a:xfrm>
            <a:off x="7673407" y="4305316"/>
            <a:ext cx="360040" cy="369487"/>
          </a:xfrm>
          <a:prstGeom prst="rect">
            <a:avLst/>
          </a:prstGeom>
          <a:solidFill>
            <a:schemeClr val="accent1"/>
          </a:solidFill>
          <a:ln w="12700" algn="ctr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lIns="36000" tIns="0" rIns="36000" bIns="0" rtlCol="0" anchor="ctr"/>
          <a:lstStyle/>
          <a:p>
            <a:pPr algn="ctr"/>
            <a:r>
              <a:rPr lang="en-US" altLang="zh-CN" sz="7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2014011971</a:t>
            </a:r>
            <a:endParaRPr lang="zh-CN" altLang="en-US" sz="7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1" name="矩形 120"/>
          <p:cNvSpPr/>
          <p:nvPr/>
        </p:nvSpPr>
        <p:spPr bwMode="auto">
          <a:xfrm>
            <a:off x="8033447" y="5049655"/>
            <a:ext cx="360040" cy="369487"/>
          </a:xfrm>
          <a:prstGeom prst="rect">
            <a:avLst/>
          </a:prstGeom>
          <a:solidFill>
            <a:schemeClr val="accent1"/>
          </a:solidFill>
          <a:ln w="12700" algn="ctr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lIns="36000" tIns="0" rIns="36000" bIns="0" rtlCol="0" anchor="ctr"/>
          <a:lstStyle/>
          <a:p>
            <a:pPr algn="ctr"/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~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2" name="矩形 121"/>
          <p:cNvSpPr/>
          <p:nvPr/>
        </p:nvSpPr>
        <p:spPr bwMode="auto">
          <a:xfrm>
            <a:off x="8033447" y="4679095"/>
            <a:ext cx="360040" cy="369487"/>
          </a:xfrm>
          <a:prstGeom prst="rect">
            <a:avLst/>
          </a:prstGeom>
          <a:solidFill>
            <a:schemeClr val="accent1"/>
          </a:solidFill>
          <a:ln w="12700" algn="ctr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lIns="36000" tIns="0" rIns="36000" bIns="0" rtlCol="0" anchor="ctr"/>
          <a:lstStyle/>
          <a:p>
            <a:pPr algn="ctr"/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~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3" name="矩形 122"/>
          <p:cNvSpPr/>
          <p:nvPr/>
        </p:nvSpPr>
        <p:spPr bwMode="auto">
          <a:xfrm>
            <a:off x="8033447" y="4305316"/>
            <a:ext cx="360040" cy="369487"/>
          </a:xfrm>
          <a:prstGeom prst="rect">
            <a:avLst/>
          </a:prstGeom>
          <a:solidFill>
            <a:schemeClr val="accent1"/>
          </a:solidFill>
          <a:ln w="12700" algn="ctr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lIns="36000" tIns="0" rIns="36000" bIns="0" rtlCol="0" anchor="ctr"/>
          <a:lstStyle/>
          <a:p>
            <a:pPr algn="ctr"/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~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4" name="矩形 123"/>
          <p:cNvSpPr/>
          <p:nvPr/>
        </p:nvSpPr>
        <p:spPr bwMode="auto">
          <a:xfrm>
            <a:off x="8393487" y="5049655"/>
            <a:ext cx="360040" cy="369487"/>
          </a:xfrm>
          <a:prstGeom prst="rect">
            <a:avLst/>
          </a:prstGeom>
          <a:solidFill>
            <a:schemeClr val="accent1"/>
          </a:solidFill>
          <a:ln w="12700" algn="ctr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lIns="36000" tIns="0" rIns="36000" bIns="0" rtlCol="0" anchor="ctr"/>
          <a:lstStyle/>
          <a:p>
            <a:pPr algn="ctr"/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~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5" name="矩形 124"/>
          <p:cNvSpPr/>
          <p:nvPr/>
        </p:nvSpPr>
        <p:spPr bwMode="auto">
          <a:xfrm>
            <a:off x="8393487" y="4679095"/>
            <a:ext cx="360040" cy="369487"/>
          </a:xfrm>
          <a:prstGeom prst="rect">
            <a:avLst/>
          </a:prstGeom>
          <a:solidFill>
            <a:schemeClr val="accent1"/>
          </a:solidFill>
          <a:ln w="12700" algn="ctr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lIns="36000" tIns="0" rIns="36000" bIns="0" rtlCol="0" anchor="ctr"/>
          <a:lstStyle/>
          <a:p>
            <a:pPr algn="ctr"/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~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6" name="矩形 125"/>
          <p:cNvSpPr/>
          <p:nvPr/>
        </p:nvSpPr>
        <p:spPr bwMode="auto">
          <a:xfrm>
            <a:off x="8393487" y="4305316"/>
            <a:ext cx="360040" cy="369487"/>
          </a:xfrm>
          <a:prstGeom prst="rect">
            <a:avLst/>
          </a:prstGeom>
          <a:solidFill>
            <a:schemeClr val="accent1"/>
          </a:solidFill>
          <a:ln w="12700" algn="ctr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lIns="36000" tIns="0" rIns="36000" bIns="0" rtlCol="0" anchor="ctr"/>
          <a:lstStyle/>
          <a:p>
            <a:pPr algn="ctr"/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~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834780" y="5415923"/>
            <a:ext cx="2952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1400" dirty="0"/>
          </a:p>
        </p:txBody>
      </p:sp>
      <p:sp>
        <p:nvSpPr>
          <p:cNvPr id="130" name="矩形 129"/>
          <p:cNvSpPr/>
          <p:nvPr/>
        </p:nvSpPr>
        <p:spPr>
          <a:xfrm>
            <a:off x="1202016" y="5415923"/>
            <a:ext cx="2952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1400" dirty="0"/>
          </a:p>
        </p:txBody>
      </p:sp>
      <p:sp>
        <p:nvSpPr>
          <p:cNvPr id="131" name="矩形 130"/>
          <p:cNvSpPr/>
          <p:nvPr/>
        </p:nvSpPr>
        <p:spPr>
          <a:xfrm>
            <a:off x="1569252" y="5415923"/>
            <a:ext cx="2952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1400" dirty="0"/>
          </a:p>
        </p:txBody>
      </p:sp>
      <p:sp>
        <p:nvSpPr>
          <p:cNvPr id="132" name="矩形 131"/>
          <p:cNvSpPr/>
          <p:nvPr/>
        </p:nvSpPr>
        <p:spPr>
          <a:xfrm>
            <a:off x="1936488" y="5415923"/>
            <a:ext cx="2952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sz="1400" dirty="0"/>
          </a:p>
        </p:txBody>
      </p:sp>
      <p:sp>
        <p:nvSpPr>
          <p:cNvPr id="133" name="矩形 132"/>
          <p:cNvSpPr/>
          <p:nvPr/>
        </p:nvSpPr>
        <p:spPr>
          <a:xfrm>
            <a:off x="2303724" y="5415923"/>
            <a:ext cx="2952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endParaRPr lang="zh-CN" altLang="en-US" sz="1400" dirty="0"/>
          </a:p>
        </p:txBody>
      </p:sp>
      <p:sp>
        <p:nvSpPr>
          <p:cNvPr id="134" name="矩形 133"/>
          <p:cNvSpPr/>
          <p:nvPr/>
        </p:nvSpPr>
        <p:spPr>
          <a:xfrm>
            <a:off x="2670960" y="5415923"/>
            <a:ext cx="2952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endParaRPr lang="zh-CN" altLang="en-US" sz="1400" dirty="0"/>
          </a:p>
        </p:txBody>
      </p:sp>
      <p:sp>
        <p:nvSpPr>
          <p:cNvPr id="135" name="矩形 134"/>
          <p:cNvSpPr/>
          <p:nvPr/>
        </p:nvSpPr>
        <p:spPr>
          <a:xfrm>
            <a:off x="3038196" y="5415923"/>
            <a:ext cx="2952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endParaRPr lang="zh-CN" altLang="en-US" sz="1400" dirty="0"/>
          </a:p>
        </p:txBody>
      </p:sp>
      <p:sp>
        <p:nvSpPr>
          <p:cNvPr id="136" name="矩形 135"/>
          <p:cNvSpPr/>
          <p:nvPr/>
        </p:nvSpPr>
        <p:spPr>
          <a:xfrm>
            <a:off x="3405432" y="5415923"/>
            <a:ext cx="2952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endParaRPr lang="zh-CN" altLang="en-US" sz="1400" dirty="0"/>
          </a:p>
        </p:txBody>
      </p:sp>
      <p:sp>
        <p:nvSpPr>
          <p:cNvPr id="137" name="矩形 136"/>
          <p:cNvSpPr/>
          <p:nvPr/>
        </p:nvSpPr>
        <p:spPr>
          <a:xfrm>
            <a:off x="3772670" y="5415923"/>
            <a:ext cx="2952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endParaRPr lang="zh-CN" altLang="en-US" sz="1400" dirty="0"/>
          </a:p>
        </p:txBody>
      </p:sp>
      <p:sp>
        <p:nvSpPr>
          <p:cNvPr id="138" name="矩形 137"/>
          <p:cNvSpPr/>
          <p:nvPr/>
        </p:nvSpPr>
        <p:spPr>
          <a:xfrm>
            <a:off x="4094112" y="5415923"/>
            <a:ext cx="4058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endParaRPr lang="zh-CN" altLang="en-US" sz="1400" dirty="0"/>
          </a:p>
        </p:txBody>
      </p:sp>
      <p:sp>
        <p:nvSpPr>
          <p:cNvPr id="139" name="矩形 138"/>
          <p:cNvSpPr/>
          <p:nvPr/>
        </p:nvSpPr>
        <p:spPr>
          <a:xfrm>
            <a:off x="4454152" y="5415923"/>
            <a:ext cx="4058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11</a:t>
            </a:r>
            <a:endParaRPr lang="zh-CN" altLang="en-US" sz="1400" dirty="0"/>
          </a:p>
        </p:txBody>
      </p:sp>
      <p:sp>
        <p:nvSpPr>
          <p:cNvPr id="140" name="矩形 139"/>
          <p:cNvSpPr/>
          <p:nvPr/>
        </p:nvSpPr>
        <p:spPr>
          <a:xfrm>
            <a:off x="4814192" y="5415923"/>
            <a:ext cx="4058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12</a:t>
            </a:r>
            <a:endParaRPr lang="zh-CN" altLang="en-US" sz="1400" dirty="0"/>
          </a:p>
        </p:txBody>
      </p:sp>
      <p:sp>
        <p:nvSpPr>
          <p:cNvPr id="141" name="矩形 140"/>
          <p:cNvSpPr/>
          <p:nvPr/>
        </p:nvSpPr>
        <p:spPr>
          <a:xfrm>
            <a:off x="5174232" y="5415923"/>
            <a:ext cx="4058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13</a:t>
            </a:r>
            <a:endParaRPr lang="zh-CN" altLang="en-US" sz="1400" dirty="0"/>
          </a:p>
        </p:txBody>
      </p:sp>
      <p:sp>
        <p:nvSpPr>
          <p:cNvPr id="142" name="矩形 141"/>
          <p:cNvSpPr/>
          <p:nvPr/>
        </p:nvSpPr>
        <p:spPr>
          <a:xfrm>
            <a:off x="5534272" y="5415923"/>
            <a:ext cx="4058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14</a:t>
            </a:r>
            <a:endParaRPr lang="zh-CN" altLang="en-US" sz="1400" dirty="0"/>
          </a:p>
        </p:txBody>
      </p:sp>
      <p:sp>
        <p:nvSpPr>
          <p:cNvPr id="143" name="矩形 142"/>
          <p:cNvSpPr/>
          <p:nvPr/>
        </p:nvSpPr>
        <p:spPr>
          <a:xfrm>
            <a:off x="5894312" y="5415923"/>
            <a:ext cx="4058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15</a:t>
            </a:r>
            <a:endParaRPr lang="zh-CN" altLang="en-US" sz="1400" dirty="0"/>
          </a:p>
        </p:txBody>
      </p:sp>
      <p:sp>
        <p:nvSpPr>
          <p:cNvPr id="144" name="矩形 143"/>
          <p:cNvSpPr/>
          <p:nvPr/>
        </p:nvSpPr>
        <p:spPr>
          <a:xfrm>
            <a:off x="6254352" y="5415923"/>
            <a:ext cx="4058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16</a:t>
            </a:r>
            <a:endParaRPr lang="zh-CN" altLang="en-US" sz="1400" dirty="0"/>
          </a:p>
        </p:txBody>
      </p:sp>
      <p:sp>
        <p:nvSpPr>
          <p:cNvPr id="145" name="矩形 144"/>
          <p:cNvSpPr/>
          <p:nvPr/>
        </p:nvSpPr>
        <p:spPr>
          <a:xfrm>
            <a:off x="467544" y="5415923"/>
            <a:ext cx="2952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endParaRPr lang="zh-CN" altLang="en-US" sz="1400" dirty="0"/>
          </a:p>
        </p:txBody>
      </p:sp>
      <p:sp>
        <p:nvSpPr>
          <p:cNvPr id="146" name="矩形 145"/>
          <p:cNvSpPr/>
          <p:nvPr/>
        </p:nvSpPr>
        <p:spPr>
          <a:xfrm>
            <a:off x="6614392" y="5415923"/>
            <a:ext cx="4058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17</a:t>
            </a:r>
            <a:endParaRPr lang="zh-CN" altLang="en-US" sz="1400" dirty="0"/>
          </a:p>
        </p:txBody>
      </p:sp>
      <p:sp>
        <p:nvSpPr>
          <p:cNvPr id="147" name="矩形 146"/>
          <p:cNvSpPr/>
          <p:nvPr/>
        </p:nvSpPr>
        <p:spPr>
          <a:xfrm>
            <a:off x="6974432" y="5415923"/>
            <a:ext cx="4058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18</a:t>
            </a:r>
            <a:endParaRPr lang="zh-CN" altLang="en-US" sz="1400" dirty="0"/>
          </a:p>
        </p:txBody>
      </p:sp>
      <p:sp>
        <p:nvSpPr>
          <p:cNvPr id="148" name="矩形 147"/>
          <p:cNvSpPr/>
          <p:nvPr/>
        </p:nvSpPr>
        <p:spPr>
          <a:xfrm>
            <a:off x="7334472" y="5415923"/>
            <a:ext cx="4058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19</a:t>
            </a:r>
            <a:endParaRPr lang="zh-CN" altLang="en-US" sz="1400" dirty="0"/>
          </a:p>
        </p:txBody>
      </p:sp>
      <p:sp>
        <p:nvSpPr>
          <p:cNvPr id="149" name="矩形 148"/>
          <p:cNvSpPr/>
          <p:nvPr/>
        </p:nvSpPr>
        <p:spPr>
          <a:xfrm>
            <a:off x="7694512" y="5415923"/>
            <a:ext cx="4058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</a:t>
            </a:r>
            <a:endParaRPr lang="zh-CN" altLang="en-US" sz="1400" dirty="0"/>
          </a:p>
        </p:txBody>
      </p:sp>
      <p:sp>
        <p:nvSpPr>
          <p:cNvPr id="150" name="矩形 149"/>
          <p:cNvSpPr/>
          <p:nvPr/>
        </p:nvSpPr>
        <p:spPr>
          <a:xfrm>
            <a:off x="8054552" y="5415923"/>
            <a:ext cx="4058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21</a:t>
            </a:r>
            <a:endParaRPr lang="zh-CN" altLang="en-US" sz="1400" dirty="0"/>
          </a:p>
        </p:txBody>
      </p:sp>
      <p:sp>
        <p:nvSpPr>
          <p:cNvPr id="151" name="矩形 150"/>
          <p:cNvSpPr/>
          <p:nvPr/>
        </p:nvSpPr>
        <p:spPr>
          <a:xfrm>
            <a:off x="8414592" y="5415923"/>
            <a:ext cx="4058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22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051573886"/>
      </p:ext>
    </p:extLst>
  </p:cSld>
  <p:clrMapOvr>
    <a:masterClrMapping/>
  </p:clrMapOvr>
  <p:transition advTm="157">
    <p:zoom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extBox 20"/>
          <p:cNvSpPr txBox="1">
            <a:spLocks noChangeArrowheads="1"/>
          </p:cNvSpPr>
          <p:nvPr/>
        </p:nvSpPr>
        <p:spPr bwMode="auto">
          <a:xfrm>
            <a:off x="179512" y="1196752"/>
            <a:ext cx="8749223" cy="3416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lvl="1" indent="-3429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独立链法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将各桶相互冲突的词条串成一个列表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相比于多槽位法，空间利用率高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查询类似多槽位法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对于学生学号查询问题，使用模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23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的除余法及散列冲突排解方法，平均每个学号的查询复杂度为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(1+2+3+1+1+1+1+1+1+1+2+1+1+1+2+1+1+1+2+3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/20 = 1.4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，接近常数复杂度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088" y="85725"/>
            <a:ext cx="7599362" cy="914400"/>
          </a:xfrm>
        </p:spPr>
        <p:txBody>
          <a:bodyPr/>
          <a:lstStyle/>
          <a:p>
            <a:pPr>
              <a:defRPr/>
            </a:pPr>
            <a:r>
              <a:rPr lang="zh-CN" altLang="en-US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散列冲突排解</a:t>
            </a:r>
            <a:r>
              <a:rPr lang="en-US" altLang="zh-CN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(2)</a:t>
            </a:r>
            <a:endParaRPr lang="zh-CN" altLang="en-US" sz="3600" dirty="0">
              <a:solidFill>
                <a:srgbClr val="00336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450305" y="4797152"/>
            <a:ext cx="8352928" cy="1638401"/>
            <a:chOff x="467544" y="3806823"/>
            <a:chExt cx="8352928" cy="1638401"/>
          </a:xfrm>
        </p:grpSpPr>
        <p:sp>
          <p:nvSpPr>
            <p:cNvPr id="5" name="矩形 4"/>
            <p:cNvSpPr/>
            <p:nvPr/>
          </p:nvSpPr>
          <p:spPr bwMode="auto">
            <a:xfrm>
              <a:off x="485023" y="4398421"/>
              <a:ext cx="360040" cy="288421"/>
            </a:xfrm>
            <a:prstGeom prst="rect">
              <a:avLst/>
            </a:prstGeom>
            <a:solidFill>
              <a:srgbClr val="99FF33"/>
            </a:solidFill>
            <a:ln w="12700" algn="ctr">
              <a:solidFill>
                <a:srgbClr val="C00000"/>
              </a:solidFill>
              <a:miter lim="800000"/>
              <a:headEnd/>
              <a:tailEnd/>
            </a:ln>
            <a:effectLst/>
          </p:spPr>
          <p:txBody>
            <a:bodyPr lIns="36000" tIns="0" rIns="36000" bIns="0" rtlCol="0" anchor="ctr"/>
            <a:lstStyle/>
            <a:p>
              <a:pPr algn="ctr"/>
              <a:r>
                <a:rPr lang="en-US" altLang="zh-CN" sz="7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2013011635</a:t>
              </a:r>
              <a:endParaRPr lang="zh-CN" altLang="en-US" sz="7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8" name="矩形 57"/>
            <p:cNvSpPr/>
            <p:nvPr/>
          </p:nvSpPr>
          <p:spPr bwMode="auto">
            <a:xfrm>
              <a:off x="485023" y="4130668"/>
              <a:ext cx="360040" cy="288000"/>
            </a:xfrm>
            <a:prstGeom prst="rect">
              <a:avLst/>
            </a:prstGeom>
            <a:solidFill>
              <a:srgbClr val="99FF33"/>
            </a:solidFill>
            <a:ln w="12700" algn="ctr">
              <a:solidFill>
                <a:srgbClr val="C00000"/>
              </a:solidFill>
              <a:miter lim="800000"/>
              <a:headEnd/>
              <a:tailEnd/>
            </a:ln>
            <a:effectLst/>
          </p:spPr>
          <p:txBody>
            <a:bodyPr lIns="36000" tIns="0" rIns="36000" bIns="0" rtlCol="0" anchor="ctr"/>
            <a:lstStyle/>
            <a:p>
              <a:pPr algn="ctr"/>
              <a:r>
                <a:rPr lang="en-US" altLang="zh-CN" sz="7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2014010525</a:t>
              </a:r>
              <a:endParaRPr lang="zh-CN" altLang="en-US" sz="7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9" name="矩形 58"/>
            <p:cNvSpPr/>
            <p:nvPr/>
          </p:nvSpPr>
          <p:spPr bwMode="auto">
            <a:xfrm>
              <a:off x="485023" y="3842668"/>
              <a:ext cx="360040" cy="288000"/>
            </a:xfrm>
            <a:prstGeom prst="rect">
              <a:avLst/>
            </a:prstGeom>
            <a:solidFill>
              <a:srgbClr val="99FF33"/>
            </a:solidFill>
            <a:ln w="12700" algn="ctr">
              <a:solidFill>
                <a:srgbClr val="C00000"/>
              </a:solidFill>
              <a:miter lim="800000"/>
              <a:headEnd/>
              <a:tailEnd/>
            </a:ln>
            <a:effectLst/>
          </p:spPr>
          <p:txBody>
            <a:bodyPr lIns="36000" tIns="0" rIns="36000" bIns="0" rtlCol="0" anchor="ctr"/>
            <a:lstStyle/>
            <a:p>
              <a:pPr algn="ctr"/>
              <a:r>
                <a:rPr lang="en-US" altLang="zh-CN" sz="7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2016110057</a:t>
              </a:r>
            </a:p>
          </p:txBody>
        </p:sp>
        <p:sp>
          <p:nvSpPr>
            <p:cNvPr id="63" name="矩形 62"/>
            <p:cNvSpPr/>
            <p:nvPr/>
          </p:nvSpPr>
          <p:spPr bwMode="auto">
            <a:xfrm>
              <a:off x="1205103" y="4400411"/>
              <a:ext cx="360040" cy="288000"/>
            </a:xfrm>
            <a:prstGeom prst="rect">
              <a:avLst/>
            </a:prstGeom>
            <a:solidFill>
              <a:srgbClr val="99FF33"/>
            </a:solidFill>
            <a:ln w="12700" algn="ctr">
              <a:solidFill>
                <a:srgbClr val="C00000"/>
              </a:solidFill>
              <a:miter lim="800000"/>
              <a:headEnd/>
              <a:tailEnd/>
            </a:ln>
            <a:effectLst/>
          </p:spPr>
          <p:txBody>
            <a:bodyPr lIns="36000" tIns="0" rIns="36000" bIns="0" rtlCol="0" anchor="ctr"/>
            <a:lstStyle/>
            <a:p>
              <a:pPr algn="ctr"/>
              <a:r>
                <a:rPr lang="en-US" altLang="zh-CN" sz="7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2013012235</a:t>
              </a:r>
              <a:endParaRPr lang="zh-CN" altLang="en-US" sz="7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9" name="矩形 68"/>
            <p:cNvSpPr/>
            <p:nvPr/>
          </p:nvSpPr>
          <p:spPr bwMode="auto">
            <a:xfrm>
              <a:off x="1925183" y="4397649"/>
              <a:ext cx="360040" cy="288000"/>
            </a:xfrm>
            <a:prstGeom prst="rect">
              <a:avLst/>
            </a:prstGeom>
            <a:solidFill>
              <a:srgbClr val="99FF33"/>
            </a:solidFill>
            <a:ln w="12700" algn="ctr">
              <a:solidFill>
                <a:srgbClr val="C00000"/>
              </a:solidFill>
              <a:miter lim="800000"/>
              <a:headEnd/>
              <a:tailEnd/>
            </a:ln>
            <a:effectLst/>
          </p:spPr>
          <p:txBody>
            <a:bodyPr lIns="36000" tIns="0" rIns="36000" bIns="0" rtlCol="0" anchor="ctr"/>
            <a:lstStyle/>
            <a:p>
              <a:pPr algn="ctr"/>
              <a:r>
                <a:rPr lang="en-US" altLang="zh-CN" sz="7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2012010518</a:t>
              </a:r>
            </a:p>
          </p:txBody>
        </p:sp>
        <p:sp>
          <p:nvSpPr>
            <p:cNvPr id="79" name="矩形 78"/>
            <p:cNvSpPr/>
            <p:nvPr/>
          </p:nvSpPr>
          <p:spPr bwMode="auto">
            <a:xfrm>
              <a:off x="3005303" y="4397757"/>
              <a:ext cx="360040" cy="288000"/>
            </a:xfrm>
            <a:prstGeom prst="rect">
              <a:avLst/>
            </a:prstGeom>
            <a:solidFill>
              <a:srgbClr val="99FF33"/>
            </a:solidFill>
            <a:ln w="12700" algn="ctr">
              <a:solidFill>
                <a:srgbClr val="C00000"/>
              </a:solidFill>
              <a:miter lim="800000"/>
              <a:headEnd/>
              <a:tailEnd/>
            </a:ln>
            <a:effectLst/>
          </p:spPr>
          <p:txBody>
            <a:bodyPr lIns="36000" tIns="0" rIns="36000" bIns="0" rtlCol="0" anchor="ctr"/>
            <a:lstStyle/>
            <a:p>
              <a:pPr algn="ctr"/>
              <a:r>
                <a:rPr lang="en-US" altLang="zh-CN" sz="7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2013012217</a:t>
              </a:r>
              <a:endParaRPr lang="zh-CN" altLang="en-US" sz="7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2" name="矩形 81"/>
            <p:cNvSpPr/>
            <p:nvPr/>
          </p:nvSpPr>
          <p:spPr bwMode="auto">
            <a:xfrm>
              <a:off x="3365342" y="4401270"/>
              <a:ext cx="360040" cy="288000"/>
            </a:xfrm>
            <a:prstGeom prst="rect">
              <a:avLst/>
            </a:prstGeom>
            <a:solidFill>
              <a:srgbClr val="99FF33"/>
            </a:solidFill>
            <a:ln w="12700" algn="ctr">
              <a:solidFill>
                <a:srgbClr val="C00000"/>
              </a:solidFill>
              <a:miter lim="800000"/>
              <a:headEnd/>
              <a:tailEnd/>
            </a:ln>
            <a:effectLst/>
          </p:spPr>
          <p:txBody>
            <a:bodyPr lIns="36000" tIns="0" rIns="36000" bIns="0" rtlCol="0" anchor="ctr"/>
            <a:lstStyle/>
            <a:p>
              <a:pPr algn="ctr"/>
              <a:r>
                <a:rPr lang="en-US" altLang="zh-CN" sz="7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2014010533</a:t>
              </a:r>
              <a:endParaRPr lang="zh-CN" altLang="en-US" sz="7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8" name="矩形 87"/>
            <p:cNvSpPr/>
            <p:nvPr/>
          </p:nvSpPr>
          <p:spPr bwMode="auto">
            <a:xfrm>
              <a:off x="4086062" y="4397649"/>
              <a:ext cx="360040" cy="288000"/>
            </a:xfrm>
            <a:prstGeom prst="rect">
              <a:avLst/>
            </a:prstGeom>
            <a:solidFill>
              <a:srgbClr val="99FF33"/>
            </a:solidFill>
            <a:ln w="12700" algn="ctr">
              <a:solidFill>
                <a:srgbClr val="C00000"/>
              </a:solidFill>
              <a:miter lim="800000"/>
              <a:headEnd/>
              <a:tailEnd/>
            </a:ln>
            <a:effectLst/>
          </p:spPr>
          <p:txBody>
            <a:bodyPr lIns="36000" tIns="0" rIns="36000" bIns="0" rtlCol="0" anchor="ctr"/>
            <a:lstStyle/>
            <a:p>
              <a:pPr algn="ctr"/>
              <a:r>
                <a:rPr lang="en-US" altLang="zh-CN" sz="7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2013012197</a:t>
              </a:r>
              <a:endParaRPr lang="zh-CN" altLang="en-US" sz="7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1" name="矩形 90"/>
            <p:cNvSpPr/>
            <p:nvPr/>
          </p:nvSpPr>
          <p:spPr bwMode="auto">
            <a:xfrm>
              <a:off x="4439894" y="4397053"/>
              <a:ext cx="360040" cy="288000"/>
            </a:xfrm>
            <a:prstGeom prst="rect">
              <a:avLst/>
            </a:prstGeom>
            <a:solidFill>
              <a:srgbClr val="99FF33"/>
            </a:solidFill>
            <a:ln w="12700" algn="ctr">
              <a:solidFill>
                <a:srgbClr val="C00000"/>
              </a:solidFill>
              <a:miter lim="800000"/>
              <a:headEnd/>
              <a:tailEnd/>
            </a:ln>
            <a:effectLst/>
          </p:spPr>
          <p:txBody>
            <a:bodyPr lIns="36000" tIns="0" rIns="36000" bIns="0" rtlCol="0" anchor="ctr"/>
            <a:lstStyle/>
            <a:p>
              <a:pPr algn="ctr"/>
              <a:r>
                <a:rPr lang="en-US" altLang="zh-CN" sz="7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2014010513</a:t>
              </a:r>
              <a:endParaRPr lang="zh-CN" altLang="en-US" sz="7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0" name="矩形 99"/>
            <p:cNvSpPr/>
            <p:nvPr/>
          </p:nvSpPr>
          <p:spPr bwMode="auto">
            <a:xfrm>
              <a:off x="5525583" y="4385879"/>
              <a:ext cx="360040" cy="288000"/>
            </a:xfrm>
            <a:prstGeom prst="rect">
              <a:avLst/>
            </a:prstGeom>
            <a:solidFill>
              <a:srgbClr val="99FF33"/>
            </a:solidFill>
            <a:ln w="12700" algn="ctr">
              <a:solidFill>
                <a:srgbClr val="C00000"/>
              </a:solidFill>
              <a:miter lim="800000"/>
              <a:headEnd/>
              <a:tailEnd/>
            </a:ln>
            <a:effectLst/>
          </p:spPr>
          <p:txBody>
            <a:bodyPr lIns="36000" tIns="0" rIns="36000" bIns="0" rtlCol="0" anchor="ctr"/>
            <a:lstStyle/>
            <a:p>
              <a:pPr algn="ctr"/>
              <a:r>
                <a:rPr lang="en-US" altLang="zh-CN" sz="7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2012011494</a:t>
              </a:r>
              <a:endParaRPr lang="zh-CN" altLang="en-US" sz="7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1" name="矩形 100"/>
            <p:cNvSpPr/>
            <p:nvPr/>
          </p:nvSpPr>
          <p:spPr bwMode="auto">
            <a:xfrm>
              <a:off x="5525583" y="4096090"/>
              <a:ext cx="360040" cy="288000"/>
            </a:xfrm>
            <a:prstGeom prst="rect">
              <a:avLst/>
            </a:prstGeom>
            <a:solidFill>
              <a:srgbClr val="99FF33"/>
            </a:solidFill>
            <a:ln w="12700" algn="ctr">
              <a:solidFill>
                <a:srgbClr val="C00000"/>
              </a:solidFill>
              <a:miter lim="800000"/>
              <a:headEnd/>
              <a:tailEnd/>
            </a:ln>
            <a:effectLst/>
          </p:spPr>
          <p:txBody>
            <a:bodyPr lIns="36000" tIns="0" rIns="36000" bIns="0" rtlCol="0" anchor="ctr"/>
            <a:lstStyle/>
            <a:p>
              <a:pPr algn="ctr"/>
              <a:r>
                <a:rPr lang="en-US" altLang="zh-CN" sz="7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2013013305</a:t>
              </a:r>
              <a:endParaRPr lang="zh-CN" altLang="en-US" sz="7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3" name="矩形 102"/>
            <p:cNvSpPr/>
            <p:nvPr/>
          </p:nvSpPr>
          <p:spPr bwMode="auto">
            <a:xfrm>
              <a:off x="5885623" y="4385880"/>
              <a:ext cx="360040" cy="288000"/>
            </a:xfrm>
            <a:prstGeom prst="rect">
              <a:avLst/>
            </a:prstGeom>
            <a:solidFill>
              <a:srgbClr val="99FF33"/>
            </a:solidFill>
            <a:ln w="12700" algn="ctr">
              <a:solidFill>
                <a:srgbClr val="C00000"/>
              </a:solidFill>
              <a:miter lim="800000"/>
              <a:headEnd/>
              <a:tailEnd/>
            </a:ln>
            <a:effectLst/>
          </p:spPr>
          <p:txBody>
            <a:bodyPr lIns="36000" tIns="0" rIns="36000" bIns="0" rtlCol="0" anchor="ctr"/>
            <a:lstStyle/>
            <a:p>
              <a:pPr algn="ctr"/>
              <a:r>
                <a:rPr lang="en-US" altLang="zh-CN" sz="7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2014013392</a:t>
              </a:r>
              <a:endParaRPr lang="zh-CN" altLang="en-US" sz="7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6" name="矩形 105"/>
            <p:cNvSpPr/>
            <p:nvPr/>
          </p:nvSpPr>
          <p:spPr bwMode="auto">
            <a:xfrm>
              <a:off x="6233247" y="4385880"/>
              <a:ext cx="360040" cy="288000"/>
            </a:xfrm>
            <a:prstGeom prst="rect">
              <a:avLst/>
            </a:prstGeom>
            <a:solidFill>
              <a:srgbClr val="99FF33"/>
            </a:solidFill>
            <a:ln w="12700" algn="ctr">
              <a:solidFill>
                <a:srgbClr val="C00000"/>
              </a:solidFill>
              <a:miter lim="800000"/>
              <a:headEnd/>
              <a:tailEnd/>
            </a:ln>
            <a:effectLst/>
          </p:spPr>
          <p:txBody>
            <a:bodyPr lIns="36000" tIns="0" rIns="36000" bIns="0" rtlCol="0" anchor="ctr"/>
            <a:lstStyle/>
            <a:p>
              <a:pPr algn="ctr"/>
              <a:r>
                <a:rPr lang="en-US" altLang="zh-CN" sz="7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2013010340</a:t>
              </a:r>
              <a:endParaRPr lang="zh-CN" altLang="en-US" sz="7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9" name="矩形 108"/>
            <p:cNvSpPr/>
            <p:nvPr/>
          </p:nvSpPr>
          <p:spPr bwMode="auto">
            <a:xfrm>
              <a:off x="6593287" y="4385880"/>
              <a:ext cx="360040" cy="288000"/>
            </a:xfrm>
            <a:prstGeom prst="rect">
              <a:avLst/>
            </a:prstGeom>
            <a:solidFill>
              <a:srgbClr val="99FF33"/>
            </a:solidFill>
            <a:ln w="12700" algn="ctr">
              <a:solidFill>
                <a:srgbClr val="C00000"/>
              </a:solidFill>
              <a:miter lim="800000"/>
              <a:headEnd/>
              <a:tailEnd/>
            </a:ln>
            <a:effectLst/>
          </p:spPr>
          <p:txBody>
            <a:bodyPr lIns="36000" tIns="0" rIns="36000" bIns="0" rtlCol="0" anchor="ctr"/>
            <a:lstStyle/>
            <a:p>
              <a:pPr algn="ctr"/>
              <a:r>
                <a:rPr lang="en-US" altLang="zh-CN" sz="7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2012012118</a:t>
              </a:r>
              <a:endParaRPr lang="zh-CN" altLang="en-US" sz="7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0" name="矩形 109"/>
            <p:cNvSpPr/>
            <p:nvPr/>
          </p:nvSpPr>
          <p:spPr bwMode="auto">
            <a:xfrm>
              <a:off x="6593287" y="4096090"/>
              <a:ext cx="360040" cy="288000"/>
            </a:xfrm>
            <a:prstGeom prst="rect">
              <a:avLst/>
            </a:prstGeom>
            <a:solidFill>
              <a:srgbClr val="99FF33"/>
            </a:solidFill>
            <a:ln w="12700" algn="ctr">
              <a:solidFill>
                <a:srgbClr val="C00000"/>
              </a:solidFill>
              <a:miter lim="800000"/>
              <a:headEnd/>
              <a:tailEnd/>
            </a:ln>
            <a:effectLst/>
          </p:spPr>
          <p:txBody>
            <a:bodyPr lIns="36000" tIns="0" rIns="36000" bIns="0" rtlCol="0" anchor="ctr"/>
            <a:lstStyle/>
            <a:p>
              <a:pPr algn="ctr"/>
              <a:r>
                <a:rPr lang="en-US" altLang="zh-CN" sz="7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2014012474</a:t>
              </a:r>
              <a:endParaRPr lang="zh-CN" altLang="en-US" sz="7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2" name="矩形 111"/>
            <p:cNvSpPr/>
            <p:nvPr/>
          </p:nvSpPr>
          <p:spPr bwMode="auto">
            <a:xfrm>
              <a:off x="6953327" y="4385880"/>
              <a:ext cx="360040" cy="288000"/>
            </a:xfrm>
            <a:prstGeom prst="rect">
              <a:avLst/>
            </a:prstGeom>
            <a:solidFill>
              <a:srgbClr val="99FF33"/>
            </a:solidFill>
            <a:ln w="12700" algn="ctr">
              <a:solidFill>
                <a:srgbClr val="C00000"/>
              </a:solidFill>
              <a:miter lim="800000"/>
              <a:headEnd/>
              <a:tailEnd/>
            </a:ln>
            <a:effectLst/>
          </p:spPr>
          <p:txBody>
            <a:bodyPr lIns="36000" tIns="0" rIns="36000" bIns="0" rtlCol="0" anchor="ctr"/>
            <a:lstStyle/>
            <a:p>
              <a:pPr algn="ctr"/>
              <a:r>
                <a:rPr lang="en-US" altLang="zh-CN" sz="7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2014012199</a:t>
              </a:r>
              <a:endParaRPr lang="zh-CN" altLang="en-US" sz="7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5" name="矩形 114"/>
            <p:cNvSpPr/>
            <p:nvPr/>
          </p:nvSpPr>
          <p:spPr bwMode="auto">
            <a:xfrm>
              <a:off x="7313367" y="4385880"/>
              <a:ext cx="360040" cy="288000"/>
            </a:xfrm>
            <a:prstGeom prst="rect">
              <a:avLst/>
            </a:prstGeom>
            <a:solidFill>
              <a:srgbClr val="99FF33"/>
            </a:solidFill>
            <a:ln w="12700" algn="ctr">
              <a:solidFill>
                <a:srgbClr val="C00000"/>
              </a:solidFill>
              <a:miter lim="800000"/>
              <a:headEnd/>
              <a:tailEnd/>
            </a:ln>
            <a:effectLst/>
          </p:spPr>
          <p:txBody>
            <a:bodyPr lIns="36000" tIns="0" rIns="36000" bIns="0" rtlCol="0" anchor="ctr"/>
            <a:lstStyle/>
            <a:p>
              <a:pPr algn="ctr"/>
              <a:r>
                <a:rPr lang="en-US" altLang="zh-CN" sz="7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2013012620</a:t>
              </a:r>
              <a:endParaRPr lang="zh-CN" altLang="en-US" sz="7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8" name="矩形 117"/>
            <p:cNvSpPr/>
            <p:nvPr/>
          </p:nvSpPr>
          <p:spPr bwMode="auto">
            <a:xfrm>
              <a:off x="7673407" y="4385880"/>
              <a:ext cx="360040" cy="288000"/>
            </a:xfrm>
            <a:prstGeom prst="rect">
              <a:avLst/>
            </a:prstGeom>
            <a:solidFill>
              <a:srgbClr val="99FF33"/>
            </a:solidFill>
            <a:ln w="12700" algn="ctr">
              <a:solidFill>
                <a:srgbClr val="C00000"/>
              </a:solidFill>
              <a:miter lim="800000"/>
              <a:headEnd/>
              <a:tailEnd/>
            </a:ln>
            <a:effectLst/>
          </p:spPr>
          <p:txBody>
            <a:bodyPr lIns="36000" tIns="0" rIns="36000" bIns="0" rtlCol="0" anchor="ctr"/>
            <a:lstStyle/>
            <a:p>
              <a:pPr algn="ctr"/>
              <a:r>
                <a:rPr lang="en-US" altLang="zh-CN" sz="7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2012012374</a:t>
              </a:r>
              <a:endParaRPr lang="zh-CN" altLang="en-US" sz="7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9" name="矩形 118"/>
            <p:cNvSpPr/>
            <p:nvPr/>
          </p:nvSpPr>
          <p:spPr bwMode="auto">
            <a:xfrm>
              <a:off x="7673407" y="4096291"/>
              <a:ext cx="360040" cy="288000"/>
            </a:xfrm>
            <a:prstGeom prst="rect">
              <a:avLst/>
            </a:prstGeom>
            <a:solidFill>
              <a:srgbClr val="99FF33"/>
            </a:solidFill>
            <a:ln w="12700" algn="ctr">
              <a:solidFill>
                <a:srgbClr val="C00000"/>
              </a:solidFill>
              <a:miter lim="800000"/>
              <a:headEnd/>
              <a:tailEnd/>
            </a:ln>
            <a:effectLst/>
          </p:spPr>
          <p:txBody>
            <a:bodyPr lIns="36000" tIns="0" rIns="36000" bIns="0" rtlCol="0" anchor="ctr"/>
            <a:lstStyle/>
            <a:p>
              <a:pPr algn="ctr"/>
              <a:r>
                <a:rPr lang="en-US" altLang="zh-CN" sz="7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2012012374</a:t>
              </a:r>
              <a:endParaRPr lang="zh-CN" altLang="en-US" sz="7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0" name="矩形 119"/>
            <p:cNvSpPr/>
            <p:nvPr/>
          </p:nvSpPr>
          <p:spPr bwMode="auto">
            <a:xfrm>
              <a:off x="7673407" y="3806823"/>
              <a:ext cx="360040" cy="288000"/>
            </a:xfrm>
            <a:prstGeom prst="rect">
              <a:avLst/>
            </a:prstGeom>
            <a:solidFill>
              <a:srgbClr val="99FF33"/>
            </a:solidFill>
            <a:ln w="12700" algn="ctr">
              <a:solidFill>
                <a:srgbClr val="C00000"/>
              </a:solidFill>
              <a:miter lim="800000"/>
              <a:headEnd/>
              <a:tailEnd/>
            </a:ln>
            <a:effectLst/>
          </p:spPr>
          <p:txBody>
            <a:bodyPr lIns="36000" tIns="0" rIns="36000" bIns="0" rtlCol="0" anchor="ctr"/>
            <a:lstStyle/>
            <a:p>
              <a:pPr algn="ctr"/>
              <a:r>
                <a:rPr lang="en-US" altLang="zh-CN" sz="7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2014011971</a:t>
              </a:r>
              <a:endParaRPr lang="zh-CN" altLang="en-US" sz="7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834780" y="5137447"/>
              <a:ext cx="29527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1400" dirty="0"/>
            </a:p>
          </p:txBody>
        </p:sp>
        <p:sp>
          <p:nvSpPr>
            <p:cNvPr id="130" name="矩形 129"/>
            <p:cNvSpPr/>
            <p:nvPr/>
          </p:nvSpPr>
          <p:spPr>
            <a:xfrm>
              <a:off x="1202016" y="5137447"/>
              <a:ext cx="29527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sz="1400" dirty="0"/>
            </a:p>
          </p:txBody>
        </p:sp>
        <p:sp>
          <p:nvSpPr>
            <p:cNvPr id="131" name="矩形 130"/>
            <p:cNvSpPr/>
            <p:nvPr/>
          </p:nvSpPr>
          <p:spPr>
            <a:xfrm>
              <a:off x="1569252" y="5137447"/>
              <a:ext cx="29527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sz="1400" dirty="0"/>
            </a:p>
          </p:txBody>
        </p:sp>
        <p:sp>
          <p:nvSpPr>
            <p:cNvPr id="132" name="矩形 131"/>
            <p:cNvSpPr/>
            <p:nvPr/>
          </p:nvSpPr>
          <p:spPr>
            <a:xfrm>
              <a:off x="1936488" y="5137447"/>
              <a:ext cx="29527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zh-CN" altLang="en-US" sz="1400" dirty="0"/>
            </a:p>
          </p:txBody>
        </p:sp>
        <p:sp>
          <p:nvSpPr>
            <p:cNvPr id="133" name="矩形 132"/>
            <p:cNvSpPr/>
            <p:nvPr/>
          </p:nvSpPr>
          <p:spPr>
            <a:xfrm>
              <a:off x="2303724" y="5137447"/>
              <a:ext cx="29527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endParaRPr lang="zh-CN" altLang="en-US" sz="1400" dirty="0"/>
            </a:p>
          </p:txBody>
        </p:sp>
        <p:sp>
          <p:nvSpPr>
            <p:cNvPr id="134" name="矩形 133"/>
            <p:cNvSpPr/>
            <p:nvPr/>
          </p:nvSpPr>
          <p:spPr>
            <a:xfrm>
              <a:off x="2670960" y="5137447"/>
              <a:ext cx="29527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6</a:t>
              </a:r>
              <a:endParaRPr lang="zh-CN" altLang="en-US" sz="1400" dirty="0"/>
            </a:p>
          </p:txBody>
        </p:sp>
        <p:sp>
          <p:nvSpPr>
            <p:cNvPr id="135" name="矩形 134"/>
            <p:cNvSpPr/>
            <p:nvPr/>
          </p:nvSpPr>
          <p:spPr>
            <a:xfrm>
              <a:off x="3038196" y="5137447"/>
              <a:ext cx="29527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7</a:t>
              </a:r>
              <a:endParaRPr lang="zh-CN" altLang="en-US" sz="1400" dirty="0"/>
            </a:p>
          </p:txBody>
        </p:sp>
        <p:sp>
          <p:nvSpPr>
            <p:cNvPr id="136" name="矩形 135"/>
            <p:cNvSpPr/>
            <p:nvPr/>
          </p:nvSpPr>
          <p:spPr>
            <a:xfrm>
              <a:off x="3405432" y="5137447"/>
              <a:ext cx="29527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8</a:t>
              </a:r>
              <a:endParaRPr lang="zh-CN" altLang="en-US" sz="1400" dirty="0"/>
            </a:p>
          </p:txBody>
        </p:sp>
        <p:sp>
          <p:nvSpPr>
            <p:cNvPr id="137" name="矩形 136"/>
            <p:cNvSpPr/>
            <p:nvPr/>
          </p:nvSpPr>
          <p:spPr>
            <a:xfrm>
              <a:off x="3772670" y="5137447"/>
              <a:ext cx="29527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9</a:t>
              </a:r>
              <a:endParaRPr lang="zh-CN" altLang="en-US" sz="1400" dirty="0"/>
            </a:p>
          </p:txBody>
        </p:sp>
        <p:sp>
          <p:nvSpPr>
            <p:cNvPr id="138" name="矩形 137"/>
            <p:cNvSpPr/>
            <p:nvPr/>
          </p:nvSpPr>
          <p:spPr>
            <a:xfrm>
              <a:off x="4094112" y="5137447"/>
              <a:ext cx="405880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10</a:t>
              </a:r>
              <a:endParaRPr lang="zh-CN" altLang="en-US" sz="1400" dirty="0"/>
            </a:p>
          </p:txBody>
        </p:sp>
        <p:sp>
          <p:nvSpPr>
            <p:cNvPr id="139" name="矩形 138"/>
            <p:cNvSpPr/>
            <p:nvPr/>
          </p:nvSpPr>
          <p:spPr>
            <a:xfrm>
              <a:off x="4454152" y="5137447"/>
              <a:ext cx="405880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11</a:t>
              </a:r>
              <a:endParaRPr lang="zh-CN" altLang="en-US" sz="1400" dirty="0"/>
            </a:p>
          </p:txBody>
        </p:sp>
        <p:sp>
          <p:nvSpPr>
            <p:cNvPr id="140" name="矩形 139"/>
            <p:cNvSpPr/>
            <p:nvPr/>
          </p:nvSpPr>
          <p:spPr>
            <a:xfrm>
              <a:off x="4814192" y="5137447"/>
              <a:ext cx="405880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12</a:t>
              </a:r>
              <a:endParaRPr lang="zh-CN" altLang="en-US" sz="1400" dirty="0"/>
            </a:p>
          </p:txBody>
        </p:sp>
        <p:sp>
          <p:nvSpPr>
            <p:cNvPr id="141" name="矩形 140"/>
            <p:cNvSpPr/>
            <p:nvPr/>
          </p:nvSpPr>
          <p:spPr>
            <a:xfrm>
              <a:off x="5174232" y="5137447"/>
              <a:ext cx="405880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13</a:t>
              </a:r>
              <a:endParaRPr lang="zh-CN" altLang="en-US" sz="1400" dirty="0"/>
            </a:p>
          </p:txBody>
        </p:sp>
        <p:sp>
          <p:nvSpPr>
            <p:cNvPr id="142" name="矩形 141"/>
            <p:cNvSpPr/>
            <p:nvPr/>
          </p:nvSpPr>
          <p:spPr>
            <a:xfrm>
              <a:off x="5534272" y="5137447"/>
              <a:ext cx="405880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14</a:t>
              </a:r>
              <a:endParaRPr lang="zh-CN" altLang="en-US" sz="1400" dirty="0"/>
            </a:p>
          </p:txBody>
        </p:sp>
        <p:sp>
          <p:nvSpPr>
            <p:cNvPr id="143" name="矩形 142"/>
            <p:cNvSpPr/>
            <p:nvPr/>
          </p:nvSpPr>
          <p:spPr>
            <a:xfrm>
              <a:off x="5894312" y="5137447"/>
              <a:ext cx="405880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15</a:t>
              </a:r>
              <a:endParaRPr lang="zh-CN" altLang="en-US" sz="1400" dirty="0"/>
            </a:p>
          </p:txBody>
        </p:sp>
        <p:sp>
          <p:nvSpPr>
            <p:cNvPr id="144" name="矩形 143"/>
            <p:cNvSpPr/>
            <p:nvPr/>
          </p:nvSpPr>
          <p:spPr>
            <a:xfrm>
              <a:off x="6254352" y="5137447"/>
              <a:ext cx="405880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16</a:t>
              </a:r>
              <a:endParaRPr lang="zh-CN" altLang="en-US" sz="1400" dirty="0"/>
            </a:p>
          </p:txBody>
        </p:sp>
        <p:sp>
          <p:nvSpPr>
            <p:cNvPr id="145" name="矩形 144"/>
            <p:cNvSpPr/>
            <p:nvPr/>
          </p:nvSpPr>
          <p:spPr>
            <a:xfrm>
              <a:off x="467544" y="5137447"/>
              <a:ext cx="29527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endParaRPr lang="zh-CN" altLang="en-US" sz="1400" dirty="0"/>
            </a:p>
          </p:txBody>
        </p:sp>
        <p:sp>
          <p:nvSpPr>
            <p:cNvPr id="146" name="矩形 145"/>
            <p:cNvSpPr/>
            <p:nvPr/>
          </p:nvSpPr>
          <p:spPr>
            <a:xfrm>
              <a:off x="6614392" y="5137447"/>
              <a:ext cx="405880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17</a:t>
              </a:r>
              <a:endParaRPr lang="zh-CN" altLang="en-US" sz="1400" dirty="0"/>
            </a:p>
          </p:txBody>
        </p:sp>
        <p:sp>
          <p:nvSpPr>
            <p:cNvPr id="147" name="矩形 146"/>
            <p:cNvSpPr/>
            <p:nvPr/>
          </p:nvSpPr>
          <p:spPr>
            <a:xfrm>
              <a:off x="6974432" y="5137447"/>
              <a:ext cx="405880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18</a:t>
              </a:r>
              <a:endParaRPr lang="zh-CN" altLang="en-US" sz="1400" dirty="0"/>
            </a:p>
          </p:txBody>
        </p:sp>
        <p:sp>
          <p:nvSpPr>
            <p:cNvPr id="148" name="矩形 147"/>
            <p:cNvSpPr/>
            <p:nvPr/>
          </p:nvSpPr>
          <p:spPr>
            <a:xfrm>
              <a:off x="7334472" y="5137447"/>
              <a:ext cx="405880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19</a:t>
              </a:r>
              <a:endParaRPr lang="zh-CN" altLang="en-US" sz="1400" dirty="0"/>
            </a:p>
          </p:txBody>
        </p:sp>
        <p:sp>
          <p:nvSpPr>
            <p:cNvPr id="149" name="矩形 148"/>
            <p:cNvSpPr/>
            <p:nvPr/>
          </p:nvSpPr>
          <p:spPr>
            <a:xfrm>
              <a:off x="7694512" y="5137447"/>
              <a:ext cx="405880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20</a:t>
              </a:r>
              <a:endParaRPr lang="zh-CN" altLang="en-US" sz="1400" dirty="0"/>
            </a:p>
          </p:txBody>
        </p:sp>
        <p:sp>
          <p:nvSpPr>
            <p:cNvPr id="150" name="矩形 149"/>
            <p:cNvSpPr/>
            <p:nvPr/>
          </p:nvSpPr>
          <p:spPr>
            <a:xfrm>
              <a:off x="8054552" y="5137447"/>
              <a:ext cx="405880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21</a:t>
              </a:r>
              <a:endParaRPr lang="zh-CN" altLang="en-US" sz="1400" dirty="0"/>
            </a:p>
          </p:txBody>
        </p:sp>
        <p:sp>
          <p:nvSpPr>
            <p:cNvPr id="151" name="矩形 150"/>
            <p:cNvSpPr/>
            <p:nvPr/>
          </p:nvSpPr>
          <p:spPr>
            <a:xfrm>
              <a:off x="8414592" y="5137447"/>
              <a:ext cx="405880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22</a:t>
              </a:r>
              <a:endParaRPr lang="zh-CN" altLang="en-US" sz="1400" dirty="0"/>
            </a:p>
          </p:txBody>
        </p:sp>
        <p:grpSp>
          <p:nvGrpSpPr>
            <p:cNvPr id="4" name="组合 3"/>
            <p:cNvGrpSpPr/>
            <p:nvPr/>
          </p:nvGrpSpPr>
          <p:grpSpPr>
            <a:xfrm>
              <a:off x="539043" y="4907502"/>
              <a:ext cx="252000" cy="159603"/>
              <a:chOff x="539043" y="5047847"/>
              <a:chExt cx="252000" cy="159603"/>
            </a:xfrm>
          </p:grpSpPr>
          <p:sp>
            <p:nvSpPr>
              <p:cNvPr id="127" name="矩形 126"/>
              <p:cNvSpPr/>
              <p:nvPr/>
            </p:nvSpPr>
            <p:spPr bwMode="auto">
              <a:xfrm>
                <a:off x="539043" y="5047847"/>
                <a:ext cx="252000" cy="159603"/>
              </a:xfrm>
              <a:prstGeom prst="rect">
                <a:avLst/>
              </a:prstGeom>
              <a:solidFill>
                <a:srgbClr val="C00000"/>
              </a:solidFill>
              <a:ln w="12700" algn="ctr">
                <a:solidFill>
                  <a:srgbClr val="C00000"/>
                </a:solidFill>
                <a:miter lim="800000"/>
                <a:headEnd/>
                <a:tailEnd/>
              </a:ln>
              <a:effectLst/>
            </p:spPr>
            <p:txBody>
              <a:bodyPr lIns="36000" tIns="0" rIns="36000" bIns="0" rtlCol="0" anchor="ctr"/>
              <a:lstStyle/>
              <a:p>
                <a:pPr algn="ctr"/>
                <a:endParaRPr lang="zh-CN" altLang="en-US" sz="1200" b="1" dirty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" name="椭圆 2"/>
              <p:cNvSpPr/>
              <p:nvPr/>
            </p:nvSpPr>
            <p:spPr bwMode="auto">
              <a:xfrm>
                <a:off x="611043" y="5080817"/>
                <a:ext cx="108000" cy="108000"/>
              </a:xfrm>
              <a:prstGeom prst="ellipse">
                <a:avLst/>
              </a:prstGeom>
              <a:solidFill>
                <a:srgbClr val="99FF33"/>
              </a:solidFill>
              <a:ln w="3175" algn="ctr">
                <a:noFill/>
                <a:miter lim="800000"/>
                <a:headEnd/>
                <a:tailEnd/>
              </a:ln>
              <a:effectLst/>
            </p:spPr>
            <p:txBody>
              <a:bodyPr lIns="91446" tIns="91446" rIns="91446" bIns="91446" rtlCol="0" anchor="ctr"/>
              <a:lstStyle/>
              <a:p>
                <a:pPr algn="ctr"/>
                <a:endParaRPr lang="zh-CN" altLang="en-US" sz="280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黑体" pitchFamily="2" charset="-122"/>
                  <a:ea typeface="黑体" pitchFamily="2" charset="-122"/>
                </a:endParaRPr>
              </a:p>
            </p:txBody>
          </p:sp>
        </p:grpSp>
        <p:sp>
          <p:nvSpPr>
            <p:cNvPr id="175" name="矩形 174"/>
            <p:cNvSpPr/>
            <p:nvPr/>
          </p:nvSpPr>
          <p:spPr bwMode="auto">
            <a:xfrm>
              <a:off x="899628" y="4907502"/>
              <a:ext cx="252000" cy="159603"/>
            </a:xfrm>
            <a:prstGeom prst="rect">
              <a:avLst/>
            </a:prstGeom>
            <a:solidFill>
              <a:srgbClr val="C00000"/>
            </a:solidFill>
            <a:ln w="12700" algn="ctr">
              <a:solidFill>
                <a:srgbClr val="C00000"/>
              </a:solidFill>
              <a:miter lim="800000"/>
              <a:headEnd/>
              <a:tailEnd/>
            </a:ln>
            <a:effectLst/>
          </p:spPr>
          <p:txBody>
            <a:bodyPr lIns="36000" tIns="72000" rIns="36000" bIns="0" rtlCol="0" anchor="ctr" anchorCtr="1"/>
            <a:lstStyle/>
            <a:p>
              <a:pPr algn="ctr"/>
              <a:r>
                <a:rPr lang="en-US" altLang="zh-CN" sz="1400" b="1" dirty="0">
                  <a:solidFill>
                    <a:srgbClr val="99FF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^</a:t>
              </a:r>
              <a:endParaRPr lang="zh-CN" altLang="en-US" sz="1200" b="1" dirty="0">
                <a:solidFill>
                  <a:srgbClr val="99FF33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77" name="组合 176"/>
            <p:cNvGrpSpPr/>
            <p:nvPr/>
          </p:nvGrpSpPr>
          <p:grpSpPr>
            <a:xfrm>
              <a:off x="1260213" y="4907502"/>
              <a:ext cx="252000" cy="159603"/>
              <a:chOff x="539043" y="5047847"/>
              <a:chExt cx="252000" cy="159603"/>
            </a:xfrm>
          </p:grpSpPr>
          <p:sp>
            <p:nvSpPr>
              <p:cNvPr id="178" name="矩形 177"/>
              <p:cNvSpPr/>
              <p:nvPr/>
            </p:nvSpPr>
            <p:spPr bwMode="auto">
              <a:xfrm>
                <a:off x="539043" y="5047847"/>
                <a:ext cx="252000" cy="159603"/>
              </a:xfrm>
              <a:prstGeom prst="rect">
                <a:avLst/>
              </a:prstGeom>
              <a:solidFill>
                <a:srgbClr val="C00000"/>
              </a:solidFill>
              <a:ln w="12700" algn="ctr">
                <a:solidFill>
                  <a:srgbClr val="C00000"/>
                </a:solidFill>
                <a:miter lim="800000"/>
                <a:headEnd/>
                <a:tailEnd/>
              </a:ln>
              <a:effectLst/>
            </p:spPr>
            <p:txBody>
              <a:bodyPr lIns="36000" tIns="0" rIns="36000" bIns="0" rtlCol="0" anchor="ctr"/>
              <a:lstStyle/>
              <a:p>
                <a:pPr algn="ctr"/>
                <a:endParaRPr lang="zh-CN" altLang="en-US" sz="1200" b="1" dirty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79" name="椭圆 178"/>
              <p:cNvSpPr/>
              <p:nvPr/>
            </p:nvSpPr>
            <p:spPr bwMode="auto">
              <a:xfrm>
                <a:off x="611043" y="5080817"/>
                <a:ext cx="108000" cy="108000"/>
              </a:xfrm>
              <a:prstGeom prst="ellipse">
                <a:avLst/>
              </a:prstGeom>
              <a:solidFill>
                <a:srgbClr val="99FF33"/>
              </a:solidFill>
              <a:ln w="3175" algn="ctr">
                <a:noFill/>
                <a:miter lim="800000"/>
                <a:headEnd/>
                <a:tailEnd/>
              </a:ln>
              <a:effectLst/>
            </p:spPr>
            <p:txBody>
              <a:bodyPr lIns="91446" tIns="91446" rIns="91446" bIns="91446" rtlCol="0" anchor="ctr"/>
              <a:lstStyle/>
              <a:p>
                <a:pPr algn="ctr"/>
                <a:endParaRPr lang="zh-CN" altLang="en-US" sz="280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黑体" pitchFamily="2" charset="-122"/>
                  <a:ea typeface="黑体" pitchFamily="2" charset="-122"/>
                </a:endParaRPr>
              </a:p>
            </p:txBody>
          </p:sp>
        </p:grpSp>
        <p:sp>
          <p:nvSpPr>
            <p:cNvPr id="180" name="矩形 179"/>
            <p:cNvSpPr/>
            <p:nvPr/>
          </p:nvSpPr>
          <p:spPr bwMode="auto">
            <a:xfrm>
              <a:off x="1620798" y="4907502"/>
              <a:ext cx="252000" cy="159603"/>
            </a:xfrm>
            <a:prstGeom prst="rect">
              <a:avLst/>
            </a:prstGeom>
            <a:solidFill>
              <a:srgbClr val="C00000"/>
            </a:solidFill>
            <a:ln w="12700" algn="ctr">
              <a:solidFill>
                <a:srgbClr val="C00000"/>
              </a:solidFill>
              <a:miter lim="800000"/>
              <a:headEnd/>
              <a:tailEnd/>
            </a:ln>
            <a:effectLst/>
          </p:spPr>
          <p:txBody>
            <a:bodyPr lIns="36000" tIns="72000" rIns="36000" bIns="0" rtlCol="0" anchor="ctr" anchorCtr="1"/>
            <a:lstStyle/>
            <a:p>
              <a:pPr algn="ctr"/>
              <a:r>
                <a:rPr lang="en-US" altLang="zh-CN" sz="1400" b="1" dirty="0">
                  <a:solidFill>
                    <a:srgbClr val="99FF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^</a:t>
              </a:r>
              <a:endParaRPr lang="zh-CN" altLang="en-US" sz="1200" b="1" dirty="0">
                <a:solidFill>
                  <a:srgbClr val="99FF33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81" name="组合 180"/>
            <p:cNvGrpSpPr/>
            <p:nvPr/>
          </p:nvGrpSpPr>
          <p:grpSpPr>
            <a:xfrm>
              <a:off x="1981383" y="4907502"/>
              <a:ext cx="252000" cy="159603"/>
              <a:chOff x="539043" y="5047847"/>
              <a:chExt cx="252000" cy="159603"/>
            </a:xfrm>
          </p:grpSpPr>
          <p:sp>
            <p:nvSpPr>
              <p:cNvPr id="182" name="矩形 181"/>
              <p:cNvSpPr/>
              <p:nvPr/>
            </p:nvSpPr>
            <p:spPr bwMode="auto">
              <a:xfrm>
                <a:off x="539043" y="5047847"/>
                <a:ext cx="252000" cy="159603"/>
              </a:xfrm>
              <a:prstGeom prst="rect">
                <a:avLst/>
              </a:prstGeom>
              <a:solidFill>
                <a:srgbClr val="C00000"/>
              </a:solidFill>
              <a:ln w="12700" algn="ctr">
                <a:solidFill>
                  <a:srgbClr val="C00000"/>
                </a:solidFill>
                <a:miter lim="800000"/>
                <a:headEnd/>
                <a:tailEnd/>
              </a:ln>
              <a:effectLst/>
            </p:spPr>
            <p:txBody>
              <a:bodyPr lIns="36000" tIns="0" rIns="36000" bIns="0" rtlCol="0" anchor="ctr"/>
              <a:lstStyle/>
              <a:p>
                <a:pPr algn="ctr"/>
                <a:endParaRPr lang="zh-CN" altLang="en-US" sz="1200" b="1" dirty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83" name="椭圆 182"/>
              <p:cNvSpPr/>
              <p:nvPr/>
            </p:nvSpPr>
            <p:spPr bwMode="auto">
              <a:xfrm>
                <a:off x="611043" y="5080817"/>
                <a:ext cx="108000" cy="108000"/>
              </a:xfrm>
              <a:prstGeom prst="ellipse">
                <a:avLst/>
              </a:prstGeom>
              <a:solidFill>
                <a:srgbClr val="99FF33"/>
              </a:solidFill>
              <a:ln w="3175" algn="ctr">
                <a:noFill/>
                <a:miter lim="800000"/>
                <a:headEnd/>
                <a:tailEnd/>
              </a:ln>
              <a:effectLst/>
            </p:spPr>
            <p:txBody>
              <a:bodyPr lIns="91446" tIns="91446" rIns="91446" bIns="91446" rtlCol="0" anchor="ctr"/>
              <a:lstStyle/>
              <a:p>
                <a:pPr algn="ctr"/>
                <a:endParaRPr lang="zh-CN" altLang="en-US" sz="280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黑体" pitchFamily="2" charset="-122"/>
                  <a:ea typeface="黑体" pitchFamily="2" charset="-122"/>
                </a:endParaRPr>
              </a:p>
            </p:txBody>
          </p:sp>
        </p:grpSp>
        <p:sp>
          <p:nvSpPr>
            <p:cNvPr id="184" name="矩形 183"/>
            <p:cNvSpPr/>
            <p:nvPr/>
          </p:nvSpPr>
          <p:spPr bwMode="auto">
            <a:xfrm>
              <a:off x="2341968" y="4907502"/>
              <a:ext cx="252000" cy="159603"/>
            </a:xfrm>
            <a:prstGeom prst="rect">
              <a:avLst/>
            </a:prstGeom>
            <a:solidFill>
              <a:srgbClr val="C00000"/>
            </a:solidFill>
            <a:ln w="12700" algn="ctr">
              <a:solidFill>
                <a:srgbClr val="C00000"/>
              </a:solidFill>
              <a:miter lim="800000"/>
              <a:headEnd/>
              <a:tailEnd/>
            </a:ln>
            <a:effectLst/>
          </p:spPr>
          <p:txBody>
            <a:bodyPr lIns="36000" tIns="72000" rIns="36000" bIns="0" rtlCol="0" anchor="ctr" anchorCtr="1"/>
            <a:lstStyle/>
            <a:p>
              <a:pPr algn="ctr"/>
              <a:r>
                <a:rPr lang="en-US" altLang="zh-CN" sz="1400" b="1" dirty="0">
                  <a:solidFill>
                    <a:srgbClr val="99FF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^</a:t>
              </a:r>
              <a:endParaRPr lang="zh-CN" altLang="en-US" sz="1200" b="1" dirty="0">
                <a:solidFill>
                  <a:srgbClr val="99FF33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5" name="矩形 184"/>
            <p:cNvSpPr/>
            <p:nvPr/>
          </p:nvSpPr>
          <p:spPr bwMode="auto">
            <a:xfrm>
              <a:off x="2702553" y="4907502"/>
              <a:ext cx="252000" cy="159603"/>
            </a:xfrm>
            <a:prstGeom prst="rect">
              <a:avLst/>
            </a:prstGeom>
            <a:solidFill>
              <a:srgbClr val="C00000"/>
            </a:solidFill>
            <a:ln w="12700" algn="ctr">
              <a:solidFill>
                <a:srgbClr val="C00000"/>
              </a:solidFill>
              <a:miter lim="800000"/>
              <a:headEnd/>
              <a:tailEnd/>
            </a:ln>
            <a:effectLst/>
          </p:spPr>
          <p:txBody>
            <a:bodyPr lIns="36000" tIns="72000" rIns="36000" bIns="0" rtlCol="0" anchor="ctr" anchorCtr="1"/>
            <a:lstStyle/>
            <a:p>
              <a:pPr algn="ctr"/>
              <a:r>
                <a:rPr lang="en-US" altLang="zh-CN" sz="1400" b="1" dirty="0">
                  <a:solidFill>
                    <a:srgbClr val="99FF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^</a:t>
              </a:r>
              <a:endParaRPr lang="zh-CN" altLang="en-US" sz="1200" b="1" dirty="0">
                <a:solidFill>
                  <a:srgbClr val="99FF33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86" name="组合 185"/>
            <p:cNvGrpSpPr/>
            <p:nvPr/>
          </p:nvGrpSpPr>
          <p:grpSpPr>
            <a:xfrm>
              <a:off x="3063138" y="4907502"/>
              <a:ext cx="252000" cy="159603"/>
              <a:chOff x="539043" y="5047847"/>
              <a:chExt cx="252000" cy="159603"/>
            </a:xfrm>
          </p:grpSpPr>
          <p:sp>
            <p:nvSpPr>
              <p:cNvPr id="187" name="矩形 186"/>
              <p:cNvSpPr/>
              <p:nvPr/>
            </p:nvSpPr>
            <p:spPr bwMode="auto">
              <a:xfrm>
                <a:off x="539043" y="5047847"/>
                <a:ext cx="252000" cy="159603"/>
              </a:xfrm>
              <a:prstGeom prst="rect">
                <a:avLst/>
              </a:prstGeom>
              <a:solidFill>
                <a:srgbClr val="C00000"/>
              </a:solidFill>
              <a:ln w="12700" algn="ctr">
                <a:solidFill>
                  <a:srgbClr val="C00000"/>
                </a:solidFill>
                <a:miter lim="800000"/>
                <a:headEnd/>
                <a:tailEnd/>
              </a:ln>
              <a:effectLst/>
            </p:spPr>
            <p:txBody>
              <a:bodyPr lIns="36000" tIns="0" rIns="36000" bIns="0" rtlCol="0" anchor="ctr"/>
              <a:lstStyle/>
              <a:p>
                <a:pPr algn="ctr"/>
                <a:endParaRPr lang="zh-CN" altLang="en-US" sz="1200" b="1" dirty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88" name="椭圆 187"/>
              <p:cNvSpPr/>
              <p:nvPr/>
            </p:nvSpPr>
            <p:spPr bwMode="auto">
              <a:xfrm>
                <a:off x="611043" y="5080817"/>
                <a:ext cx="108000" cy="108000"/>
              </a:xfrm>
              <a:prstGeom prst="ellipse">
                <a:avLst/>
              </a:prstGeom>
              <a:solidFill>
                <a:srgbClr val="99FF33"/>
              </a:solidFill>
              <a:ln w="3175" algn="ctr">
                <a:noFill/>
                <a:miter lim="800000"/>
                <a:headEnd/>
                <a:tailEnd/>
              </a:ln>
              <a:effectLst/>
            </p:spPr>
            <p:txBody>
              <a:bodyPr lIns="91446" tIns="91446" rIns="91446" bIns="91446" rtlCol="0" anchor="ctr"/>
              <a:lstStyle/>
              <a:p>
                <a:pPr algn="ctr"/>
                <a:endParaRPr lang="zh-CN" altLang="en-US" sz="280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黑体" pitchFamily="2" charset="-122"/>
                  <a:ea typeface="黑体" pitchFamily="2" charset="-122"/>
                </a:endParaRPr>
              </a:p>
            </p:txBody>
          </p:sp>
        </p:grpSp>
        <p:grpSp>
          <p:nvGrpSpPr>
            <p:cNvPr id="189" name="组合 188"/>
            <p:cNvGrpSpPr/>
            <p:nvPr/>
          </p:nvGrpSpPr>
          <p:grpSpPr>
            <a:xfrm>
              <a:off x="3423723" y="4907502"/>
              <a:ext cx="252000" cy="159603"/>
              <a:chOff x="539043" y="5047847"/>
              <a:chExt cx="252000" cy="159603"/>
            </a:xfrm>
          </p:grpSpPr>
          <p:sp>
            <p:nvSpPr>
              <p:cNvPr id="190" name="矩形 189"/>
              <p:cNvSpPr/>
              <p:nvPr/>
            </p:nvSpPr>
            <p:spPr bwMode="auto">
              <a:xfrm>
                <a:off x="539043" y="5047847"/>
                <a:ext cx="252000" cy="159603"/>
              </a:xfrm>
              <a:prstGeom prst="rect">
                <a:avLst/>
              </a:prstGeom>
              <a:solidFill>
                <a:srgbClr val="C00000"/>
              </a:solidFill>
              <a:ln w="12700" algn="ctr">
                <a:solidFill>
                  <a:srgbClr val="C00000"/>
                </a:solidFill>
                <a:miter lim="800000"/>
                <a:headEnd/>
                <a:tailEnd/>
              </a:ln>
              <a:effectLst/>
            </p:spPr>
            <p:txBody>
              <a:bodyPr lIns="36000" tIns="0" rIns="36000" bIns="0" rtlCol="0" anchor="ctr"/>
              <a:lstStyle/>
              <a:p>
                <a:pPr algn="ctr"/>
                <a:endParaRPr lang="zh-CN" altLang="en-US" sz="1200" b="1" dirty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91" name="椭圆 190"/>
              <p:cNvSpPr/>
              <p:nvPr/>
            </p:nvSpPr>
            <p:spPr bwMode="auto">
              <a:xfrm>
                <a:off x="611043" y="5080817"/>
                <a:ext cx="108000" cy="108000"/>
              </a:xfrm>
              <a:prstGeom prst="ellipse">
                <a:avLst/>
              </a:prstGeom>
              <a:solidFill>
                <a:srgbClr val="99FF33"/>
              </a:solidFill>
              <a:ln w="3175" algn="ctr">
                <a:noFill/>
                <a:miter lim="800000"/>
                <a:headEnd/>
                <a:tailEnd/>
              </a:ln>
              <a:effectLst/>
            </p:spPr>
            <p:txBody>
              <a:bodyPr lIns="91446" tIns="91446" rIns="91446" bIns="91446" rtlCol="0" anchor="ctr"/>
              <a:lstStyle/>
              <a:p>
                <a:pPr algn="ctr"/>
                <a:endParaRPr lang="zh-CN" altLang="en-US" sz="280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黑体" pitchFamily="2" charset="-122"/>
                  <a:ea typeface="黑体" pitchFamily="2" charset="-122"/>
                </a:endParaRPr>
              </a:p>
            </p:txBody>
          </p:sp>
        </p:grpSp>
        <p:grpSp>
          <p:nvGrpSpPr>
            <p:cNvPr id="192" name="组合 191"/>
            <p:cNvGrpSpPr/>
            <p:nvPr/>
          </p:nvGrpSpPr>
          <p:grpSpPr>
            <a:xfrm>
              <a:off x="4144893" y="4907502"/>
              <a:ext cx="252000" cy="159603"/>
              <a:chOff x="539043" y="5047847"/>
              <a:chExt cx="252000" cy="159603"/>
            </a:xfrm>
          </p:grpSpPr>
          <p:sp>
            <p:nvSpPr>
              <p:cNvPr id="193" name="矩形 192"/>
              <p:cNvSpPr/>
              <p:nvPr/>
            </p:nvSpPr>
            <p:spPr bwMode="auto">
              <a:xfrm>
                <a:off x="539043" y="5047847"/>
                <a:ext cx="252000" cy="159603"/>
              </a:xfrm>
              <a:prstGeom prst="rect">
                <a:avLst/>
              </a:prstGeom>
              <a:solidFill>
                <a:srgbClr val="C00000"/>
              </a:solidFill>
              <a:ln w="12700" algn="ctr">
                <a:solidFill>
                  <a:srgbClr val="C00000"/>
                </a:solidFill>
                <a:miter lim="800000"/>
                <a:headEnd/>
                <a:tailEnd/>
              </a:ln>
              <a:effectLst/>
            </p:spPr>
            <p:txBody>
              <a:bodyPr lIns="36000" tIns="0" rIns="36000" bIns="0" rtlCol="0" anchor="ctr"/>
              <a:lstStyle/>
              <a:p>
                <a:pPr algn="ctr"/>
                <a:endParaRPr lang="zh-CN" altLang="en-US" sz="1200" b="1" dirty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94" name="椭圆 193"/>
              <p:cNvSpPr/>
              <p:nvPr/>
            </p:nvSpPr>
            <p:spPr bwMode="auto">
              <a:xfrm>
                <a:off x="611043" y="5080817"/>
                <a:ext cx="108000" cy="108000"/>
              </a:xfrm>
              <a:prstGeom prst="ellipse">
                <a:avLst/>
              </a:prstGeom>
              <a:solidFill>
                <a:srgbClr val="99FF33"/>
              </a:solidFill>
              <a:ln w="3175" algn="ctr">
                <a:noFill/>
                <a:miter lim="800000"/>
                <a:headEnd/>
                <a:tailEnd/>
              </a:ln>
              <a:effectLst/>
            </p:spPr>
            <p:txBody>
              <a:bodyPr lIns="91446" tIns="91446" rIns="91446" bIns="91446" rtlCol="0" anchor="ctr"/>
              <a:lstStyle/>
              <a:p>
                <a:pPr algn="ctr"/>
                <a:endParaRPr lang="zh-CN" altLang="en-US" sz="280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黑体" pitchFamily="2" charset="-122"/>
                  <a:ea typeface="黑体" pitchFamily="2" charset="-122"/>
                </a:endParaRPr>
              </a:p>
            </p:txBody>
          </p:sp>
        </p:grpSp>
        <p:grpSp>
          <p:nvGrpSpPr>
            <p:cNvPr id="195" name="组合 194"/>
            <p:cNvGrpSpPr/>
            <p:nvPr/>
          </p:nvGrpSpPr>
          <p:grpSpPr>
            <a:xfrm>
              <a:off x="4505478" y="4907502"/>
              <a:ext cx="252000" cy="159603"/>
              <a:chOff x="539043" y="5047847"/>
              <a:chExt cx="252000" cy="159603"/>
            </a:xfrm>
          </p:grpSpPr>
          <p:sp>
            <p:nvSpPr>
              <p:cNvPr id="196" name="矩形 195"/>
              <p:cNvSpPr/>
              <p:nvPr/>
            </p:nvSpPr>
            <p:spPr bwMode="auto">
              <a:xfrm>
                <a:off x="539043" y="5047847"/>
                <a:ext cx="252000" cy="159603"/>
              </a:xfrm>
              <a:prstGeom prst="rect">
                <a:avLst/>
              </a:prstGeom>
              <a:solidFill>
                <a:srgbClr val="C00000"/>
              </a:solidFill>
              <a:ln w="12700" algn="ctr">
                <a:solidFill>
                  <a:srgbClr val="C00000"/>
                </a:solidFill>
                <a:miter lim="800000"/>
                <a:headEnd/>
                <a:tailEnd/>
              </a:ln>
              <a:effectLst/>
            </p:spPr>
            <p:txBody>
              <a:bodyPr lIns="36000" tIns="0" rIns="36000" bIns="0" rtlCol="0" anchor="ctr"/>
              <a:lstStyle/>
              <a:p>
                <a:pPr algn="ctr"/>
                <a:endParaRPr lang="zh-CN" altLang="en-US" sz="1200" b="1" dirty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97" name="椭圆 196"/>
              <p:cNvSpPr/>
              <p:nvPr/>
            </p:nvSpPr>
            <p:spPr bwMode="auto">
              <a:xfrm>
                <a:off x="611043" y="5080817"/>
                <a:ext cx="108000" cy="108000"/>
              </a:xfrm>
              <a:prstGeom prst="ellipse">
                <a:avLst/>
              </a:prstGeom>
              <a:solidFill>
                <a:srgbClr val="99FF33"/>
              </a:solidFill>
              <a:ln w="3175" algn="ctr">
                <a:noFill/>
                <a:miter lim="800000"/>
                <a:headEnd/>
                <a:tailEnd/>
              </a:ln>
              <a:effectLst/>
            </p:spPr>
            <p:txBody>
              <a:bodyPr lIns="91446" tIns="91446" rIns="91446" bIns="91446" rtlCol="0" anchor="ctr"/>
              <a:lstStyle/>
              <a:p>
                <a:pPr algn="ctr"/>
                <a:endParaRPr lang="zh-CN" altLang="en-US" sz="280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黑体" pitchFamily="2" charset="-122"/>
                  <a:ea typeface="黑体" pitchFamily="2" charset="-122"/>
                </a:endParaRPr>
              </a:p>
            </p:txBody>
          </p:sp>
        </p:grpSp>
        <p:grpSp>
          <p:nvGrpSpPr>
            <p:cNvPr id="198" name="组合 197"/>
            <p:cNvGrpSpPr/>
            <p:nvPr/>
          </p:nvGrpSpPr>
          <p:grpSpPr>
            <a:xfrm>
              <a:off x="5587233" y="4907502"/>
              <a:ext cx="252000" cy="159603"/>
              <a:chOff x="539043" y="5047847"/>
              <a:chExt cx="252000" cy="159603"/>
            </a:xfrm>
          </p:grpSpPr>
          <p:sp>
            <p:nvSpPr>
              <p:cNvPr id="199" name="矩形 198"/>
              <p:cNvSpPr/>
              <p:nvPr/>
            </p:nvSpPr>
            <p:spPr bwMode="auto">
              <a:xfrm>
                <a:off x="539043" y="5047847"/>
                <a:ext cx="252000" cy="159603"/>
              </a:xfrm>
              <a:prstGeom prst="rect">
                <a:avLst/>
              </a:prstGeom>
              <a:solidFill>
                <a:srgbClr val="C00000"/>
              </a:solidFill>
              <a:ln w="12700" algn="ctr">
                <a:solidFill>
                  <a:srgbClr val="C00000"/>
                </a:solidFill>
                <a:miter lim="800000"/>
                <a:headEnd/>
                <a:tailEnd/>
              </a:ln>
              <a:effectLst/>
            </p:spPr>
            <p:txBody>
              <a:bodyPr lIns="36000" tIns="0" rIns="36000" bIns="0" rtlCol="0" anchor="ctr"/>
              <a:lstStyle/>
              <a:p>
                <a:pPr algn="ctr"/>
                <a:endParaRPr lang="zh-CN" altLang="en-US" sz="1200" b="1" dirty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00" name="椭圆 199"/>
              <p:cNvSpPr/>
              <p:nvPr/>
            </p:nvSpPr>
            <p:spPr bwMode="auto">
              <a:xfrm>
                <a:off x="611043" y="5080817"/>
                <a:ext cx="108000" cy="108000"/>
              </a:xfrm>
              <a:prstGeom prst="ellipse">
                <a:avLst/>
              </a:prstGeom>
              <a:solidFill>
                <a:srgbClr val="99FF33"/>
              </a:solidFill>
              <a:ln w="3175" algn="ctr">
                <a:noFill/>
                <a:miter lim="800000"/>
                <a:headEnd/>
                <a:tailEnd/>
              </a:ln>
              <a:effectLst/>
            </p:spPr>
            <p:txBody>
              <a:bodyPr lIns="91446" tIns="91446" rIns="91446" bIns="91446" rtlCol="0" anchor="ctr"/>
              <a:lstStyle/>
              <a:p>
                <a:pPr algn="ctr"/>
                <a:endParaRPr lang="zh-CN" altLang="en-US" sz="280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黑体" pitchFamily="2" charset="-122"/>
                  <a:ea typeface="黑体" pitchFamily="2" charset="-122"/>
                </a:endParaRPr>
              </a:p>
            </p:txBody>
          </p:sp>
        </p:grpSp>
        <p:grpSp>
          <p:nvGrpSpPr>
            <p:cNvPr id="201" name="组合 200"/>
            <p:cNvGrpSpPr/>
            <p:nvPr/>
          </p:nvGrpSpPr>
          <p:grpSpPr>
            <a:xfrm>
              <a:off x="5947818" y="4907502"/>
              <a:ext cx="252000" cy="159603"/>
              <a:chOff x="539043" y="5047847"/>
              <a:chExt cx="252000" cy="159603"/>
            </a:xfrm>
          </p:grpSpPr>
          <p:sp>
            <p:nvSpPr>
              <p:cNvPr id="202" name="矩形 201"/>
              <p:cNvSpPr/>
              <p:nvPr/>
            </p:nvSpPr>
            <p:spPr bwMode="auto">
              <a:xfrm>
                <a:off x="539043" y="5047847"/>
                <a:ext cx="252000" cy="159603"/>
              </a:xfrm>
              <a:prstGeom prst="rect">
                <a:avLst/>
              </a:prstGeom>
              <a:solidFill>
                <a:srgbClr val="C00000"/>
              </a:solidFill>
              <a:ln w="12700" algn="ctr">
                <a:solidFill>
                  <a:srgbClr val="C00000"/>
                </a:solidFill>
                <a:miter lim="800000"/>
                <a:headEnd/>
                <a:tailEnd/>
              </a:ln>
              <a:effectLst/>
            </p:spPr>
            <p:txBody>
              <a:bodyPr lIns="36000" tIns="0" rIns="36000" bIns="0" rtlCol="0" anchor="ctr"/>
              <a:lstStyle/>
              <a:p>
                <a:pPr algn="ctr"/>
                <a:endParaRPr lang="zh-CN" altLang="en-US" sz="1200" b="1" dirty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03" name="椭圆 202"/>
              <p:cNvSpPr/>
              <p:nvPr/>
            </p:nvSpPr>
            <p:spPr bwMode="auto">
              <a:xfrm>
                <a:off x="611043" y="5080817"/>
                <a:ext cx="108000" cy="108000"/>
              </a:xfrm>
              <a:prstGeom prst="ellipse">
                <a:avLst/>
              </a:prstGeom>
              <a:solidFill>
                <a:srgbClr val="99FF33"/>
              </a:solidFill>
              <a:ln w="3175" algn="ctr">
                <a:noFill/>
                <a:miter lim="800000"/>
                <a:headEnd/>
                <a:tailEnd/>
              </a:ln>
              <a:effectLst/>
            </p:spPr>
            <p:txBody>
              <a:bodyPr lIns="91446" tIns="91446" rIns="91446" bIns="91446" rtlCol="0" anchor="ctr"/>
              <a:lstStyle/>
              <a:p>
                <a:pPr algn="ctr"/>
                <a:endParaRPr lang="zh-CN" altLang="en-US" sz="280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黑体" pitchFamily="2" charset="-122"/>
                  <a:ea typeface="黑体" pitchFamily="2" charset="-122"/>
                </a:endParaRPr>
              </a:p>
            </p:txBody>
          </p:sp>
        </p:grpSp>
        <p:grpSp>
          <p:nvGrpSpPr>
            <p:cNvPr id="204" name="组合 203"/>
            <p:cNvGrpSpPr/>
            <p:nvPr/>
          </p:nvGrpSpPr>
          <p:grpSpPr>
            <a:xfrm>
              <a:off x="6308403" y="4907502"/>
              <a:ext cx="252000" cy="159603"/>
              <a:chOff x="539043" y="5047847"/>
              <a:chExt cx="252000" cy="159603"/>
            </a:xfrm>
          </p:grpSpPr>
          <p:sp>
            <p:nvSpPr>
              <p:cNvPr id="205" name="矩形 204"/>
              <p:cNvSpPr/>
              <p:nvPr/>
            </p:nvSpPr>
            <p:spPr bwMode="auto">
              <a:xfrm>
                <a:off x="539043" y="5047847"/>
                <a:ext cx="252000" cy="159603"/>
              </a:xfrm>
              <a:prstGeom prst="rect">
                <a:avLst/>
              </a:prstGeom>
              <a:solidFill>
                <a:srgbClr val="C00000"/>
              </a:solidFill>
              <a:ln w="12700" algn="ctr">
                <a:solidFill>
                  <a:srgbClr val="C00000"/>
                </a:solidFill>
                <a:miter lim="800000"/>
                <a:headEnd/>
                <a:tailEnd/>
              </a:ln>
              <a:effectLst/>
            </p:spPr>
            <p:txBody>
              <a:bodyPr lIns="36000" tIns="0" rIns="36000" bIns="0" rtlCol="0" anchor="ctr"/>
              <a:lstStyle/>
              <a:p>
                <a:pPr algn="ctr"/>
                <a:endParaRPr lang="zh-CN" altLang="en-US" sz="1200" b="1" dirty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06" name="椭圆 205"/>
              <p:cNvSpPr/>
              <p:nvPr/>
            </p:nvSpPr>
            <p:spPr bwMode="auto">
              <a:xfrm>
                <a:off x="611043" y="5080817"/>
                <a:ext cx="108000" cy="108000"/>
              </a:xfrm>
              <a:prstGeom prst="ellipse">
                <a:avLst/>
              </a:prstGeom>
              <a:solidFill>
                <a:srgbClr val="99FF33"/>
              </a:solidFill>
              <a:ln w="3175" algn="ctr">
                <a:noFill/>
                <a:miter lim="800000"/>
                <a:headEnd/>
                <a:tailEnd/>
              </a:ln>
              <a:effectLst/>
            </p:spPr>
            <p:txBody>
              <a:bodyPr lIns="91446" tIns="91446" rIns="91446" bIns="91446" rtlCol="0" anchor="ctr"/>
              <a:lstStyle/>
              <a:p>
                <a:pPr algn="ctr"/>
                <a:endParaRPr lang="zh-CN" altLang="en-US" sz="280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黑体" pitchFamily="2" charset="-122"/>
                  <a:ea typeface="黑体" pitchFamily="2" charset="-122"/>
                </a:endParaRPr>
              </a:p>
            </p:txBody>
          </p:sp>
        </p:grpSp>
        <p:grpSp>
          <p:nvGrpSpPr>
            <p:cNvPr id="207" name="组合 206"/>
            <p:cNvGrpSpPr/>
            <p:nvPr/>
          </p:nvGrpSpPr>
          <p:grpSpPr>
            <a:xfrm>
              <a:off x="6668988" y="4907502"/>
              <a:ext cx="252000" cy="159603"/>
              <a:chOff x="539043" y="5047847"/>
              <a:chExt cx="252000" cy="159603"/>
            </a:xfrm>
          </p:grpSpPr>
          <p:sp>
            <p:nvSpPr>
              <p:cNvPr id="208" name="矩形 207"/>
              <p:cNvSpPr/>
              <p:nvPr/>
            </p:nvSpPr>
            <p:spPr bwMode="auto">
              <a:xfrm>
                <a:off x="539043" y="5047847"/>
                <a:ext cx="252000" cy="159603"/>
              </a:xfrm>
              <a:prstGeom prst="rect">
                <a:avLst/>
              </a:prstGeom>
              <a:solidFill>
                <a:srgbClr val="C00000"/>
              </a:solidFill>
              <a:ln w="12700" algn="ctr">
                <a:solidFill>
                  <a:srgbClr val="C00000"/>
                </a:solidFill>
                <a:miter lim="800000"/>
                <a:headEnd/>
                <a:tailEnd/>
              </a:ln>
              <a:effectLst/>
            </p:spPr>
            <p:txBody>
              <a:bodyPr lIns="36000" tIns="0" rIns="36000" bIns="0" rtlCol="0" anchor="ctr"/>
              <a:lstStyle/>
              <a:p>
                <a:pPr algn="ctr"/>
                <a:endParaRPr lang="zh-CN" altLang="en-US" sz="1200" b="1" dirty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09" name="椭圆 208"/>
              <p:cNvSpPr/>
              <p:nvPr/>
            </p:nvSpPr>
            <p:spPr bwMode="auto">
              <a:xfrm>
                <a:off x="611043" y="5080817"/>
                <a:ext cx="108000" cy="108000"/>
              </a:xfrm>
              <a:prstGeom prst="ellipse">
                <a:avLst/>
              </a:prstGeom>
              <a:solidFill>
                <a:srgbClr val="99FF33"/>
              </a:solidFill>
              <a:ln w="3175" algn="ctr">
                <a:noFill/>
                <a:miter lim="800000"/>
                <a:headEnd/>
                <a:tailEnd/>
              </a:ln>
              <a:effectLst/>
            </p:spPr>
            <p:txBody>
              <a:bodyPr lIns="91446" tIns="91446" rIns="91446" bIns="91446" rtlCol="0" anchor="ctr"/>
              <a:lstStyle/>
              <a:p>
                <a:pPr algn="ctr"/>
                <a:endParaRPr lang="zh-CN" altLang="en-US" sz="280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黑体" pitchFamily="2" charset="-122"/>
                  <a:ea typeface="黑体" pitchFamily="2" charset="-122"/>
                </a:endParaRPr>
              </a:p>
            </p:txBody>
          </p:sp>
        </p:grpSp>
        <p:grpSp>
          <p:nvGrpSpPr>
            <p:cNvPr id="210" name="组合 209"/>
            <p:cNvGrpSpPr/>
            <p:nvPr/>
          </p:nvGrpSpPr>
          <p:grpSpPr>
            <a:xfrm>
              <a:off x="7029573" y="4907502"/>
              <a:ext cx="252000" cy="159603"/>
              <a:chOff x="539043" y="5047847"/>
              <a:chExt cx="252000" cy="159603"/>
            </a:xfrm>
          </p:grpSpPr>
          <p:sp>
            <p:nvSpPr>
              <p:cNvPr id="211" name="矩形 210"/>
              <p:cNvSpPr/>
              <p:nvPr/>
            </p:nvSpPr>
            <p:spPr bwMode="auto">
              <a:xfrm>
                <a:off x="539043" y="5047847"/>
                <a:ext cx="252000" cy="159603"/>
              </a:xfrm>
              <a:prstGeom prst="rect">
                <a:avLst/>
              </a:prstGeom>
              <a:solidFill>
                <a:srgbClr val="C00000"/>
              </a:solidFill>
              <a:ln w="12700" algn="ctr">
                <a:solidFill>
                  <a:srgbClr val="C00000"/>
                </a:solidFill>
                <a:miter lim="800000"/>
                <a:headEnd/>
                <a:tailEnd/>
              </a:ln>
              <a:effectLst/>
            </p:spPr>
            <p:txBody>
              <a:bodyPr lIns="36000" tIns="0" rIns="36000" bIns="0" rtlCol="0" anchor="ctr"/>
              <a:lstStyle/>
              <a:p>
                <a:pPr algn="ctr"/>
                <a:endParaRPr lang="zh-CN" altLang="en-US" sz="1200" b="1" dirty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12" name="椭圆 211"/>
              <p:cNvSpPr/>
              <p:nvPr/>
            </p:nvSpPr>
            <p:spPr bwMode="auto">
              <a:xfrm>
                <a:off x="611043" y="5080817"/>
                <a:ext cx="108000" cy="108000"/>
              </a:xfrm>
              <a:prstGeom prst="ellipse">
                <a:avLst/>
              </a:prstGeom>
              <a:solidFill>
                <a:srgbClr val="99FF33"/>
              </a:solidFill>
              <a:ln w="3175" algn="ctr">
                <a:noFill/>
                <a:miter lim="800000"/>
                <a:headEnd/>
                <a:tailEnd/>
              </a:ln>
              <a:effectLst/>
            </p:spPr>
            <p:txBody>
              <a:bodyPr lIns="91446" tIns="91446" rIns="91446" bIns="91446" rtlCol="0" anchor="ctr"/>
              <a:lstStyle/>
              <a:p>
                <a:pPr algn="ctr"/>
                <a:endParaRPr lang="zh-CN" altLang="en-US" sz="280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黑体" pitchFamily="2" charset="-122"/>
                  <a:ea typeface="黑体" pitchFamily="2" charset="-122"/>
                </a:endParaRPr>
              </a:p>
            </p:txBody>
          </p:sp>
        </p:grpSp>
        <p:grpSp>
          <p:nvGrpSpPr>
            <p:cNvPr id="213" name="组合 212"/>
            <p:cNvGrpSpPr/>
            <p:nvPr/>
          </p:nvGrpSpPr>
          <p:grpSpPr>
            <a:xfrm>
              <a:off x="7390158" y="4907502"/>
              <a:ext cx="252000" cy="159603"/>
              <a:chOff x="539043" y="5047847"/>
              <a:chExt cx="252000" cy="159603"/>
            </a:xfrm>
          </p:grpSpPr>
          <p:sp>
            <p:nvSpPr>
              <p:cNvPr id="214" name="矩形 213"/>
              <p:cNvSpPr/>
              <p:nvPr/>
            </p:nvSpPr>
            <p:spPr bwMode="auto">
              <a:xfrm>
                <a:off x="539043" y="5047847"/>
                <a:ext cx="252000" cy="159603"/>
              </a:xfrm>
              <a:prstGeom prst="rect">
                <a:avLst/>
              </a:prstGeom>
              <a:solidFill>
                <a:srgbClr val="C00000"/>
              </a:solidFill>
              <a:ln w="12700" algn="ctr">
                <a:solidFill>
                  <a:srgbClr val="C00000"/>
                </a:solidFill>
                <a:miter lim="800000"/>
                <a:headEnd/>
                <a:tailEnd/>
              </a:ln>
              <a:effectLst/>
            </p:spPr>
            <p:txBody>
              <a:bodyPr lIns="36000" tIns="0" rIns="36000" bIns="0" rtlCol="0" anchor="ctr"/>
              <a:lstStyle/>
              <a:p>
                <a:pPr algn="ctr"/>
                <a:endParaRPr lang="zh-CN" altLang="en-US" sz="1200" b="1" dirty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15" name="椭圆 214"/>
              <p:cNvSpPr/>
              <p:nvPr/>
            </p:nvSpPr>
            <p:spPr bwMode="auto">
              <a:xfrm>
                <a:off x="611043" y="5080817"/>
                <a:ext cx="108000" cy="108000"/>
              </a:xfrm>
              <a:prstGeom prst="ellipse">
                <a:avLst/>
              </a:prstGeom>
              <a:solidFill>
                <a:srgbClr val="99FF33"/>
              </a:solidFill>
              <a:ln w="3175" algn="ctr">
                <a:noFill/>
                <a:miter lim="800000"/>
                <a:headEnd/>
                <a:tailEnd/>
              </a:ln>
              <a:effectLst/>
            </p:spPr>
            <p:txBody>
              <a:bodyPr lIns="91446" tIns="91446" rIns="91446" bIns="91446" rtlCol="0" anchor="ctr"/>
              <a:lstStyle/>
              <a:p>
                <a:pPr algn="ctr"/>
                <a:endParaRPr lang="zh-CN" altLang="en-US" sz="280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黑体" pitchFamily="2" charset="-122"/>
                  <a:ea typeface="黑体" pitchFamily="2" charset="-122"/>
                </a:endParaRPr>
              </a:p>
            </p:txBody>
          </p:sp>
        </p:grpSp>
        <p:grpSp>
          <p:nvGrpSpPr>
            <p:cNvPr id="216" name="组合 215"/>
            <p:cNvGrpSpPr/>
            <p:nvPr/>
          </p:nvGrpSpPr>
          <p:grpSpPr>
            <a:xfrm>
              <a:off x="7750743" y="4907502"/>
              <a:ext cx="252000" cy="159603"/>
              <a:chOff x="539043" y="5047847"/>
              <a:chExt cx="252000" cy="159603"/>
            </a:xfrm>
          </p:grpSpPr>
          <p:sp>
            <p:nvSpPr>
              <p:cNvPr id="217" name="矩形 216"/>
              <p:cNvSpPr/>
              <p:nvPr/>
            </p:nvSpPr>
            <p:spPr bwMode="auto">
              <a:xfrm>
                <a:off x="539043" y="5047847"/>
                <a:ext cx="252000" cy="159603"/>
              </a:xfrm>
              <a:prstGeom prst="rect">
                <a:avLst/>
              </a:prstGeom>
              <a:solidFill>
                <a:srgbClr val="C00000"/>
              </a:solidFill>
              <a:ln w="12700" algn="ctr">
                <a:solidFill>
                  <a:srgbClr val="C00000"/>
                </a:solidFill>
                <a:miter lim="800000"/>
                <a:headEnd/>
                <a:tailEnd/>
              </a:ln>
              <a:effectLst/>
            </p:spPr>
            <p:txBody>
              <a:bodyPr lIns="36000" tIns="0" rIns="36000" bIns="0" rtlCol="0" anchor="ctr"/>
              <a:lstStyle/>
              <a:p>
                <a:pPr algn="ctr"/>
                <a:endParaRPr lang="zh-CN" altLang="en-US" sz="1200" b="1" dirty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18" name="椭圆 217"/>
              <p:cNvSpPr/>
              <p:nvPr/>
            </p:nvSpPr>
            <p:spPr bwMode="auto">
              <a:xfrm>
                <a:off x="611043" y="5080817"/>
                <a:ext cx="108000" cy="108000"/>
              </a:xfrm>
              <a:prstGeom prst="ellipse">
                <a:avLst/>
              </a:prstGeom>
              <a:solidFill>
                <a:srgbClr val="99FF33"/>
              </a:solidFill>
              <a:ln w="3175" algn="ctr">
                <a:noFill/>
                <a:miter lim="800000"/>
                <a:headEnd/>
                <a:tailEnd/>
              </a:ln>
              <a:effectLst/>
            </p:spPr>
            <p:txBody>
              <a:bodyPr lIns="91446" tIns="91446" rIns="91446" bIns="91446" rtlCol="0" anchor="ctr"/>
              <a:lstStyle/>
              <a:p>
                <a:pPr algn="ctr"/>
                <a:endParaRPr lang="zh-CN" altLang="en-US" sz="280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黑体" pitchFamily="2" charset="-122"/>
                  <a:ea typeface="黑体" pitchFamily="2" charset="-122"/>
                </a:endParaRPr>
              </a:p>
            </p:txBody>
          </p:sp>
        </p:grpSp>
        <p:sp>
          <p:nvSpPr>
            <p:cNvPr id="219" name="矩形 218"/>
            <p:cNvSpPr/>
            <p:nvPr/>
          </p:nvSpPr>
          <p:spPr bwMode="auto">
            <a:xfrm>
              <a:off x="3784308" y="4907502"/>
              <a:ext cx="252000" cy="159603"/>
            </a:xfrm>
            <a:prstGeom prst="rect">
              <a:avLst/>
            </a:prstGeom>
            <a:solidFill>
              <a:srgbClr val="C00000"/>
            </a:solidFill>
            <a:ln w="12700" algn="ctr">
              <a:solidFill>
                <a:srgbClr val="C00000"/>
              </a:solidFill>
              <a:miter lim="800000"/>
              <a:headEnd/>
              <a:tailEnd/>
            </a:ln>
            <a:effectLst/>
          </p:spPr>
          <p:txBody>
            <a:bodyPr lIns="36000" tIns="72000" rIns="36000" bIns="0" rtlCol="0" anchor="ctr" anchorCtr="1"/>
            <a:lstStyle/>
            <a:p>
              <a:pPr algn="ctr"/>
              <a:r>
                <a:rPr lang="en-US" altLang="zh-CN" sz="1400" b="1" dirty="0">
                  <a:solidFill>
                    <a:srgbClr val="99FF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^</a:t>
              </a:r>
              <a:endParaRPr lang="zh-CN" altLang="en-US" sz="1200" b="1" dirty="0">
                <a:solidFill>
                  <a:srgbClr val="99FF33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0" name="矩形 219"/>
            <p:cNvSpPr/>
            <p:nvPr/>
          </p:nvSpPr>
          <p:spPr bwMode="auto">
            <a:xfrm>
              <a:off x="4866063" y="4907502"/>
              <a:ext cx="252000" cy="159603"/>
            </a:xfrm>
            <a:prstGeom prst="rect">
              <a:avLst/>
            </a:prstGeom>
            <a:solidFill>
              <a:srgbClr val="C00000"/>
            </a:solidFill>
            <a:ln w="12700" algn="ctr">
              <a:solidFill>
                <a:srgbClr val="C00000"/>
              </a:solidFill>
              <a:miter lim="800000"/>
              <a:headEnd/>
              <a:tailEnd/>
            </a:ln>
            <a:effectLst/>
          </p:spPr>
          <p:txBody>
            <a:bodyPr lIns="36000" tIns="72000" rIns="36000" bIns="0" rtlCol="0" anchor="ctr" anchorCtr="1"/>
            <a:lstStyle/>
            <a:p>
              <a:pPr algn="ctr"/>
              <a:r>
                <a:rPr lang="en-US" altLang="zh-CN" sz="1400" b="1" dirty="0">
                  <a:solidFill>
                    <a:srgbClr val="99FF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^</a:t>
              </a:r>
              <a:endParaRPr lang="zh-CN" altLang="en-US" sz="1200" b="1" dirty="0">
                <a:solidFill>
                  <a:srgbClr val="99FF33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1" name="矩形 220"/>
            <p:cNvSpPr/>
            <p:nvPr/>
          </p:nvSpPr>
          <p:spPr bwMode="auto">
            <a:xfrm>
              <a:off x="5226648" y="4907502"/>
              <a:ext cx="252000" cy="159603"/>
            </a:xfrm>
            <a:prstGeom prst="rect">
              <a:avLst/>
            </a:prstGeom>
            <a:solidFill>
              <a:srgbClr val="C00000"/>
            </a:solidFill>
            <a:ln w="12700" algn="ctr">
              <a:solidFill>
                <a:srgbClr val="C00000"/>
              </a:solidFill>
              <a:miter lim="800000"/>
              <a:headEnd/>
              <a:tailEnd/>
            </a:ln>
            <a:effectLst/>
          </p:spPr>
          <p:txBody>
            <a:bodyPr lIns="36000" tIns="72000" rIns="36000" bIns="0" rtlCol="0" anchor="ctr" anchorCtr="1"/>
            <a:lstStyle/>
            <a:p>
              <a:pPr algn="ctr"/>
              <a:r>
                <a:rPr lang="en-US" altLang="zh-CN" sz="1400" b="1" dirty="0">
                  <a:solidFill>
                    <a:srgbClr val="99FF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^</a:t>
              </a:r>
              <a:endParaRPr lang="zh-CN" altLang="en-US" sz="1200" b="1" dirty="0">
                <a:solidFill>
                  <a:srgbClr val="99FF33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2" name="矩形 221"/>
            <p:cNvSpPr/>
            <p:nvPr/>
          </p:nvSpPr>
          <p:spPr bwMode="auto">
            <a:xfrm>
              <a:off x="8111328" y="4907502"/>
              <a:ext cx="252000" cy="159603"/>
            </a:xfrm>
            <a:prstGeom prst="rect">
              <a:avLst/>
            </a:prstGeom>
            <a:solidFill>
              <a:srgbClr val="C00000"/>
            </a:solidFill>
            <a:ln w="12700" algn="ctr">
              <a:solidFill>
                <a:srgbClr val="C00000"/>
              </a:solidFill>
              <a:miter lim="800000"/>
              <a:headEnd/>
              <a:tailEnd/>
            </a:ln>
            <a:effectLst/>
          </p:spPr>
          <p:txBody>
            <a:bodyPr lIns="36000" tIns="72000" rIns="36000" bIns="0" rtlCol="0" anchor="ctr" anchorCtr="1"/>
            <a:lstStyle/>
            <a:p>
              <a:pPr algn="ctr"/>
              <a:r>
                <a:rPr lang="en-US" altLang="zh-CN" sz="1400" b="1" dirty="0">
                  <a:solidFill>
                    <a:srgbClr val="99FF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^</a:t>
              </a:r>
              <a:endParaRPr lang="zh-CN" altLang="en-US" sz="1200" b="1" dirty="0">
                <a:solidFill>
                  <a:srgbClr val="99FF33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3" name="矩形 222"/>
            <p:cNvSpPr/>
            <p:nvPr/>
          </p:nvSpPr>
          <p:spPr bwMode="auto">
            <a:xfrm>
              <a:off x="8471909" y="4907502"/>
              <a:ext cx="252000" cy="159603"/>
            </a:xfrm>
            <a:prstGeom prst="rect">
              <a:avLst/>
            </a:prstGeom>
            <a:solidFill>
              <a:srgbClr val="C00000"/>
            </a:solidFill>
            <a:ln w="12700" algn="ctr">
              <a:solidFill>
                <a:srgbClr val="C00000"/>
              </a:solidFill>
              <a:miter lim="800000"/>
              <a:headEnd/>
              <a:tailEnd/>
            </a:ln>
            <a:effectLst/>
          </p:spPr>
          <p:txBody>
            <a:bodyPr lIns="36000" tIns="72000" rIns="36000" bIns="0" rtlCol="0" anchor="ctr" anchorCtr="1"/>
            <a:lstStyle/>
            <a:p>
              <a:pPr algn="ctr"/>
              <a:r>
                <a:rPr lang="en-US" altLang="zh-CN" sz="1400" b="1" dirty="0">
                  <a:solidFill>
                    <a:srgbClr val="99FF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^</a:t>
              </a:r>
              <a:endParaRPr lang="zh-CN" altLang="en-US" sz="1200" b="1" dirty="0">
                <a:solidFill>
                  <a:srgbClr val="99FF33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224" name="直接箭头连接符 223"/>
            <p:cNvCxnSpPr>
              <a:stCxn id="127" idx="0"/>
              <a:endCxn id="5" idx="2"/>
            </p:cNvCxnSpPr>
            <p:nvPr/>
          </p:nvCxnSpPr>
          <p:spPr bwMode="auto">
            <a:xfrm flipV="1">
              <a:off x="665043" y="4686842"/>
              <a:ext cx="0" cy="220660"/>
            </a:xfrm>
            <a:prstGeom prst="straightConnector1">
              <a:avLst/>
            </a:prstGeom>
            <a:solidFill>
              <a:schemeClr val="accent1"/>
            </a:solidFill>
            <a:ln w="31750" cap="flat" cmpd="sng" algn="ctr">
              <a:solidFill>
                <a:schemeClr val="tx1"/>
              </a:solidFill>
              <a:prstDash val="solid"/>
              <a:round/>
              <a:headEnd type="none"/>
              <a:tailEnd type="stealth" w="lg" len="lg"/>
            </a:ln>
            <a:effectLst/>
          </p:spPr>
        </p:cxnSp>
        <p:cxnSp>
          <p:nvCxnSpPr>
            <p:cNvPr id="225" name="直接箭头连接符 224"/>
            <p:cNvCxnSpPr/>
            <p:nvPr/>
          </p:nvCxnSpPr>
          <p:spPr bwMode="auto">
            <a:xfrm flipV="1">
              <a:off x="1385123" y="4686842"/>
              <a:ext cx="0" cy="220660"/>
            </a:xfrm>
            <a:prstGeom prst="straightConnector1">
              <a:avLst/>
            </a:prstGeom>
            <a:solidFill>
              <a:schemeClr val="accent1"/>
            </a:solidFill>
            <a:ln w="31750" cap="flat" cmpd="sng" algn="ctr">
              <a:solidFill>
                <a:schemeClr val="tx1"/>
              </a:solidFill>
              <a:prstDash val="solid"/>
              <a:round/>
              <a:headEnd type="none"/>
              <a:tailEnd type="stealth" w="lg" len="lg"/>
            </a:ln>
            <a:effectLst/>
          </p:spPr>
        </p:cxnSp>
        <p:cxnSp>
          <p:nvCxnSpPr>
            <p:cNvPr id="226" name="直接箭头连接符 225"/>
            <p:cNvCxnSpPr/>
            <p:nvPr/>
          </p:nvCxnSpPr>
          <p:spPr bwMode="auto">
            <a:xfrm flipV="1">
              <a:off x="2105203" y="4686842"/>
              <a:ext cx="0" cy="220660"/>
            </a:xfrm>
            <a:prstGeom prst="straightConnector1">
              <a:avLst/>
            </a:prstGeom>
            <a:solidFill>
              <a:schemeClr val="accent1"/>
            </a:solidFill>
            <a:ln w="31750" cap="flat" cmpd="sng" algn="ctr">
              <a:solidFill>
                <a:schemeClr val="tx1"/>
              </a:solidFill>
              <a:prstDash val="solid"/>
              <a:round/>
              <a:headEnd type="none"/>
              <a:tailEnd type="stealth" w="lg" len="lg"/>
            </a:ln>
            <a:effectLst/>
          </p:spPr>
        </p:cxnSp>
        <p:cxnSp>
          <p:nvCxnSpPr>
            <p:cNvPr id="227" name="直接箭头连接符 226"/>
            <p:cNvCxnSpPr/>
            <p:nvPr/>
          </p:nvCxnSpPr>
          <p:spPr bwMode="auto">
            <a:xfrm flipV="1">
              <a:off x="3185323" y="4685649"/>
              <a:ext cx="0" cy="220660"/>
            </a:xfrm>
            <a:prstGeom prst="straightConnector1">
              <a:avLst/>
            </a:prstGeom>
            <a:solidFill>
              <a:schemeClr val="accent1"/>
            </a:solidFill>
            <a:ln w="31750" cap="flat" cmpd="sng" algn="ctr">
              <a:solidFill>
                <a:schemeClr val="tx1"/>
              </a:solidFill>
              <a:prstDash val="solid"/>
              <a:round/>
              <a:headEnd type="none"/>
              <a:tailEnd type="stealth" w="lg" len="lg"/>
            </a:ln>
            <a:effectLst/>
          </p:spPr>
        </p:cxnSp>
        <p:cxnSp>
          <p:nvCxnSpPr>
            <p:cNvPr id="228" name="直接箭头连接符 227"/>
            <p:cNvCxnSpPr/>
            <p:nvPr/>
          </p:nvCxnSpPr>
          <p:spPr bwMode="auto">
            <a:xfrm flipV="1">
              <a:off x="3545362" y="4685649"/>
              <a:ext cx="0" cy="220660"/>
            </a:xfrm>
            <a:prstGeom prst="straightConnector1">
              <a:avLst/>
            </a:prstGeom>
            <a:solidFill>
              <a:schemeClr val="accent1"/>
            </a:solidFill>
            <a:ln w="31750" cap="flat" cmpd="sng" algn="ctr">
              <a:solidFill>
                <a:schemeClr val="tx1"/>
              </a:solidFill>
              <a:prstDash val="solid"/>
              <a:round/>
              <a:headEnd type="none"/>
              <a:tailEnd type="stealth" w="lg" len="lg"/>
            </a:ln>
            <a:effectLst/>
          </p:spPr>
        </p:cxnSp>
        <p:cxnSp>
          <p:nvCxnSpPr>
            <p:cNvPr id="229" name="直接箭头连接符 228"/>
            <p:cNvCxnSpPr/>
            <p:nvPr/>
          </p:nvCxnSpPr>
          <p:spPr bwMode="auto">
            <a:xfrm flipV="1">
              <a:off x="4625483" y="4685649"/>
              <a:ext cx="0" cy="220660"/>
            </a:xfrm>
            <a:prstGeom prst="straightConnector1">
              <a:avLst/>
            </a:prstGeom>
            <a:solidFill>
              <a:schemeClr val="accent1"/>
            </a:solidFill>
            <a:ln w="31750" cap="flat" cmpd="sng" algn="ctr">
              <a:solidFill>
                <a:schemeClr val="tx1"/>
              </a:solidFill>
              <a:prstDash val="solid"/>
              <a:round/>
              <a:headEnd type="none"/>
              <a:tailEnd type="stealth" w="lg" len="lg"/>
            </a:ln>
            <a:effectLst/>
          </p:spPr>
        </p:cxnSp>
        <p:cxnSp>
          <p:nvCxnSpPr>
            <p:cNvPr id="230" name="直接箭头连接符 229"/>
            <p:cNvCxnSpPr/>
            <p:nvPr/>
          </p:nvCxnSpPr>
          <p:spPr bwMode="auto">
            <a:xfrm flipV="1">
              <a:off x="4265443" y="4685649"/>
              <a:ext cx="0" cy="220660"/>
            </a:xfrm>
            <a:prstGeom prst="straightConnector1">
              <a:avLst/>
            </a:prstGeom>
            <a:solidFill>
              <a:schemeClr val="accent1"/>
            </a:solidFill>
            <a:ln w="31750" cap="flat" cmpd="sng" algn="ctr">
              <a:solidFill>
                <a:schemeClr val="tx1"/>
              </a:solidFill>
              <a:prstDash val="solid"/>
              <a:round/>
              <a:headEnd type="none"/>
              <a:tailEnd type="stealth" w="lg" len="lg"/>
            </a:ln>
            <a:effectLst/>
          </p:spPr>
        </p:cxnSp>
        <p:cxnSp>
          <p:nvCxnSpPr>
            <p:cNvPr id="231" name="直接箭头连接符 230"/>
            <p:cNvCxnSpPr/>
            <p:nvPr/>
          </p:nvCxnSpPr>
          <p:spPr bwMode="auto">
            <a:xfrm flipV="1">
              <a:off x="5705603" y="4685053"/>
              <a:ext cx="0" cy="220660"/>
            </a:xfrm>
            <a:prstGeom prst="straightConnector1">
              <a:avLst/>
            </a:prstGeom>
            <a:solidFill>
              <a:schemeClr val="accent1"/>
            </a:solidFill>
            <a:ln w="31750" cap="flat" cmpd="sng" algn="ctr">
              <a:solidFill>
                <a:schemeClr val="tx1"/>
              </a:solidFill>
              <a:prstDash val="solid"/>
              <a:round/>
              <a:headEnd type="none"/>
              <a:tailEnd type="stealth" w="lg" len="lg"/>
            </a:ln>
            <a:effectLst/>
          </p:spPr>
        </p:cxnSp>
        <p:cxnSp>
          <p:nvCxnSpPr>
            <p:cNvPr id="232" name="直接箭头连接符 231"/>
            <p:cNvCxnSpPr/>
            <p:nvPr/>
          </p:nvCxnSpPr>
          <p:spPr bwMode="auto">
            <a:xfrm flipV="1">
              <a:off x="6073818" y="4685053"/>
              <a:ext cx="0" cy="220660"/>
            </a:xfrm>
            <a:prstGeom prst="straightConnector1">
              <a:avLst/>
            </a:prstGeom>
            <a:solidFill>
              <a:schemeClr val="accent1"/>
            </a:solidFill>
            <a:ln w="31750" cap="flat" cmpd="sng" algn="ctr">
              <a:solidFill>
                <a:schemeClr val="tx1"/>
              </a:solidFill>
              <a:prstDash val="solid"/>
              <a:round/>
              <a:headEnd type="none"/>
              <a:tailEnd type="stealth" w="lg" len="lg"/>
            </a:ln>
            <a:effectLst/>
          </p:spPr>
        </p:cxnSp>
        <p:cxnSp>
          <p:nvCxnSpPr>
            <p:cNvPr id="233" name="直接箭头连接符 232"/>
            <p:cNvCxnSpPr/>
            <p:nvPr/>
          </p:nvCxnSpPr>
          <p:spPr bwMode="auto">
            <a:xfrm flipV="1">
              <a:off x="6434403" y="4685053"/>
              <a:ext cx="0" cy="220660"/>
            </a:xfrm>
            <a:prstGeom prst="straightConnector1">
              <a:avLst/>
            </a:prstGeom>
            <a:solidFill>
              <a:schemeClr val="accent1"/>
            </a:solidFill>
            <a:ln w="31750" cap="flat" cmpd="sng" algn="ctr">
              <a:solidFill>
                <a:schemeClr val="tx1"/>
              </a:solidFill>
              <a:prstDash val="solid"/>
              <a:round/>
              <a:headEnd type="none"/>
              <a:tailEnd type="stealth" w="lg" len="lg"/>
            </a:ln>
            <a:effectLst/>
          </p:spPr>
        </p:cxnSp>
        <p:cxnSp>
          <p:nvCxnSpPr>
            <p:cNvPr id="234" name="直接箭头连接符 233"/>
            <p:cNvCxnSpPr/>
            <p:nvPr/>
          </p:nvCxnSpPr>
          <p:spPr bwMode="auto">
            <a:xfrm flipV="1">
              <a:off x="6794988" y="4685053"/>
              <a:ext cx="0" cy="220660"/>
            </a:xfrm>
            <a:prstGeom prst="straightConnector1">
              <a:avLst/>
            </a:prstGeom>
            <a:solidFill>
              <a:schemeClr val="accent1"/>
            </a:solidFill>
            <a:ln w="31750" cap="flat" cmpd="sng" algn="ctr">
              <a:solidFill>
                <a:schemeClr val="tx1"/>
              </a:solidFill>
              <a:prstDash val="solid"/>
              <a:round/>
              <a:headEnd type="none"/>
              <a:tailEnd type="stealth" w="lg" len="lg"/>
            </a:ln>
            <a:effectLst/>
          </p:spPr>
        </p:cxnSp>
        <p:cxnSp>
          <p:nvCxnSpPr>
            <p:cNvPr id="235" name="直接箭头连接符 234"/>
            <p:cNvCxnSpPr/>
            <p:nvPr/>
          </p:nvCxnSpPr>
          <p:spPr bwMode="auto">
            <a:xfrm flipV="1">
              <a:off x="7155573" y="4685053"/>
              <a:ext cx="0" cy="220660"/>
            </a:xfrm>
            <a:prstGeom prst="straightConnector1">
              <a:avLst/>
            </a:prstGeom>
            <a:solidFill>
              <a:schemeClr val="accent1"/>
            </a:solidFill>
            <a:ln w="31750" cap="flat" cmpd="sng" algn="ctr">
              <a:solidFill>
                <a:schemeClr val="tx1"/>
              </a:solidFill>
              <a:prstDash val="solid"/>
              <a:round/>
              <a:headEnd type="none"/>
              <a:tailEnd type="stealth" w="lg" len="lg"/>
            </a:ln>
            <a:effectLst/>
          </p:spPr>
        </p:cxnSp>
        <p:cxnSp>
          <p:nvCxnSpPr>
            <p:cNvPr id="236" name="直接箭头连接符 235"/>
            <p:cNvCxnSpPr/>
            <p:nvPr/>
          </p:nvCxnSpPr>
          <p:spPr bwMode="auto">
            <a:xfrm flipV="1">
              <a:off x="7516158" y="4685053"/>
              <a:ext cx="0" cy="220660"/>
            </a:xfrm>
            <a:prstGeom prst="straightConnector1">
              <a:avLst/>
            </a:prstGeom>
            <a:solidFill>
              <a:schemeClr val="accent1"/>
            </a:solidFill>
            <a:ln w="31750" cap="flat" cmpd="sng" algn="ctr">
              <a:solidFill>
                <a:schemeClr val="tx1"/>
              </a:solidFill>
              <a:prstDash val="solid"/>
              <a:round/>
              <a:headEnd type="none"/>
              <a:tailEnd type="stealth" w="lg" len="lg"/>
            </a:ln>
            <a:effectLst/>
          </p:spPr>
        </p:cxnSp>
        <p:cxnSp>
          <p:nvCxnSpPr>
            <p:cNvPr id="237" name="直接箭头连接符 236"/>
            <p:cNvCxnSpPr/>
            <p:nvPr/>
          </p:nvCxnSpPr>
          <p:spPr bwMode="auto">
            <a:xfrm flipV="1">
              <a:off x="7873931" y="4685053"/>
              <a:ext cx="0" cy="220660"/>
            </a:xfrm>
            <a:prstGeom prst="straightConnector1">
              <a:avLst/>
            </a:prstGeom>
            <a:solidFill>
              <a:schemeClr val="accent1"/>
            </a:solidFill>
            <a:ln w="31750" cap="flat" cmpd="sng" algn="ctr">
              <a:solidFill>
                <a:schemeClr val="tx1"/>
              </a:solidFill>
              <a:prstDash val="solid"/>
              <a:round/>
              <a:headEnd type="none"/>
              <a:tailEnd type="stealth" w="lg" len="lg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483994261"/>
      </p:ext>
    </p:extLst>
  </p:cSld>
  <p:clrMapOvr>
    <a:masterClrMapping/>
  </p:clrMapOvr>
  <p:transition advTm="157">
    <p:zoom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extBox 20"/>
          <p:cNvSpPr txBox="1">
            <a:spLocks noChangeArrowheads="1"/>
          </p:cNvSpPr>
          <p:nvPr/>
        </p:nvSpPr>
        <p:spPr bwMode="auto">
          <a:xfrm>
            <a:off x="179512" y="1196752"/>
            <a:ext cx="8749223" cy="2308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lvl="1" indent="-3429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公共溢出区法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在原散列表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(a)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之外另设一词典结构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(b)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作为公共溢出区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凡冲突的词条进入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(b)</a:t>
            </a:r>
          </a:p>
          <a:p>
            <a:pPr lvl="2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查找时，若在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(a)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中查找不成功，可在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(b)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中顺序查找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适合冲突数据很少的情况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088" y="85725"/>
            <a:ext cx="7599362" cy="914400"/>
          </a:xfrm>
        </p:spPr>
        <p:txBody>
          <a:bodyPr/>
          <a:lstStyle/>
          <a:p>
            <a:pPr>
              <a:defRPr/>
            </a:pPr>
            <a:r>
              <a:rPr lang="zh-CN" altLang="en-US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散列冲突排解</a:t>
            </a:r>
            <a:r>
              <a:rPr lang="en-US" altLang="zh-CN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(3)</a:t>
            </a:r>
            <a:endParaRPr lang="zh-CN" altLang="en-US" sz="3600" dirty="0">
              <a:solidFill>
                <a:srgbClr val="00336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104651" y="3861048"/>
            <a:ext cx="8831748" cy="1489567"/>
            <a:chOff x="191086" y="3065125"/>
            <a:chExt cx="8831748" cy="1489567"/>
          </a:xfrm>
        </p:grpSpPr>
        <p:sp>
          <p:nvSpPr>
            <p:cNvPr id="113" name="矩形 112"/>
            <p:cNvSpPr/>
            <p:nvPr/>
          </p:nvSpPr>
          <p:spPr bwMode="auto">
            <a:xfrm>
              <a:off x="687385" y="3065125"/>
              <a:ext cx="360040" cy="369487"/>
            </a:xfrm>
            <a:prstGeom prst="rect">
              <a:avLst/>
            </a:prstGeom>
            <a:solidFill>
              <a:schemeClr val="accent1"/>
            </a:solidFill>
            <a:ln w="12700" algn="ctr">
              <a:solidFill>
                <a:srgbClr val="C00000"/>
              </a:solidFill>
              <a:miter lim="800000"/>
              <a:headEnd/>
              <a:tailEnd/>
            </a:ln>
            <a:effectLst/>
          </p:spPr>
          <p:txBody>
            <a:bodyPr lIns="36000" tIns="0" rIns="36000" bIns="0" rtlCol="0" anchor="ctr"/>
            <a:lstStyle/>
            <a:p>
              <a:pPr algn="ctr"/>
              <a:r>
                <a:rPr lang="en-US" altLang="zh-CN" sz="7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2013011635</a:t>
              </a:r>
              <a:endParaRPr lang="zh-CN" altLang="en-US" sz="7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4" name="矩形 113"/>
            <p:cNvSpPr/>
            <p:nvPr/>
          </p:nvSpPr>
          <p:spPr bwMode="auto">
            <a:xfrm>
              <a:off x="681981" y="3792871"/>
              <a:ext cx="360040" cy="369487"/>
            </a:xfrm>
            <a:prstGeom prst="rect">
              <a:avLst/>
            </a:prstGeom>
            <a:solidFill>
              <a:schemeClr val="accent1"/>
            </a:solidFill>
            <a:ln w="12700" algn="ctr">
              <a:solidFill>
                <a:srgbClr val="C00000"/>
              </a:solidFill>
              <a:miter lim="800000"/>
              <a:headEnd/>
              <a:tailEnd/>
            </a:ln>
            <a:effectLst/>
          </p:spPr>
          <p:txBody>
            <a:bodyPr lIns="36000" tIns="0" rIns="36000" bIns="0" rtlCol="0" anchor="ctr"/>
            <a:lstStyle/>
            <a:p>
              <a:pPr algn="ctr"/>
              <a:r>
                <a:rPr lang="en-US" altLang="zh-CN" sz="7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2014010525</a:t>
              </a:r>
              <a:endParaRPr lang="zh-CN" altLang="en-US" sz="7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6" name="矩形 115"/>
            <p:cNvSpPr/>
            <p:nvPr/>
          </p:nvSpPr>
          <p:spPr bwMode="auto">
            <a:xfrm>
              <a:off x="1401237" y="3792871"/>
              <a:ext cx="360040" cy="369487"/>
            </a:xfrm>
            <a:prstGeom prst="rect">
              <a:avLst/>
            </a:prstGeom>
            <a:solidFill>
              <a:schemeClr val="accent1"/>
            </a:solidFill>
            <a:ln w="12700" algn="ctr">
              <a:solidFill>
                <a:srgbClr val="C00000"/>
              </a:solidFill>
              <a:miter lim="800000"/>
              <a:headEnd/>
              <a:tailEnd/>
            </a:ln>
            <a:effectLst/>
          </p:spPr>
          <p:txBody>
            <a:bodyPr lIns="36000" tIns="0" rIns="36000" bIns="0" rtlCol="0" anchor="ctr"/>
            <a:lstStyle/>
            <a:p>
              <a:pPr algn="ctr"/>
              <a:r>
                <a:rPr lang="en-US" altLang="zh-CN" sz="7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2016110057</a:t>
              </a:r>
            </a:p>
          </p:txBody>
        </p:sp>
        <p:sp>
          <p:nvSpPr>
            <p:cNvPr id="117" name="矩形 116"/>
            <p:cNvSpPr/>
            <p:nvPr/>
          </p:nvSpPr>
          <p:spPr bwMode="auto">
            <a:xfrm>
              <a:off x="1047425" y="3065125"/>
              <a:ext cx="360040" cy="369487"/>
            </a:xfrm>
            <a:prstGeom prst="rect">
              <a:avLst/>
            </a:prstGeom>
            <a:solidFill>
              <a:schemeClr val="accent1"/>
            </a:solidFill>
            <a:ln w="12700" algn="ctr">
              <a:solidFill>
                <a:srgbClr val="C00000"/>
              </a:solidFill>
              <a:miter lim="800000"/>
              <a:headEnd/>
              <a:tailEnd/>
            </a:ln>
            <a:effectLst/>
          </p:spPr>
          <p:txBody>
            <a:bodyPr lIns="36000" tIns="0" rIns="36000" bIns="0" rtlCol="0" anchor="ctr"/>
            <a:lstStyle/>
            <a:p>
              <a:pPr algn="ctr"/>
              <a:r>
                <a:rPr lang="en-US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~</a:t>
              </a:r>
              <a:endPara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2" name="矩形 121"/>
            <p:cNvSpPr/>
            <p:nvPr/>
          </p:nvSpPr>
          <p:spPr bwMode="auto">
            <a:xfrm>
              <a:off x="2839749" y="3792871"/>
              <a:ext cx="360040" cy="369487"/>
            </a:xfrm>
            <a:prstGeom prst="rect">
              <a:avLst/>
            </a:prstGeom>
            <a:solidFill>
              <a:schemeClr val="accent1"/>
            </a:solidFill>
            <a:ln w="12700" algn="ctr">
              <a:solidFill>
                <a:srgbClr val="C00000"/>
              </a:solidFill>
              <a:miter lim="800000"/>
              <a:headEnd/>
              <a:tailEnd/>
            </a:ln>
            <a:effectLst/>
          </p:spPr>
          <p:txBody>
            <a:bodyPr lIns="36000" tIns="0" rIns="36000" bIns="0" rtlCol="0" anchor="ctr"/>
            <a:lstStyle/>
            <a:p>
              <a:pPr algn="ctr"/>
              <a:r>
                <a:rPr lang="en-US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~</a:t>
              </a:r>
              <a:endPara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3" name="矩形 122"/>
            <p:cNvSpPr/>
            <p:nvPr/>
          </p:nvSpPr>
          <p:spPr bwMode="auto">
            <a:xfrm>
              <a:off x="1407465" y="3065125"/>
              <a:ext cx="360040" cy="369487"/>
            </a:xfrm>
            <a:prstGeom prst="rect">
              <a:avLst/>
            </a:prstGeom>
            <a:solidFill>
              <a:schemeClr val="accent1"/>
            </a:solidFill>
            <a:ln w="12700" algn="ctr">
              <a:solidFill>
                <a:srgbClr val="C00000"/>
              </a:solidFill>
              <a:miter lim="800000"/>
              <a:headEnd/>
              <a:tailEnd/>
            </a:ln>
            <a:effectLst/>
          </p:spPr>
          <p:txBody>
            <a:bodyPr lIns="36000" tIns="0" rIns="36000" bIns="0" rtlCol="0" anchor="ctr"/>
            <a:lstStyle/>
            <a:p>
              <a:pPr algn="ctr"/>
              <a:r>
                <a:rPr lang="en-US" altLang="zh-CN" sz="7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2013012235</a:t>
              </a:r>
              <a:endParaRPr lang="zh-CN" altLang="en-US" sz="7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5" name="矩形 124"/>
            <p:cNvSpPr/>
            <p:nvPr/>
          </p:nvSpPr>
          <p:spPr bwMode="auto">
            <a:xfrm>
              <a:off x="3199377" y="3792871"/>
              <a:ext cx="360040" cy="369487"/>
            </a:xfrm>
            <a:prstGeom prst="rect">
              <a:avLst/>
            </a:prstGeom>
            <a:solidFill>
              <a:schemeClr val="accent1"/>
            </a:solidFill>
            <a:ln w="12700" algn="ctr">
              <a:solidFill>
                <a:srgbClr val="C00000"/>
              </a:solidFill>
              <a:miter lim="800000"/>
              <a:headEnd/>
              <a:tailEnd/>
            </a:ln>
            <a:effectLst/>
          </p:spPr>
          <p:txBody>
            <a:bodyPr lIns="36000" tIns="0" rIns="36000" bIns="0" rtlCol="0" anchor="ctr"/>
            <a:lstStyle/>
            <a:p>
              <a:pPr algn="ctr"/>
              <a:r>
                <a:rPr lang="en-US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~</a:t>
              </a:r>
              <a:endPara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6" name="矩形 125"/>
            <p:cNvSpPr/>
            <p:nvPr/>
          </p:nvSpPr>
          <p:spPr bwMode="auto">
            <a:xfrm>
              <a:off x="1767505" y="3065125"/>
              <a:ext cx="360040" cy="369487"/>
            </a:xfrm>
            <a:prstGeom prst="rect">
              <a:avLst/>
            </a:prstGeom>
            <a:solidFill>
              <a:schemeClr val="accent1"/>
            </a:solidFill>
            <a:ln w="12700" algn="ctr">
              <a:solidFill>
                <a:srgbClr val="C00000"/>
              </a:solidFill>
              <a:miter lim="800000"/>
              <a:headEnd/>
              <a:tailEnd/>
            </a:ln>
            <a:effectLst/>
          </p:spPr>
          <p:txBody>
            <a:bodyPr lIns="36000" tIns="0" rIns="36000" bIns="0" rtlCol="0" anchor="ctr"/>
            <a:lstStyle/>
            <a:p>
              <a:pPr algn="ctr"/>
              <a:r>
                <a:rPr lang="en-US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~</a:t>
              </a:r>
              <a:endPara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9" name="矩形 128"/>
            <p:cNvSpPr/>
            <p:nvPr/>
          </p:nvSpPr>
          <p:spPr bwMode="auto">
            <a:xfrm>
              <a:off x="3559005" y="3792871"/>
              <a:ext cx="360040" cy="369487"/>
            </a:xfrm>
            <a:prstGeom prst="rect">
              <a:avLst/>
            </a:prstGeom>
            <a:solidFill>
              <a:schemeClr val="accent1"/>
            </a:solidFill>
            <a:ln w="12700" algn="ctr">
              <a:solidFill>
                <a:srgbClr val="C00000"/>
              </a:solidFill>
              <a:miter lim="800000"/>
              <a:headEnd/>
              <a:tailEnd/>
            </a:ln>
            <a:effectLst/>
          </p:spPr>
          <p:txBody>
            <a:bodyPr lIns="36000" tIns="0" rIns="36000" bIns="0" rtlCol="0" anchor="ctr"/>
            <a:lstStyle/>
            <a:p>
              <a:pPr algn="ctr"/>
              <a:r>
                <a:rPr lang="en-US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~</a:t>
              </a:r>
              <a:endPara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2" name="矩形 151"/>
            <p:cNvSpPr/>
            <p:nvPr/>
          </p:nvSpPr>
          <p:spPr bwMode="auto">
            <a:xfrm>
              <a:off x="2127545" y="3065125"/>
              <a:ext cx="360040" cy="369487"/>
            </a:xfrm>
            <a:prstGeom prst="rect">
              <a:avLst/>
            </a:prstGeom>
            <a:solidFill>
              <a:schemeClr val="accent1"/>
            </a:solidFill>
            <a:ln w="12700" algn="ctr">
              <a:solidFill>
                <a:srgbClr val="C00000"/>
              </a:solidFill>
              <a:miter lim="800000"/>
              <a:headEnd/>
              <a:tailEnd/>
            </a:ln>
            <a:effectLst/>
          </p:spPr>
          <p:txBody>
            <a:bodyPr lIns="36000" tIns="0" rIns="36000" bIns="0" rtlCol="0" anchor="ctr"/>
            <a:lstStyle/>
            <a:p>
              <a:pPr algn="ctr"/>
              <a:r>
                <a:rPr lang="en-US" altLang="zh-CN" sz="7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2012010518</a:t>
              </a:r>
            </a:p>
          </p:txBody>
        </p:sp>
        <p:sp>
          <p:nvSpPr>
            <p:cNvPr id="154" name="矩形 153"/>
            <p:cNvSpPr/>
            <p:nvPr/>
          </p:nvSpPr>
          <p:spPr bwMode="auto">
            <a:xfrm>
              <a:off x="3918633" y="3792871"/>
              <a:ext cx="360040" cy="369487"/>
            </a:xfrm>
            <a:prstGeom prst="rect">
              <a:avLst/>
            </a:prstGeom>
            <a:solidFill>
              <a:schemeClr val="accent1"/>
            </a:solidFill>
            <a:ln w="12700" algn="ctr">
              <a:solidFill>
                <a:srgbClr val="C00000"/>
              </a:solidFill>
              <a:miter lim="800000"/>
              <a:headEnd/>
              <a:tailEnd/>
            </a:ln>
            <a:effectLst/>
          </p:spPr>
          <p:txBody>
            <a:bodyPr lIns="36000" tIns="0" rIns="36000" bIns="0" rtlCol="0" anchor="ctr"/>
            <a:lstStyle/>
            <a:p>
              <a:pPr algn="ctr"/>
              <a:r>
                <a:rPr lang="en-US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~</a:t>
              </a:r>
              <a:endPara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5" name="矩形 154"/>
            <p:cNvSpPr/>
            <p:nvPr/>
          </p:nvSpPr>
          <p:spPr bwMode="auto">
            <a:xfrm>
              <a:off x="2487585" y="3065125"/>
              <a:ext cx="360040" cy="369487"/>
            </a:xfrm>
            <a:prstGeom prst="rect">
              <a:avLst/>
            </a:prstGeom>
            <a:solidFill>
              <a:schemeClr val="accent1"/>
            </a:solidFill>
            <a:ln w="12700" algn="ctr">
              <a:solidFill>
                <a:srgbClr val="C00000"/>
              </a:solidFill>
              <a:miter lim="800000"/>
              <a:headEnd/>
              <a:tailEnd/>
            </a:ln>
            <a:effectLst/>
          </p:spPr>
          <p:txBody>
            <a:bodyPr lIns="36000" tIns="0" rIns="36000" bIns="0" rtlCol="0" anchor="ctr"/>
            <a:lstStyle/>
            <a:p>
              <a:pPr algn="ctr"/>
              <a:r>
                <a:rPr lang="en-US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~</a:t>
              </a:r>
              <a:endPara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7" name="矩形 156"/>
            <p:cNvSpPr/>
            <p:nvPr/>
          </p:nvSpPr>
          <p:spPr bwMode="auto">
            <a:xfrm>
              <a:off x="4278261" y="3792871"/>
              <a:ext cx="360040" cy="369487"/>
            </a:xfrm>
            <a:prstGeom prst="rect">
              <a:avLst/>
            </a:prstGeom>
            <a:solidFill>
              <a:schemeClr val="accent1"/>
            </a:solidFill>
            <a:ln w="12700" algn="ctr">
              <a:solidFill>
                <a:srgbClr val="C00000"/>
              </a:solidFill>
              <a:miter lim="800000"/>
              <a:headEnd/>
              <a:tailEnd/>
            </a:ln>
            <a:effectLst/>
          </p:spPr>
          <p:txBody>
            <a:bodyPr lIns="36000" tIns="0" rIns="36000" bIns="0" rtlCol="0" anchor="ctr"/>
            <a:lstStyle/>
            <a:p>
              <a:pPr algn="ctr"/>
              <a:r>
                <a:rPr lang="en-US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~</a:t>
              </a:r>
              <a:endPara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8" name="矩形 157"/>
            <p:cNvSpPr/>
            <p:nvPr/>
          </p:nvSpPr>
          <p:spPr bwMode="auto">
            <a:xfrm>
              <a:off x="2847625" y="3065125"/>
              <a:ext cx="360040" cy="369487"/>
            </a:xfrm>
            <a:prstGeom prst="rect">
              <a:avLst/>
            </a:prstGeom>
            <a:solidFill>
              <a:schemeClr val="accent1"/>
            </a:solidFill>
            <a:ln w="12700" algn="ctr">
              <a:solidFill>
                <a:srgbClr val="C00000"/>
              </a:solidFill>
              <a:miter lim="800000"/>
              <a:headEnd/>
              <a:tailEnd/>
            </a:ln>
            <a:effectLst/>
          </p:spPr>
          <p:txBody>
            <a:bodyPr lIns="36000" tIns="0" rIns="36000" bIns="0" rtlCol="0" anchor="ctr"/>
            <a:lstStyle/>
            <a:p>
              <a:pPr algn="ctr"/>
              <a:r>
                <a:rPr lang="en-US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~</a:t>
              </a:r>
            </a:p>
          </p:txBody>
        </p:sp>
        <p:sp>
          <p:nvSpPr>
            <p:cNvPr id="160" name="矩形 159"/>
            <p:cNvSpPr/>
            <p:nvPr/>
          </p:nvSpPr>
          <p:spPr bwMode="auto">
            <a:xfrm>
              <a:off x="4637889" y="3792871"/>
              <a:ext cx="360040" cy="369487"/>
            </a:xfrm>
            <a:prstGeom prst="rect">
              <a:avLst/>
            </a:prstGeom>
            <a:solidFill>
              <a:schemeClr val="accent1"/>
            </a:solidFill>
            <a:ln w="12700" algn="ctr">
              <a:solidFill>
                <a:srgbClr val="C00000"/>
              </a:solidFill>
              <a:miter lim="800000"/>
              <a:headEnd/>
              <a:tailEnd/>
            </a:ln>
            <a:effectLst/>
          </p:spPr>
          <p:txBody>
            <a:bodyPr lIns="36000" tIns="0" rIns="36000" bIns="0" rtlCol="0" anchor="ctr"/>
            <a:lstStyle/>
            <a:p>
              <a:pPr algn="ctr"/>
              <a:r>
                <a:rPr lang="en-US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~</a:t>
              </a:r>
              <a:endPara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1" name="矩形 160"/>
            <p:cNvSpPr/>
            <p:nvPr/>
          </p:nvSpPr>
          <p:spPr bwMode="auto">
            <a:xfrm>
              <a:off x="3207665" y="3065125"/>
              <a:ext cx="360040" cy="369487"/>
            </a:xfrm>
            <a:prstGeom prst="rect">
              <a:avLst/>
            </a:prstGeom>
            <a:solidFill>
              <a:schemeClr val="accent1"/>
            </a:solidFill>
            <a:ln w="12700" algn="ctr">
              <a:solidFill>
                <a:srgbClr val="C00000"/>
              </a:solidFill>
              <a:miter lim="800000"/>
              <a:headEnd/>
              <a:tailEnd/>
            </a:ln>
            <a:effectLst/>
          </p:spPr>
          <p:txBody>
            <a:bodyPr lIns="36000" tIns="0" rIns="36000" bIns="0" rtlCol="0" anchor="ctr"/>
            <a:lstStyle/>
            <a:p>
              <a:pPr algn="ctr"/>
              <a:r>
                <a:rPr lang="en-US" altLang="zh-CN" sz="7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2013012217</a:t>
              </a:r>
              <a:endParaRPr lang="zh-CN" altLang="en-US" sz="7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3" name="矩形 162"/>
            <p:cNvSpPr/>
            <p:nvPr/>
          </p:nvSpPr>
          <p:spPr bwMode="auto">
            <a:xfrm>
              <a:off x="4997517" y="3792871"/>
              <a:ext cx="360040" cy="369487"/>
            </a:xfrm>
            <a:prstGeom prst="rect">
              <a:avLst/>
            </a:prstGeom>
            <a:solidFill>
              <a:schemeClr val="accent1"/>
            </a:solidFill>
            <a:ln w="12700" algn="ctr">
              <a:solidFill>
                <a:srgbClr val="C00000"/>
              </a:solidFill>
              <a:miter lim="800000"/>
              <a:headEnd/>
              <a:tailEnd/>
            </a:ln>
            <a:effectLst/>
          </p:spPr>
          <p:txBody>
            <a:bodyPr lIns="36000" tIns="0" rIns="36000" bIns="0" rtlCol="0" anchor="ctr"/>
            <a:lstStyle/>
            <a:p>
              <a:pPr algn="ctr"/>
              <a:r>
                <a:rPr lang="en-US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~</a:t>
              </a:r>
              <a:endPara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4" name="矩形 163"/>
            <p:cNvSpPr/>
            <p:nvPr/>
          </p:nvSpPr>
          <p:spPr bwMode="auto">
            <a:xfrm>
              <a:off x="3567705" y="3065125"/>
              <a:ext cx="360040" cy="369487"/>
            </a:xfrm>
            <a:prstGeom prst="rect">
              <a:avLst/>
            </a:prstGeom>
            <a:solidFill>
              <a:schemeClr val="accent1"/>
            </a:solidFill>
            <a:ln w="12700" algn="ctr">
              <a:solidFill>
                <a:srgbClr val="C00000"/>
              </a:solidFill>
              <a:miter lim="800000"/>
              <a:headEnd/>
              <a:tailEnd/>
            </a:ln>
            <a:effectLst/>
          </p:spPr>
          <p:txBody>
            <a:bodyPr lIns="36000" tIns="0" rIns="36000" bIns="0" rtlCol="0" anchor="ctr"/>
            <a:lstStyle/>
            <a:p>
              <a:pPr algn="ctr"/>
              <a:r>
                <a:rPr lang="en-US" altLang="zh-CN" sz="7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2014010533</a:t>
              </a:r>
              <a:endParaRPr lang="zh-CN" altLang="en-US" sz="7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6" name="矩形 165"/>
            <p:cNvSpPr/>
            <p:nvPr/>
          </p:nvSpPr>
          <p:spPr bwMode="auto">
            <a:xfrm>
              <a:off x="5357145" y="3792871"/>
              <a:ext cx="360040" cy="369487"/>
            </a:xfrm>
            <a:prstGeom prst="rect">
              <a:avLst/>
            </a:prstGeom>
            <a:solidFill>
              <a:schemeClr val="accent1"/>
            </a:solidFill>
            <a:ln w="12700" algn="ctr">
              <a:solidFill>
                <a:srgbClr val="C00000"/>
              </a:solidFill>
              <a:miter lim="800000"/>
              <a:headEnd/>
              <a:tailEnd/>
            </a:ln>
            <a:effectLst/>
          </p:spPr>
          <p:txBody>
            <a:bodyPr lIns="36000" tIns="0" rIns="36000" bIns="0" rtlCol="0" anchor="ctr"/>
            <a:lstStyle/>
            <a:p>
              <a:pPr algn="ctr"/>
              <a:r>
                <a:rPr lang="en-US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~</a:t>
              </a:r>
              <a:endPara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7" name="矩形 166"/>
            <p:cNvSpPr/>
            <p:nvPr/>
          </p:nvSpPr>
          <p:spPr bwMode="auto">
            <a:xfrm>
              <a:off x="3927745" y="3065125"/>
              <a:ext cx="360040" cy="369487"/>
            </a:xfrm>
            <a:prstGeom prst="rect">
              <a:avLst/>
            </a:prstGeom>
            <a:solidFill>
              <a:schemeClr val="accent1"/>
            </a:solidFill>
            <a:ln w="12700" algn="ctr">
              <a:solidFill>
                <a:srgbClr val="C00000"/>
              </a:solidFill>
              <a:miter lim="800000"/>
              <a:headEnd/>
              <a:tailEnd/>
            </a:ln>
            <a:effectLst/>
          </p:spPr>
          <p:txBody>
            <a:bodyPr lIns="36000" tIns="0" rIns="36000" bIns="0" rtlCol="0" anchor="ctr"/>
            <a:lstStyle/>
            <a:p>
              <a:pPr algn="ctr"/>
              <a:r>
                <a:rPr lang="en-US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~</a:t>
              </a:r>
              <a:endPara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9" name="矩形 168"/>
            <p:cNvSpPr/>
            <p:nvPr/>
          </p:nvSpPr>
          <p:spPr bwMode="auto">
            <a:xfrm>
              <a:off x="5716773" y="3792871"/>
              <a:ext cx="360040" cy="369487"/>
            </a:xfrm>
            <a:prstGeom prst="rect">
              <a:avLst/>
            </a:prstGeom>
            <a:solidFill>
              <a:schemeClr val="accent1"/>
            </a:solidFill>
            <a:ln w="12700" algn="ctr">
              <a:solidFill>
                <a:srgbClr val="C00000"/>
              </a:solidFill>
              <a:miter lim="800000"/>
              <a:headEnd/>
              <a:tailEnd/>
            </a:ln>
            <a:effectLst/>
          </p:spPr>
          <p:txBody>
            <a:bodyPr lIns="36000" tIns="0" rIns="36000" bIns="0" rtlCol="0" anchor="ctr"/>
            <a:lstStyle/>
            <a:p>
              <a:pPr algn="ctr"/>
              <a:r>
                <a:rPr lang="en-US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~</a:t>
              </a:r>
              <a:endPara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0" name="矩形 169"/>
            <p:cNvSpPr/>
            <p:nvPr/>
          </p:nvSpPr>
          <p:spPr bwMode="auto">
            <a:xfrm>
              <a:off x="4287785" y="3065125"/>
              <a:ext cx="360040" cy="369487"/>
            </a:xfrm>
            <a:prstGeom prst="rect">
              <a:avLst/>
            </a:prstGeom>
            <a:solidFill>
              <a:schemeClr val="accent1"/>
            </a:solidFill>
            <a:ln w="12700" algn="ctr">
              <a:solidFill>
                <a:srgbClr val="C00000"/>
              </a:solidFill>
              <a:miter lim="800000"/>
              <a:headEnd/>
              <a:tailEnd/>
            </a:ln>
            <a:effectLst/>
          </p:spPr>
          <p:txBody>
            <a:bodyPr lIns="36000" tIns="0" rIns="36000" bIns="0" rtlCol="0" anchor="ctr"/>
            <a:lstStyle/>
            <a:p>
              <a:pPr algn="ctr"/>
              <a:r>
                <a:rPr lang="en-US" altLang="zh-CN" sz="7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2013012197</a:t>
              </a:r>
              <a:endParaRPr lang="zh-CN" altLang="en-US" sz="7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2" name="矩形 171"/>
            <p:cNvSpPr/>
            <p:nvPr/>
          </p:nvSpPr>
          <p:spPr bwMode="auto">
            <a:xfrm>
              <a:off x="6076401" y="3792871"/>
              <a:ext cx="360040" cy="369487"/>
            </a:xfrm>
            <a:prstGeom prst="rect">
              <a:avLst/>
            </a:prstGeom>
            <a:solidFill>
              <a:schemeClr val="accent1"/>
            </a:solidFill>
            <a:ln w="12700" algn="ctr">
              <a:solidFill>
                <a:srgbClr val="C00000"/>
              </a:solidFill>
              <a:miter lim="800000"/>
              <a:headEnd/>
              <a:tailEnd/>
            </a:ln>
            <a:effectLst/>
          </p:spPr>
          <p:txBody>
            <a:bodyPr lIns="36000" tIns="0" rIns="36000" bIns="0" rtlCol="0" anchor="ctr"/>
            <a:lstStyle/>
            <a:p>
              <a:pPr algn="ctr"/>
              <a:r>
                <a:rPr lang="en-US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~</a:t>
              </a:r>
              <a:endPara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3" name="矩形 172"/>
            <p:cNvSpPr/>
            <p:nvPr/>
          </p:nvSpPr>
          <p:spPr bwMode="auto">
            <a:xfrm>
              <a:off x="4647825" y="3065125"/>
              <a:ext cx="360040" cy="369487"/>
            </a:xfrm>
            <a:prstGeom prst="rect">
              <a:avLst/>
            </a:prstGeom>
            <a:solidFill>
              <a:schemeClr val="accent1"/>
            </a:solidFill>
            <a:ln w="12700" algn="ctr">
              <a:solidFill>
                <a:srgbClr val="C00000"/>
              </a:solidFill>
              <a:miter lim="800000"/>
              <a:headEnd/>
              <a:tailEnd/>
            </a:ln>
            <a:effectLst/>
          </p:spPr>
          <p:txBody>
            <a:bodyPr lIns="36000" tIns="0" rIns="36000" bIns="0" rtlCol="0" anchor="ctr"/>
            <a:lstStyle/>
            <a:p>
              <a:pPr algn="ctr"/>
              <a:r>
                <a:rPr lang="en-US" altLang="zh-CN" sz="7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2014010513</a:t>
              </a:r>
              <a:endParaRPr lang="zh-CN" altLang="en-US" sz="7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6" name="矩形 175"/>
            <p:cNvSpPr/>
            <p:nvPr/>
          </p:nvSpPr>
          <p:spPr bwMode="auto">
            <a:xfrm>
              <a:off x="6436029" y="3792871"/>
              <a:ext cx="360040" cy="369487"/>
            </a:xfrm>
            <a:prstGeom prst="rect">
              <a:avLst/>
            </a:prstGeom>
            <a:solidFill>
              <a:schemeClr val="accent1"/>
            </a:solidFill>
            <a:ln w="12700" algn="ctr">
              <a:solidFill>
                <a:srgbClr val="C00000"/>
              </a:solidFill>
              <a:miter lim="800000"/>
              <a:headEnd/>
              <a:tailEnd/>
            </a:ln>
            <a:effectLst/>
          </p:spPr>
          <p:txBody>
            <a:bodyPr lIns="36000" tIns="0" rIns="36000" bIns="0" rtlCol="0" anchor="ctr"/>
            <a:lstStyle/>
            <a:p>
              <a:pPr algn="ctr"/>
              <a:r>
                <a:rPr lang="en-US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~</a:t>
              </a:r>
              <a:endPara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8" name="矩形 237"/>
            <p:cNvSpPr/>
            <p:nvPr/>
          </p:nvSpPr>
          <p:spPr bwMode="auto">
            <a:xfrm>
              <a:off x="5007865" y="3065125"/>
              <a:ext cx="360040" cy="369487"/>
            </a:xfrm>
            <a:prstGeom prst="rect">
              <a:avLst/>
            </a:prstGeom>
            <a:solidFill>
              <a:schemeClr val="accent1"/>
            </a:solidFill>
            <a:ln w="12700" algn="ctr">
              <a:solidFill>
                <a:srgbClr val="C00000"/>
              </a:solidFill>
              <a:miter lim="800000"/>
              <a:headEnd/>
              <a:tailEnd/>
            </a:ln>
            <a:effectLst/>
          </p:spPr>
          <p:txBody>
            <a:bodyPr lIns="36000" tIns="0" rIns="36000" bIns="0" rtlCol="0" anchor="ctr"/>
            <a:lstStyle/>
            <a:p>
              <a:pPr algn="ctr"/>
              <a:r>
                <a:rPr lang="en-US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~</a:t>
              </a:r>
              <a:endPara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0" name="矩形 239"/>
            <p:cNvSpPr/>
            <p:nvPr/>
          </p:nvSpPr>
          <p:spPr bwMode="auto">
            <a:xfrm>
              <a:off x="6795649" y="3792871"/>
              <a:ext cx="360040" cy="369487"/>
            </a:xfrm>
            <a:prstGeom prst="rect">
              <a:avLst/>
            </a:prstGeom>
            <a:solidFill>
              <a:schemeClr val="accent1"/>
            </a:solidFill>
            <a:ln w="12700" algn="ctr">
              <a:solidFill>
                <a:srgbClr val="C00000"/>
              </a:solidFill>
              <a:miter lim="800000"/>
              <a:headEnd/>
              <a:tailEnd/>
            </a:ln>
            <a:effectLst/>
          </p:spPr>
          <p:txBody>
            <a:bodyPr lIns="36000" tIns="0" rIns="36000" bIns="0" rtlCol="0" anchor="ctr"/>
            <a:lstStyle/>
            <a:p>
              <a:pPr algn="ctr"/>
              <a:r>
                <a:rPr lang="en-US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~</a:t>
              </a:r>
              <a:endPara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1" name="矩形 240"/>
            <p:cNvSpPr/>
            <p:nvPr/>
          </p:nvSpPr>
          <p:spPr bwMode="auto">
            <a:xfrm>
              <a:off x="5367905" y="3065125"/>
              <a:ext cx="360040" cy="369487"/>
            </a:xfrm>
            <a:prstGeom prst="rect">
              <a:avLst/>
            </a:prstGeom>
            <a:solidFill>
              <a:schemeClr val="accent1"/>
            </a:solidFill>
            <a:ln w="12700" algn="ctr">
              <a:solidFill>
                <a:srgbClr val="C00000"/>
              </a:solidFill>
              <a:miter lim="800000"/>
              <a:headEnd/>
              <a:tailEnd/>
            </a:ln>
            <a:effectLst/>
          </p:spPr>
          <p:txBody>
            <a:bodyPr lIns="36000" tIns="0" rIns="36000" bIns="0" rtlCol="0" anchor="ctr"/>
            <a:lstStyle/>
            <a:p>
              <a:pPr algn="ctr"/>
              <a:r>
                <a:rPr lang="en-US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~</a:t>
              </a:r>
              <a:endPara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4" name="矩形 243"/>
            <p:cNvSpPr/>
            <p:nvPr/>
          </p:nvSpPr>
          <p:spPr bwMode="auto">
            <a:xfrm>
              <a:off x="5727945" y="3065125"/>
              <a:ext cx="360040" cy="369487"/>
            </a:xfrm>
            <a:prstGeom prst="rect">
              <a:avLst/>
            </a:prstGeom>
            <a:solidFill>
              <a:schemeClr val="accent1"/>
            </a:solidFill>
            <a:ln w="12700" algn="ctr">
              <a:solidFill>
                <a:srgbClr val="C00000"/>
              </a:solidFill>
              <a:miter lim="800000"/>
              <a:headEnd/>
              <a:tailEnd/>
            </a:ln>
            <a:effectLst/>
          </p:spPr>
          <p:txBody>
            <a:bodyPr lIns="36000" tIns="0" rIns="36000" bIns="0" rtlCol="0" anchor="ctr"/>
            <a:lstStyle/>
            <a:p>
              <a:pPr algn="ctr"/>
              <a:r>
                <a:rPr lang="en-US" altLang="zh-CN" sz="7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2012011494</a:t>
              </a:r>
              <a:endParaRPr lang="zh-CN" altLang="en-US" sz="7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5" name="矩形 244"/>
            <p:cNvSpPr/>
            <p:nvPr/>
          </p:nvSpPr>
          <p:spPr bwMode="auto">
            <a:xfrm>
              <a:off x="1041609" y="3792871"/>
              <a:ext cx="360040" cy="369487"/>
            </a:xfrm>
            <a:prstGeom prst="rect">
              <a:avLst/>
            </a:prstGeom>
            <a:solidFill>
              <a:schemeClr val="accent1"/>
            </a:solidFill>
            <a:ln w="12700" algn="ctr">
              <a:solidFill>
                <a:srgbClr val="C00000"/>
              </a:solidFill>
              <a:miter lim="800000"/>
              <a:headEnd/>
              <a:tailEnd/>
            </a:ln>
            <a:effectLst/>
          </p:spPr>
          <p:txBody>
            <a:bodyPr lIns="36000" tIns="0" rIns="36000" bIns="0" rtlCol="0" anchor="ctr"/>
            <a:lstStyle/>
            <a:p>
              <a:pPr algn="ctr"/>
              <a:r>
                <a:rPr lang="en-US" altLang="zh-CN" sz="7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2013013305</a:t>
              </a:r>
              <a:endParaRPr lang="zh-CN" altLang="en-US" sz="7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7" name="矩形 246"/>
            <p:cNvSpPr/>
            <p:nvPr/>
          </p:nvSpPr>
          <p:spPr bwMode="auto">
            <a:xfrm>
              <a:off x="6087985" y="3065125"/>
              <a:ext cx="360040" cy="369487"/>
            </a:xfrm>
            <a:prstGeom prst="rect">
              <a:avLst/>
            </a:prstGeom>
            <a:solidFill>
              <a:schemeClr val="accent1"/>
            </a:solidFill>
            <a:ln w="12700" algn="ctr">
              <a:solidFill>
                <a:srgbClr val="C00000"/>
              </a:solidFill>
              <a:miter lim="800000"/>
              <a:headEnd/>
              <a:tailEnd/>
            </a:ln>
            <a:effectLst/>
          </p:spPr>
          <p:txBody>
            <a:bodyPr lIns="36000" tIns="0" rIns="36000" bIns="0" rtlCol="0" anchor="ctr"/>
            <a:lstStyle/>
            <a:p>
              <a:pPr algn="ctr"/>
              <a:r>
                <a:rPr lang="en-US" altLang="zh-CN" sz="7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2014013392</a:t>
              </a:r>
              <a:endParaRPr lang="zh-CN" altLang="en-US" sz="7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0" name="矩形 249"/>
            <p:cNvSpPr/>
            <p:nvPr/>
          </p:nvSpPr>
          <p:spPr bwMode="auto">
            <a:xfrm>
              <a:off x="6435609" y="3065125"/>
              <a:ext cx="360040" cy="369487"/>
            </a:xfrm>
            <a:prstGeom prst="rect">
              <a:avLst/>
            </a:prstGeom>
            <a:solidFill>
              <a:schemeClr val="accent1"/>
            </a:solidFill>
            <a:ln w="12700" algn="ctr">
              <a:solidFill>
                <a:srgbClr val="C00000"/>
              </a:solidFill>
              <a:miter lim="800000"/>
              <a:headEnd/>
              <a:tailEnd/>
            </a:ln>
            <a:effectLst/>
          </p:spPr>
          <p:txBody>
            <a:bodyPr lIns="36000" tIns="0" rIns="36000" bIns="0" rtlCol="0" anchor="ctr"/>
            <a:lstStyle/>
            <a:p>
              <a:pPr algn="ctr"/>
              <a:r>
                <a:rPr lang="en-US" altLang="zh-CN" sz="7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2013010340</a:t>
              </a:r>
              <a:endParaRPr lang="zh-CN" altLang="en-US" sz="7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3" name="矩形 252"/>
            <p:cNvSpPr/>
            <p:nvPr/>
          </p:nvSpPr>
          <p:spPr bwMode="auto">
            <a:xfrm>
              <a:off x="6795649" y="3065125"/>
              <a:ext cx="360040" cy="369487"/>
            </a:xfrm>
            <a:prstGeom prst="rect">
              <a:avLst/>
            </a:prstGeom>
            <a:solidFill>
              <a:schemeClr val="accent1"/>
            </a:solidFill>
            <a:ln w="12700" algn="ctr">
              <a:solidFill>
                <a:srgbClr val="C00000"/>
              </a:solidFill>
              <a:miter lim="800000"/>
              <a:headEnd/>
              <a:tailEnd/>
            </a:ln>
            <a:effectLst/>
          </p:spPr>
          <p:txBody>
            <a:bodyPr lIns="36000" tIns="0" rIns="36000" bIns="0" rtlCol="0" anchor="ctr"/>
            <a:lstStyle/>
            <a:p>
              <a:pPr algn="ctr"/>
              <a:r>
                <a:rPr lang="en-US" altLang="zh-CN" sz="7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2012012118</a:t>
              </a:r>
              <a:endParaRPr lang="zh-CN" altLang="en-US" sz="7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4" name="矩形 253"/>
            <p:cNvSpPr/>
            <p:nvPr/>
          </p:nvSpPr>
          <p:spPr bwMode="auto">
            <a:xfrm>
              <a:off x="1760865" y="3792871"/>
              <a:ext cx="360040" cy="369487"/>
            </a:xfrm>
            <a:prstGeom prst="rect">
              <a:avLst/>
            </a:prstGeom>
            <a:solidFill>
              <a:schemeClr val="accent1"/>
            </a:solidFill>
            <a:ln w="12700" algn="ctr">
              <a:solidFill>
                <a:srgbClr val="C00000"/>
              </a:solidFill>
              <a:miter lim="800000"/>
              <a:headEnd/>
              <a:tailEnd/>
            </a:ln>
            <a:effectLst/>
          </p:spPr>
          <p:txBody>
            <a:bodyPr lIns="36000" tIns="0" rIns="36000" bIns="0" rtlCol="0" anchor="ctr"/>
            <a:lstStyle/>
            <a:p>
              <a:pPr algn="ctr"/>
              <a:r>
                <a:rPr lang="en-US" altLang="zh-CN" sz="7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2014012474</a:t>
              </a:r>
              <a:endParaRPr lang="zh-CN" altLang="en-US" sz="7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6" name="矩形 255"/>
            <p:cNvSpPr/>
            <p:nvPr/>
          </p:nvSpPr>
          <p:spPr bwMode="auto">
            <a:xfrm>
              <a:off x="7155689" y="3065125"/>
              <a:ext cx="360040" cy="369487"/>
            </a:xfrm>
            <a:prstGeom prst="rect">
              <a:avLst/>
            </a:prstGeom>
            <a:solidFill>
              <a:schemeClr val="accent1"/>
            </a:solidFill>
            <a:ln w="12700" algn="ctr">
              <a:solidFill>
                <a:srgbClr val="C00000"/>
              </a:solidFill>
              <a:miter lim="800000"/>
              <a:headEnd/>
              <a:tailEnd/>
            </a:ln>
            <a:effectLst/>
          </p:spPr>
          <p:txBody>
            <a:bodyPr lIns="36000" tIns="0" rIns="36000" bIns="0" rtlCol="0" anchor="ctr"/>
            <a:lstStyle/>
            <a:p>
              <a:pPr algn="ctr"/>
              <a:r>
                <a:rPr lang="en-US" altLang="zh-CN" sz="7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2014012199</a:t>
              </a:r>
              <a:endParaRPr lang="zh-CN" altLang="en-US" sz="7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9" name="矩形 258"/>
            <p:cNvSpPr/>
            <p:nvPr/>
          </p:nvSpPr>
          <p:spPr bwMode="auto">
            <a:xfrm>
              <a:off x="7515729" y="3065125"/>
              <a:ext cx="360040" cy="369487"/>
            </a:xfrm>
            <a:prstGeom prst="rect">
              <a:avLst/>
            </a:prstGeom>
            <a:solidFill>
              <a:schemeClr val="accent1"/>
            </a:solidFill>
            <a:ln w="12700" algn="ctr">
              <a:solidFill>
                <a:srgbClr val="C00000"/>
              </a:solidFill>
              <a:miter lim="800000"/>
              <a:headEnd/>
              <a:tailEnd/>
            </a:ln>
            <a:effectLst/>
          </p:spPr>
          <p:txBody>
            <a:bodyPr lIns="36000" tIns="0" rIns="36000" bIns="0" rtlCol="0" anchor="ctr"/>
            <a:lstStyle/>
            <a:p>
              <a:pPr algn="ctr"/>
              <a:r>
                <a:rPr lang="en-US" altLang="zh-CN" sz="7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2013012620</a:t>
              </a:r>
              <a:endParaRPr lang="zh-CN" altLang="en-US" sz="7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62" name="矩形 261"/>
            <p:cNvSpPr/>
            <p:nvPr/>
          </p:nvSpPr>
          <p:spPr bwMode="auto">
            <a:xfrm>
              <a:off x="7875769" y="3065125"/>
              <a:ext cx="360040" cy="369487"/>
            </a:xfrm>
            <a:prstGeom prst="rect">
              <a:avLst/>
            </a:prstGeom>
            <a:solidFill>
              <a:schemeClr val="accent1"/>
            </a:solidFill>
            <a:ln w="12700" algn="ctr">
              <a:solidFill>
                <a:srgbClr val="C00000"/>
              </a:solidFill>
              <a:miter lim="800000"/>
              <a:headEnd/>
              <a:tailEnd/>
            </a:ln>
            <a:effectLst/>
          </p:spPr>
          <p:txBody>
            <a:bodyPr lIns="36000" tIns="0" rIns="36000" bIns="0" rtlCol="0" anchor="ctr"/>
            <a:lstStyle/>
            <a:p>
              <a:pPr algn="ctr"/>
              <a:r>
                <a:rPr lang="en-US" altLang="zh-CN" sz="7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2012012374</a:t>
              </a:r>
              <a:endParaRPr lang="zh-CN" altLang="en-US" sz="7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63" name="矩形 262"/>
            <p:cNvSpPr/>
            <p:nvPr/>
          </p:nvSpPr>
          <p:spPr bwMode="auto">
            <a:xfrm>
              <a:off x="2120493" y="3792871"/>
              <a:ext cx="360040" cy="369487"/>
            </a:xfrm>
            <a:prstGeom prst="rect">
              <a:avLst/>
            </a:prstGeom>
            <a:solidFill>
              <a:schemeClr val="accent1"/>
            </a:solidFill>
            <a:ln w="12700" algn="ctr">
              <a:solidFill>
                <a:srgbClr val="C00000"/>
              </a:solidFill>
              <a:miter lim="800000"/>
              <a:headEnd/>
              <a:tailEnd/>
            </a:ln>
            <a:effectLst/>
          </p:spPr>
          <p:txBody>
            <a:bodyPr lIns="36000" tIns="0" rIns="36000" bIns="0" rtlCol="0" anchor="ctr"/>
            <a:lstStyle/>
            <a:p>
              <a:pPr algn="ctr"/>
              <a:r>
                <a:rPr lang="en-US" altLang="zh-CN" sz="7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2012012374</a:t>
              </a:r>
              <a:endParaRPr lang="zh-CN" altLang="en-US" sz="7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64" name="矩形 263"/>
            <p:cNvSpPr/>
            <p:nvPr/>
          </p:nvSpPr>
          <p:spPr bwMode="auto">
            <a:xfrm>
              <a:off x="2480121" y="3792871"/>
              <a:ext cx="360040" cy="369487"/>
            </a:xfrm>
            <a:prstGeom prst="rect">
              <a:avLst/>
            </a:prstGeom>
            <a:solidFill>
              <a:schemeClr val="accent1"/>
            </a:solidFill>
            <a:ln w="12700" algn="ctr">
              <a:solidFill>
                <a:srgbClr val="C00000"/>
              </a:solidFill>
              <a:miter lim="800000"/>
              <a:headEnd/>
              <a:tailEnd/>
            </a:ln>
            <a:effectLst/>
          </p:spPr>
          <p:txBody>
            <a:bodyPr lIns="36000" tIns="0" rIns="36000" bIns="0" rtlCol="0" anchor="ctr"/>
            <a:lstStyle/>
            <a:p>
              <a:pPr algn="ctr"/>
              <a:r>
                <a:rPr lang="en-US" altLang="zh-CN" sz="7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2014011971</a:t>
              </a:r>
              <a:endParaRPr lang="zh-CN" altLang="en-US" sz="7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65" name="矩形 264"/>
            <p:cNvSpPr/>
            <p:nvPr/>
          </p:nvSpPr>
          <p:spPr bwMode="auto">
            <a:xfrm>
              <a:off x="8235809" y="3065125"/>
              <a:ext cx="360040" cy="369487"/>
            </a:xfrm>
            <a:prstGeom prst="rect">
              <a:avLst/>
            </a:prstGeom>
            <a:solidFill>
              <a:schemeClr val="accent1"/>
            </a:solidFill>
            <a:ln w="12700" algn="ctr">
              <a:solidFill>
                <a:srgbClr val="C00000"/>
              </a:solidFill>
              <a:miter lim="800000"/>
              <a:headEnd/>
              <a:tailEnd/>
            </a:ln>
            <a:effectLst/>
          </p:spPr>
          <p:txBody>
            <a:bodyPr lIns="36000" tIns="0" rIns="36000" bIns="0" rtlCol="0" anchor="ctr"/>
            <a:lstStyle/>
            <a:p>
              <a:pPr algn="ctr"/>
              <a:r>
                <a:rPr lang="en-US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~</a:t>
              </a:r>
              <a:endPara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68" name="矩形 267"/>
            <p:cNvSpPr/>
            <p:nvPr/>
          </p:nvSpPr>
          <p:spPr bwMode="auto">
            <a:xfrm>
              <a:off x="8595849" y="3065125"/>
              <a:ext cx="360040" cy="369487"/>
            </a:xfrm>
            <a:prstGeom prst="rect">
              <a:avLst/>
            </a:prstGeom>
            <a:solidFill>
              <a:schemeClr val="accent1"/>
            </a:solidFill>
            <a:ln w="12700" algn="ctr">
              <a:solidFill>
                <a:srgbClr val="C00000"/>
              </a:solidFill>
              <a:miter lim="800000"/>
              <a:headEnd/>
              <a:tailEnd/>
            </a:ln>
            <a:effectLst/>
          </p:spPr>
          <p:txBody>
            <a:bodyPr lIns="36000" tIns="0" rIns="36000" bIns="0" rtlCol="0" anchor="ctr"/>
            <a:lstStyle/>
            <a:p>
              <a:pPr algn="ctr"/>
              <a:r>
                <a:rPr lang="en-US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~</a:t>
              </a:r>
              <a:endPara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71" name="矩形 270"/>
            <p:cNvSpPr/>
            <p:nvPr/>
          </p:nvSpPr>
          <p:spPr>
            <a:xfrm>
              <a:off x="1037142" y="3431393"/>
              <a:ext cx="29527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1400" dirty="0"/>
            </a:p>
          </p:txBody>
        </p:sp>
        <p:sp>
          <p:nvSpPr>
            <p:cNvPr id="272" name="矩形 271"/>
            <p:cNvSpPr/>
            <p:nvPr/>
          </p:nvSpPr>
          <p:spPr>
            <a:xfrm>
              <a:off x="1404378" y="3431393"/>
              <a:ext cx="29527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sz="1400" dirty="0"/>
            </a:p>
          </p:txBody>
        </p:sp>
        <p:sp>
          <p:nvSpPr>
            <p:cNvPr id="273" name="矩形 272"/>
            <p:cNvSpPr/>
            <p:nvPr/>
          </p:nvSpPr>
          <p:spPr>
            <a:xfrm>
              <a:off x="1771614" y="3431393"/>
              <a:ext cx="29527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sz="1400" dirty="0"/>
            </a:p>
          </p:txBody>
        </p:sp>
        <p:sp>
          <p:nvSpPr>
            <p:cNvPr id="274" name="矩形 273"/>
            <p:cNvSpPr/>
            <p:nvPr/>
          </p:nvSpPr>
          <p:spPr>
            <a:xfrm>
              <a:off x="2138850" y="3431393"/>
              <a:ext cx="29527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zh-CN" altLang="en-US" sz="1400" dirty="0"/>
            </a:p>
          </p:txBody>
        </p:sp>
        <p:sp>
          <p:nvSpPr>
            <p:cNvPr id="275" name="矩形 274"/>
            <p:cNvSpPr/>
            <p:nvPr/>
          </p:nvSpPr>
          <p:spPr>
            <a:xfrm>
              <a:off x="2506086" y="3431393"/>
              <a:ext cx="29527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endParaRPr lang="zh-CN" altLang="en-US" sz="1400" dirty="0"/>
            </a:p>
          </p:txBody>
        </p:sp>
        <p:sp>
          <p:nvSpPr>
            <p:cNvPr id="276" name="矩形 275"/>
            <p:cNvSpPr/>
            <p:nvPr/>
          </p:nvSpPr>
          <p:spPr>
            <a:xfrm>
              <a:off x="2873322" y="3431393"/>
              <a:ext cx="29527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6</a:t>
              </a:r>
              <a:endParaRPr lang="zh-CN" altLang="en-US" sz="1400" dirty="0"/>
            </a:p>
          </p:txBody>
        </p:sp>
        <p:sp>
          <p:nvSpPr>
            <p:cNvPr id="277" name="矩形 276"/>
            <p:cNvSpPr/>
            <p:nvPr/>
          </p:nvSpPr>
          <p:spPr>
            <a:xfrm>
              <a:off x="3240558" y="3431393"/>
              <a:ext cx="29527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7</a:t>
              </a:r>
              <a:endParaRPr lang="zh-CN" altLang="en-US" sz="1400" dirty="0"/>
            </a:p>
          </p:txBody>
        </p:sp>
        <p:sp>
          <p:nvSpPr>
            <p:cNvPr id="278" name="矩形 277"/>
            <p:cNvSpPr/>
            <p:nvPr/>
          </p:nvSpPr>
          <p:spPr>
            <a:xfrm>
              <a:off x="3607794" y="3431393"/>
              <a:ext cx="29527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8</a:t>
              </a:r>
              <a:endParaRPr lang="zh-CN" altLang="en-US" sz="1400" dirty="0"/>
            </a:p>
          </p:txBody>
        </p:sp>
        <p:sp>
          <p:nvSpPr>
            <p:cNvPr id="279" name="矩形 278"/>
            <p:cNvSpPr/>
            <p:nvPr/>
          </p:nvSpPr>
          <p:spPr>
            <a:xfrm>
              <a:off x="3975032" y="3431393"/>
              <a:ext cx="29527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9</a:t>
              </a:r>
              <a:endParaRPr lang="zh-CN" altLang="en-US" sz="1400" dirty="0"/>
            </a:p>
          </p:txBody>
        </p:sp>
        <p:sp>
          <p:nvSpPr>
            <p:cNvPr id="280" name="矩形 279"/>
            <p:cNvSpPr/>
            <p:nvPr/>
          </p:nvSpPr>
          <p:spPr>
            <a:xfrm>
              <a:off x="4296474" y="3431393"/>
              <a:ext cx="405880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10</a:t>
              </a:r>
              <a:endParaRPr lang="zh-CN" altLang="en-US" sz="1400" dirty="0"/>
            </a:p>
          </p:txBody>
        </p:sp>
        <p:sp>
          <p:nvSpPr>
            <p:cNvPr id="281" name="矩形 280"/>
            <p:cNvSpPr/>
            <p:nvPr/>
          </p:nvSpPr>
          <p:spPr>
            <a:xfrm>
              <a:off x="4656514" y="3431393"/>
              <a:ext cx="405880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11</a:t>
              </a:r>
              <a:endParaRPr lang="zh-CN" altLang="en-US" sz="1400" dirty="0"/>
            </a:p>
          </p:txBody>
        </p:sp>
        <p:sp>
          <p:nvSpPr>
            <p:cNvPr id="282" name="矩形 281"/>
            <p:cNvSpPr/>
            <p:nvPr/>
          </p:nvSpPr>
          <p:spPr>
            <a:xfrm>
              <a:off x="5016554" y="3431393"/>
              <a:ext cx="405880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12</a:t>
              </a:r>
              <a:endParaRPr lang="zh-CN" altLang="en-US" sz="1400" dirty="0"/>
            </a:p>
          </p:txBody>
        </p:sp>
        <p:sp>
          <p:nvSpPr>
            <p:cNvPr id="283" name="矩形 282"/>
            <p:cNvSpPr/>
            <p:nvPr/>
          </p:nvSpPr>
          <p:spPr>
            <a:xfrm>
              <a:off x="5376594" y="3431393"/>
              <a:ext cx="405880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13</a:t>
              </a:r>
              <a:endParaRPr lang="zh-CN" altLang="en-US" sz="1400" dirty="0"/>
            </a:p>
          </p:txBody>
        </p:sp>
        <p:sp>
          <p:nvSpPr>
            <p:cNvPr id="284" name="矩形 283"/>
            <p:cNvSpPr/>
            <p:nvPr/>
          </p:nvSpPr>
          <p:spPr>
            <a:xfrm>
              <a:off x="5736634" y="3431393"/>
              <a:ext cx="405880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14</a:t>
              </a:r>
              <a:endParaRPr lang="zh-CN" altLang="en-US" sz="1400" dirty="0"/>
            </a:p>
          </p:txBody>
        </p:sp>
        <p:sp>
          <p:nvSpPr>
            <p:cNvPr id="285" name="矩形 284"/>
            <p:cNvSpPr/>
            <p:nvPr/>
          </p:nvSpPr>
          <p:spPr>
            <a:xfrm>
              <a:off x="6096674" y="3431393"/>
              <a:ext cx="405880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15</a:t>
              </a:r>
              <a:endParaRPr lang="zh-CN" altLang="en-US" sz="1400" dirty="0"/>
            </a:p>
          </p:txBody>
        </p:sp>
        <p:sp>
          <p:nvSpPr>
            <p:cNvPr id="286" name="矩形 285"/>
            <p:cNvSpPr/>
            <p:nvPr/>
          </p:nvSpPr>
          <p:spPr>
            <a:xfrm>
              <a:off x="6456714" y="3431393"/>
              <a:ext cx="405880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16</a:t>
              </a:r>
              <a:endParaRPr lang="zh-CN" altLang="en-US" sz="1400" dirty="0"/>
            </a:p>
          </p:txBody>
        </p:sp>
        <p:sp>
          <p:nvSpPr>
            <p:cNvPr id="287" name="矩形 286"/>
            <p:cNvSpPr/>
            <p:nvPr/>
          </p:nvSpPr>
          <p:spPr>
            <a:xfrm>
              <a:off x="669906" y="3431393"/>
              <a:ext cx="29527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endParaRPr lang="zh-CN" altLang="en-US" sz="1400" dirty="0"/>
            </a:p>
          </p:txBody>
        </p:sp>
        <p:sp>
          <p:nvSpPr>
            <p:cNvPr id="288" name="矩形 287"/>
            <p:cNvSpPr/>
            <p:nvPr/>
          </p:nvSpPr>
          <p:spPr>
            <a:xfrm>
              <a:off x="6816754" y="3431393"/>
              <a:ext cx="405880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17</a:t>
              </a:r>
              <a:endParaRPr lang="zh-CN" altLang="en-US" sz="1400" dirty="0"/>
            </a:p>
          </p:txBody>
        </p:sp>
        <p:sp>
          <p:nvSpPr>
            <p:cNvPr id="289" name="矩形 288"/>
            <p:cNvSpPr/>
            <p:nvPr/>
          </p:nvSpPr>
          <p:spPr>
            <a:xfrm>
              <a:off x="7176794" y="3431393"/>
              <a:ext cx="405880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18</a:t>
              </a:r>
              <a:endParaRPr lang="zh-CN" altLang="en-US" sz="1400" dirty="0"/>
            </a:p>
          </p:txBody>
        </p:sp>
        <p:sp>
          <p:nvSpPr>
            <p:cNvPr id="290" name="矩形 289"/>
            <p:cNvSpPr/>
            <p:nvPr/>
          </p:nvSpPr>
          <p:spPr>
            <a:xfrm>
              <a:off x="7536834" y="3431393"/>
              <a:ext cx="405880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19</a:t>
              </a:r>
              <a:endParaRPr lang="zh-CN" altLang="en-US" sz="1400" dirty="0"/>
            </a:p>
          </p:txBody>
        </p:sp>
        <p:sp>
          <p:nvSpPr>
            <p:cNvPr id="291" name="矩形 290"/>
            <p:cNvSpPr/>
            <p:nvPr/>
          </p:nvSpPr>
          <p:spPr>
            <a:xfrm>
              <a:off x="7896874" y="3431393"/>
              <a:ext cx="405880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20</a:t>
              </a:r>
              <a:endParaRPr lang="zh-CN" altLang="en-US" sz="1400" dirty="0"/>
            </a:p>
          </p:txBody>
        </p:sp>
        <p:sp>
          <p:nvSpPr>
            <p:cNvPr id="292" name="矩形 291"/>
            <p:cNvSpPr/>
            <p:nvPr/>
          </p:nvSpPr>
          <p:spPr>
            <a:xfrm>
              <a:off x="8256914" y="3431393"/>
              <a:ext cx="405880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21</a:t>
              </a:r>
              <a:endParaRPr lang="zh-CN" altLang="en-US" sz="1400" dirty="0"/>
            </a:p>
          </p:txBody>
        </p:sp>
        <p:sp>
          <p:nvSpPr>
            <p:cNvPr id="293" name="矩形 292"/>
            <p:cNvSpPr/>
            <p:nvPr/>
          </p:nvSpPr>
          <p:spPr>
            <a:xfrm>
              <a:off x="8616954" y="3431393"/>
              <a:ext cx="405880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22</a:t>
              </a:r>
              <a:endParaRPr lang="zh-CN" altLang="en-US" sz="1400" dirty="0"/>
            </a:p>
          </p:txBody>
        </p:sp>
        <p:sp>
          <p:nvSpPr>
            <p:cNvPr id="294" name="矩形 293"/>
            <p:cNvSpPr/>
            <p:nvPr/>
          </p:nvSpPr>
          <p:spPr>
            <a:xfrm>
              <a:off x="1063222" y="4246915"/>
              <a:ext cx="29527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1400" dirty="0"/>
            </a:p>
          </p:txBody>
        </p:sp>
        <p:sp>
          <p:nvSpPr>
            <p:cNvPr id="295" name="矩形 294"/>
            <p:cNvSpPr/>
            <p:nvPr/>
          </p:nvSpPr>
          <p:spPr>
            <a:xfrm>
              <a:off x="1430458" y="4246915"/>
              <a:ext cx="29527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sz="1400" dirty="0"/>
            </a:p>
          </p:txBody>
        </p:sp>
        <p:sp>
          <p:nvSpPr>
            <p:cNvPr id="296" name="矩形 295"/>
            <p:cNvSpPr/>
            <p:nvPr/>
          </p:nvSpPr>
          <p:spPr>
            <a:xfrm>
              <a:off x="1797694" y="4246915"/>
              <a:ext cx="29527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sz="1400" dirty="0"/>
            </a:p>
          </p:txBody>
        </p:sp>
        <p:sp>
          <p:nvSpPr>
            <p:cNvPr id="297" name="矩形 296"/>
            <p:cNvSpPr/>
            <p:nvPr/>
          </p:nvSpPr>
          <p:spPr>
            <a:xfrm>
              <a:off x="2164930" y="4246915"/>
              <a:ext cx="29527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zh-CN" altLang="en-US" sz="1400" dirty="0"/>
            </a:p>
          </p:txBody>
        </p:sp>
        <p:sp>
          <p:nvSpPr>
            <p:cNvPr id="298" name="矩形 297"/>
            <p:cNvSpPr/>
            <p:nvPr/>
          </p:nvSpPr>
          <p:spPr>
            <a:xfrm>
              <a:off x="2532166" y="4246915"/>
              <a:ext cx="29527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endParaRPr lang="zh-CN" altLang="en-US" sz="1400" dirty="0"/>
            </a:p>
          </p:txBody>
        </p:sp>
        <p:sp>
          <p:nvSpPr>
            <p:cNvPr id="299" name="矩形 298"/>
            <p:cNvSpPr/>
            <p:nvPr/>
          </p:nvSpPr>
          <p:spPr>
            <a:xfrm>
              <a:off x="2899402" y="4246915"/>
              <a:ext cx="29527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6</a:t>
              </a:r>
              <a:endParaRPr lang="zh-CN" altLang="en-US" sz="1400" dirty="0"/>
            </a:p>
          </p:txBody>
        </p:sp>
        <p:sp>
          <p:nvSpPr>
            <p:cNvPr id="300" name="矩形 299"/>
            <p:cNvSpPr/>
            <p:nvPr/>
          </p:nvSpPr>
          <p:spPr>
            <a:xfrm>
              <a:off x="3266638" y="4246915"/>
              <a:ext cx="29527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7</a:t>
              </a:r>
              <a:endParaRPr lang="zh-CN" altLang="en-US" sz="1400" dirty="0"/>
            </a:p>
          </p:txBody>
        </p:sp>
        <p:sp>
          <p:nvSpPr>
            <p:cNvPr id="301" name="矩形 300"/>
            <p:cNvSpPr/>
            <p:nvPr/>
          </p:nvSpPr>
          <p:spPr>
            <a:xfrm>
              <a:off x="3633874" y="4246915"/>
              <a:ext cx="29527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8</a:t>
              </a:r>
              <a:endParaRPr lang="zh-CN" altLang="en-US" sz="1400" dirty="0"/>
            </a:p>
          </p:txBody>
        </p:sp>
        <p:sp>
          <p:nvSpPr>
            <p:cNvPr id="302" name="矩形 301"/>
            <p:cNvSpPr/>
            <p:nvPr/>
          </p:nvSpPr>
          <p:spPr>
            <a:xfrm>
              <a:off x="4001112" y="4246915"/>
              <a:ext cx="29527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9</a:t>
              </a:r>
              <a:endParaRPr lang="zh-CN" altLang="en-US" sz="1400" dirty="0"/>
            </a:p>
          </p:txBody>
        </p:sp>
        <p:sp>
          <p:nvSpPr>
            <p:cNvPr id="303" name="矩形 302"/>
            <p:cNvSpPr/>
            <p:nvPr/>
          </p:nvSpPr>
          <p:spPr>
            <a:xfrm>
              <a:off x="4322554" y="4246915"/>
              <a:ext cx="405880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10</a:t>
              </a:r>
              <a:endParaRPr lang="zh-CN" altLang="en-US" sz="1400" dirty="0"/>
            </a:p>
          </p:txBody>
        </p:sp>
        <p:sp>
          <p:nvSpPr>
            <p:cNvPr id="304" name="矩形 303"/>
            <p:cNvSpPr/>
            <p:nvPr/>
          </p:nvSpPr>
          <p:spPr>
            <a:xfrm>
              <a:off x="4682594" y="4246915"/>
              <a:ext cx="405880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11</a:t>
              </a:r>
              <a:endParaRPr lang="zh-CN" altLang="en-US" sz="1400" dirty="0"/>
            </a:p>
          </p:txBody>
        </p:sp>
        <p:sp>
          <p:nvSpPr>
            <p:cNvPr id="305" name="矩形 304"/>
            <p:cNvSpPr/>
            <p:nvPr/>
          </p:nvSpPr>
          <p:spPr>
            <a:xfrm>
              <a:off x="5042634" y="4246915"/>
              <a:ext cx="405880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12</a:t>
              </a:r>
              <a:endParaRPr lang="zh-CN" altLang="en-US" sz="1400" dirty="0"/>
            </a:p>
          </p:txBody>
        </p:sp>
        <p:sp>
          <p:nvSpPr>
            <p:cNvPr id="306" name="矩形 305"/>
            <p:cNvSpPr/>
            <p:nvPr/>
          </p:nvSpPr>
          <p:spPr>
            <a:xfrm>
              <a:off x="5402674" y="4246915"/>
              <a:ext cx="405880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13</a:t>
              </a:r>
              <a:endParaRPr lang="zh-CN" altLang="en-US" sz="1400" dirty="0"/>
            </a:p>
          </p:txBody>
        </p:sp>
        <p:sp>
          <p:nvSpPr>
            <p:cNvPr id="307" name="矩形 306"/>
            <p:cNvSpPr/>
            <p:nvPr/>
          </p:nvSpPr>
          <p:spPr>
            <a:xfrm>
              <a:off x="5762714" y="4246915"/>
              <a:ext cx="405880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14</a:t>
              </a:r>
              <a:endParaRPr lang="zh-CN" altLang="en-US" sz="1400" dirty="0"/>
            </a:p>
          </p:txBody>
        </p:sp>
        <p:sp>
          <p:nvSpPr>
            <p:cNvPr id="308" name="矩形 307"/>
            <p:cNvSpPr/>
            <p:nvPr/>
          </p:nvSpPr>
          <p:spPr>
            <a:xfrm>
              <a:off x="6122754" y="4246915"/>
              <a:ext cx="405880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15</a:t>
              </a:r>
              <a:endParaRPr lang="zh-CN" altLang="en-US" sz="1400" dirty="0"/>
            </a:p>
          </p:txBody>
        </p:sp>
        <p:sp>
          <p:nvSpPr>
            <p:cNvPr id="309" name="矩形 308"/>
            <p:cNvSpPr/>
            <p:nvPr/>
          </p:nvSpPr>
          <p:spPr>
            <a:xfrm>
              <a:off x="6482794" y="4246915"/>
              <a:ext cx="405880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16</a:t>
              </a:r>
              <a:endParaRPr lang="zh-CN" altLang="en-US" sz="1400" dirty="0"/>
            </a:p>
          </p:txBody>
        </p:sp>
        <p:sp>
          <p:nvSpPr>
            <p:cNvPr id="310" name="矩形 309"/>
            <p:cNvSpPr/>
            <p:nvPr/>
          </p:nvSpPr>
          <p:spPr>
            <a:xfrm>
              <a:off x="695986" y="4246915"/>
              <a:ext cx="29527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endParaRPr lang="zh-CN" altLang="en-US" sz="1400" dirty="0"/>
            </a:p>
          </p:txBody>
        </p:sp>
        <p:sp>
          <p:nvSpPr>
            <p:cNvPr id="311" name="矩形 310"/>
            <p:cNvSpPr/>
            <p:nvPr/>
          </p:nvSpPr>
          <p:spPr>
            <a:xfrm>
              <a:off x="6842834" y="4246915"/>
              <a:ext cx="405880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17</a:t>
              </a:r>
              <a:endParaRPr lang="zh-CN" altLang="en-US" sz="1400" dirty="0"/>
            </a:p>
          </p:txBody>
        </p:sp>
        <p:sp>
          <p:nvSpPr>
            <p:cNvPr id="312" name="矩形 311"/>
            <p:cNvSpPr/>
            <p:nvPr/>
          </p:nvSpPr>
          <p:spPr>
            <a:xfrm>
              <a:off x="210565" y="3141570"/>
              <a:ext cx="429926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(a)</a:t>
              </a:r>
              <a:endParaRPr lang="zh-CN" altLang="en-US" sz="1400" dirty="0"/>
            </a:p>
          </p:txBody>
        </p:sp>
        <p:sp>
          <p:nvSpPr>
            <p:cNvPr id="313" name="矩形 312"/>
            <p:cNvSpPr/>
            <p:nvPr/>
          </p:nvSpPr>
          <p:spPr>
            <a:xfrm>
              <a:off x="191086" y="3804811"/>
              <a:ext cx="445956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(b)</a:t>
              </a:r>
              <a:endParaRPr lang="zh-CN" alt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780592411"/>
      </p:ext>
    </p:extLst>
  </p:cSld>
  <p:clrMapOvr>
    <a:masterClrMapping/>
  </p:clrMapOvr>
  <p:transition advTm="157">
    <p:zoom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088" y="85725"/>
            <a:ext cx="7599362" cy="914400"/>
          </a:xfrm>
        </p:spPr>
        <p:txBody>
          <a:bodyPr/>
          <a:lstStyle/>
          <a:p>
            <a:pPr>
              <a:defRPr/>
            </a:pPr>
            <a:r>
              <a:rPr lang="zh-CN" altLang="en-US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问题</a:t>
            </a:r>
            <a:r>
              <a:rPr lang="en-US" altLang="zh-CN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：学生学号查询</a:t>
            </a:r>
          </a:p>
        </p:txBody>
      </p:sp>
      <p:sp>
        <p:nvSpPr>
          <p:cNvPr id="15" name="TextBox 20"/>
          <p:cNvSpPr txBox="1">
            <a:spLocks noChangeArrowheads="1"/>
          </p:cNvSpPr>
          <p:nvPr/>
        </p:nvSpPr>
        <p:spPr bwMode="auto">
          <a:xfrm>
            <a:off x="183832" y="1253850"/>
            <a:ext cx="5521188" cy="19082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lvl="1" indent="-3429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除余法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M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为散列表表长，一般取质数以减小散列冲突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个学号取模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41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及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23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，分别得到以下分布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 bwMode="auto">
              <a:xfrm>
                <a:off x="2699792" y="1223718"/>
                <a:ext cx="4346648" cy="461665"/>
              </a:xfrm>
              <a:prstGeom prst="rect">
                <a:avLst/>
              </a:prstGeom>
              <a:solidFill>
                <a:srgbClr val="7030A0"/>
              </a:solidFill>
              <a:ln w="317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400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charset="0"/>
                          <a:cs typeface="Microsoft YaHei" charset="0"/>
                        </a:rPr>
                        <m:t>𝐡𝐚𝐬𝐡</m:t>
                      </m:r>
                      <m:r>
                        <a:rPr kumimoji="1" lang="en-US" altLang="zh-CN" sz="2400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charset="0"/>
                          <a:cs typeface="Microsoft YaHei" charset="0"/>
                        </a:rPr>
                        <m:t> =</m:t>
                      </m:r>
                      <m:r>
                        <a:rPr kumimoji="1" lang="en-US" altLang="zh-CN" sz="2400" b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charset="0"/>
                          <a:cs typeface="Microsoft YaHei" charset="0"/>
                        </a:rPr>
                        <m:t>𝒇</m:t>
                      </m:r>
                      <m:d>
                        <m:dPr>
                          <m:ctrlPr>
                            <a:rPr kumimoji="1" lang="en-US" altLang="zh-CN" sz="2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charset="0"/>
                              <a:cs typeface="Microsoft YaHei" charset="0"/>
                            </a:rPr>
                          </m:ctrlPr>
                        </m:dPr>
                        <m:e>
                          <m:r>
                            <a:rPr kumimoji="1" lang="en-US" altLang="zh-CN" sz="2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charset="0"/>
                              <a:cs typeface="Microsoft YaHei" charset="0"/>
                            </a:rPr>
                            <m:t>𝐤𝐞𝐲</m:t>
                          </m:r>
                        </m:e>
                      </m:d>
                      <m:r>
                        <a:rPr kumimoji="1" lang="en-US" altLang="zh-CN" sz="2400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charset="0"/>
                          <a:cs typeface="Microsoft YaHei" charset="0"/>
                        </a:rPr>
                        <m:t>=</m:t>
                      </m:r>
                      <m:r>
                        <a:rPr kumimoji="1" lang="en-US" altLang="zh-CN" sz="2400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charset="0"/>
                          <a:cs typeface="Microsoft YaHei" charset="0"/>
                        </a:rPr>
                        <m:t>𝐤𝐞𝐲</m:t>
                      </m:r>
                      <m:r>
                        <a:rPr kumimoji="1" lang="en-US" altLang="zh-CN" sz="2400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charset="0"/>
                          <a:cs typeface="Microsoft YaHei" charset="0"/>
                        </a:rPr>
                        <m:t> % </m:t>
                      </m:r>
                      <m:r>
                        <a:rPr kumimoji="1" lang="en-US" altLang="zh-CN" sz="2400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charset="0"/>
                          <a:cs typeface="Microsoft YaHei" charset="0"/>
                        </a:rPr>
                        <m:t>𝐌</m:t>
                      </m:r>
                    </m:oMath>
                  </m:oMathPara>
                </a14:m>
                <a:endParaRPr kumimoji="1" lang="zh-CN" altLang="en-US" sz="2400" b="1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endParaRPr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699792" y="1223718"/>
                <a:ext cx="4346648" cy="461665"/>
              </a:xfrm>
              <a:prstGeom prst="rect">
                <a:avLst/>
              </a:prstGeom>
              <a:blipFill>
                <a:blip r:embed="rId3"/>
                <a:stretch>
                  <a:fillRect b="-20000"/>
                </a:stretch>
              </a:blipFill>
              <a:ln w="3175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40043"/>
              </p:ext>
            </p:extLst>
          </p:nvPr>
        </p:nvGraphicFramePr>
        <p:xfrm>
          <a:off x="7391252" y="1976440"/>
          <a:ext cx="1656185" cy="3017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4094">
                  <a:extLst>
                    <a:ext uri="{9D8B030D-6E8A-4147-A177-3AD203B41FA5}">
                      <a16:colId xmlns:a16="http://schemas.microsoft.com/office/drawing/2014/main" val="2335917037"/>
                    </a:ext>
                  </a:extLst>
                </a:gridCol>
                <a:gridCol w="432048">
                  <a:extLst>
                    <a:ext uri="{9D8B030D-6E8A-4147-A177-3AD203B41FA5}">
                      <a16:colId xmlns:a16="http://schemas.microsoft.com/office/drawing/2014/main" val="3077227217"/>
                    </a:ext>
                  </a:extLst>
                </a:gridCol>
                <a:gridCol w="360043">
                  <a:extLst>
                    <a:ext uri="{9D8B030D-6E8A-4147-A177-3AD203B41FA5}">
                      <a16:colId xmlns:a16="http://schemas.microsoft.com/office/drawing/2014/main" val="2528067823"/>
                    </a:ext>
                  </a:extLst>
                </a:gridCol>
              </a:tblGrid>
              <a:tr h="15240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100" b="1" i="0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学号</a:t>
                      </a: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100" b="1" i="0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Mod</a:t>
                      </a:r>
                    </a:p>
                    <a:p>
                      <a:pPr marL="0" algn="ctr" defTabSz="914400" rtl="0" eaLnBrk="1" latinLnBrk="0" hangingPunct="1"/>
                      <a:r>
                        <a:rPr lang="en-US" altLang="zh-CN" sz="1100" b="1" i="0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41</a:t>
                      </a:r>
                      <a:endParaRPr lang="zh-CN" altLang="en-US" sz="1100" b="1" i="0" kern="12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100" b="1" i="0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Mod23</a:t>
                      </a:r>
                      <a:endParaRPr lang="zh-CN" altLang="en-US" sz="1100" b="1" i="0" kern="12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1905104968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b="1" i="0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2013012620</a:t>
                      </a:r>
                      <a:endParaRPr lang="zh-CN" altLang="en-US" sz="1100" b="1" i="0" kern="12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100" b="1" i="0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32</a:t>
                      </a:r>
                      <a:endParaRPr lang="zh-CN" altLang="en-US" sz="1100" b="1" i="0" kern="12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100" b="1" i="0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19</a:t>
                      </a:r>
                      <a:endParaRPr lang="zh-CN" altLang="en-US" sz="1100" b="1" i="0" kern="12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3220293238"/>
                  </a:ext>
                </a:extLst>
              </a:tr>
              <a:tr h="247636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100" b="1" i="0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2013013305</a:t>
                      </a:r>
                      <a:endParaRPr lang="zh-CN" altLang="en-US" sz="1100" b="1" i="0" kern="12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100" b="1" i="0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20</a:t>
                      </a:r>
                      <a:endParaRPr lang="zh-CN" altLang="en-US" sz="1100" b="1" i="0" kern="12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100" b="1" i="0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14</a:t>
                      </a:r>
                      <a:endParaRPr lang="zh-CN" altLang="en-US" sz="1100" b="1" i="0" kern="12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1155974250"/>
                  </a:ext>
                </a:extLst>
              </a:tr>
              <a:tr h="247636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100" b="1" i="0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2014010513</a:t>
                      </a:r>
                      <a:endParaRPr lang="zh-CN" altLang="en-US" sz="1100" b="1" i="0" kern="12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100" b="1" i="0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26</a:t>
                      </a:r>
                      <a:endParaRPr lang="zh-CN" altLang="en-US" sz="1100" b="1" i="0" kern="12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100" b="1" i="0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11</a:t>
                      </a:r>
                      <a:endParaRPr lang="zh-CN" altLang="en-US" sz="1100" b="1" i="0" kern="12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1129054775"/>
                  </a:ext>
                </a:extLst>
              </a:tr>
              <a:tr h="247636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100" b="1" i="0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2014010525</a:t>
                      </a:r>
                      <a:endParaRPr lang="zh-CN" altLang="en-US" sz="1100" b="1" i="0" kern="12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100" b="1" i="0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38</a:t>
                      </a:r>
                      <a:endParaRPr lang="zh-CN" altLang="en-US" sz="1100" b="1" i="0" kern="12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100" b="1" i="0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0</a:t>
                      </a:r>
                      <a:endParaRPr lang="zh-CN" altLang="en-US" sz="1100" b="1" i="0" kern="12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1365870719"/>
                  </a:ext>
                </a:extLst>
              </a:tr>
              <a:tr h="247636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100" b="1" i="0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2014010533</a:t>
                      </a:r>
                      <a:endParaRPr lang="zh-CN" altLang="en-US" sz="1100" b="1" i="0" kern="12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100" b="1" i="0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5</a:t>
                      </a:r>
                      <a:endParaRPr lang="zh-CN" altLang="en-US" sz="1100" b="1" i="0" kern="12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100" b="1" i="0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8</a:t>
                      </a:r>
                      <a:endParaRPr lang="zh-CN" altLang="en-US" sz="1100" b="1" i="0" kern="12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2741633553"/>
                  </a:ext>
                </a:extLst>
              </a:tr>
              <a:tr h="247636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100" b="1" i="0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2014011971</a:t>
                      </a:r>
                      <a:endParaRPr lang="zh-CN" altLang="en-US" sz="1100" b="1" i="0" kern="12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100" b="1" i="0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8</a:t>
                      </a:r>
                      <a:endParaRPr lang="zh-CN" altLang="en-US" sz="1100" b="1" i="0" kern="12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100" b="1" i="0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20</a:t>
                      </a:r>
                      <a:endParaRPr lang="zh-CN" altLang="en-US" sz="1100" b="1" i="0" kern="12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3984619746"/>
                  </a:ext>
                </a:extLst>
              </a:tr>
              <a:tr h="144447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100" b="1" i="0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2014012199</a:t>
                      </a:r>
                      <a:endParaRPr lang="zh-CN" altLang="en-US" sz="1100" b="1" i="0" kern="12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100" b="1" i="0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31</a:t>
                      </a:r>
                      <a:endParaRPr lang="zh-CN" altLang="en-US" sz="1100" b="1" i="0" kern="12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100" b="1" i="0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18</a:t>
                      </a:r>
                      <a:endParaRPr lang="zh-CN" altLang="en-US" sz="1100" b="1" i="0" kern="12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4098090220"/>
                  </a:ext>
                </a:extLst>
              </a:tr>
              <a:tr h="247636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100" b="1" i="0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2014012474</a:t>
                      </a:r>
                      <a:endParaRPr lang="zh-CN" altLang="en-US" sz="1100" b="1" i="0" kern="12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100" b="1" i="0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19</a:t>
                      </a:r>
                      <a:endParaRPr lang="zh-CN" altLang="en-US" sz="1100" b="1" i="0" kern="12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100" b="1" i="0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17</a:t>
                      </a:r>
                      <a:endParaRPr lang="zh-CN" altLang="en-US" sz="1100" b="1" i="0" kern="12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2863903873"/>
                  </a:ext>
                </a:extLst>
              </a:tr>
              <a:tr h="247636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100" b="1" i="0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2014013392</a:t>
                      </a:r>
                      <a:endParaRPr lang="zh-CN" altLang="en-US" sz="1100" b="1" i="0" kern="12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100" b="1" i="0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35</a:t>
                      </a:r>
                      <a:endParaRPr lang="zh-CN" altLang="en-US" sz="1100" b="1" i="0" kern="12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100" b="1" i="0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15</a:t>
                      </a:r>
                      <a:endParaRPr lang="zh-CN" altLang="en-US" sz="1100" b="1" i="0" kern="12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1583608725"/>
                  </a:ext>
                </a:extLst>
              </a:tr>
              <a:tr h="247636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100" b="1" i="0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2016110057</a:t>
                      </a:r>
                      <a:endParaRPr lang="zh-CN" altLang="en-US" sz="1100" b="1" i="0" kern="12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100" b="1" i="0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</a:t>
                      </a:r>
                      <a:endParaRPr lang="zh-CN" altLang="en-US" sz="1100" b="1" i="0" kern="12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100" b="1" i="0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0</a:t>
                      </a:r>
                      <a:endParaRPr lang="zh-CN" altLang="en-US" sz="1100" b="1" i="0" kern="12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1803415733"/>
                  </a:ext>
                </a:extLst>
              </a:tr>
            </a:tbl>
          </a:graphicData>
        </a:graphic>
      </p:graphicFrame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6271904"/>
              </p:ext>
            </p:extLst>
          </p:nvPr>
        </p:nvGraphicFramePr>
        <p:xfrm>
          <a:off x="5751492" y="1976440"/>
          <a:ext cx="1656184" cy="3017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4095">
                  <a:extLst>
                    <a:ext uri="{9D8B030D-6E8A-4147-A177-3AD203B41FA5}">
                      <a16:colId xmlns:a16="http://schemas.microsoft.com/office/drawing/2014/main" val="2335917037"/>
                    </a:ext>
                  </a:extLst>
                </a:gridCol>
                <a:gridCol w="432048">
                  <a:extLst>
                    <a:ext uri="{9D8B030D-6E8A-4147-A177-3AD203B41FA5}">
                      <a16:colId xmlns:a16="http://schemas.microsoft.com/office/drawing/2014/main" val="3077227217"/>
                    </a:ext>
                  </a:extLst>
                </a:gridCol>
                <a:gridCol w="360041">
                  <a:extLst>
                    <a:ext uri="{9D8B030D-6E8A-4147-A177-3AD203B41FA5}">
                      <a16:colId xmlns:a16="http://schemas.microsoft.com/office/drawing/2014/main" val="1200060861"/>
                    </a:ext>
                  </a:extLst>
                </a:gridCol>
              </a:tblGrid>
              <a:tr h="223491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100" b="1" i="0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学号</a:t>
                      </a: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100" b="1" i="0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Mod</a:t>
                      </a:r>
                    </a:p>
                    <a:p>
                      <a:pPr marL="0" algn="ctr" defTabSz="914400" rtl="0" eaLnBrk="1" latinLnBrk="0" hangingPunct="1"/>
                      <a:r>
                        <a:rPr lang="en-US" altLang="zh-CN" sz="1100" b="1" i="0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41</a:t>
                      </a:r>
                      <a:endParaRPr lang="zh-CN" altLang="en-US" sz="1100" b="1" i="0" kern="12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100" b="1" i="0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Mod</a:t>
                      </a:r>
                    </a:p>
                    <a:p>
                      <a:pPr marL="0" algn="ctr" defTabSz="914400" rtl="0" eaLnBrk="1" latinLnBrk="0" hangingPunct="1"/>
                      <a:r>
                        <a:rPr lang="en-US" altLang="zh-CN" sz="1100" b="1" i="0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23</a:t>
                      </a:r>
                      <a:endParaRPr lang="zh-CN" altLang="en-US" sz="1100" b="1" i="0" kern="12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1905104968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1" i="0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2012010518</a:t>
                      </a:r>
                      <a:endParaRPr lang="zh-CN" altLang="en-US" sz="1100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100" b="1" i="0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11</a:t>
                      </a:r>
                      <a:endParaRPr lang="zh-CN" altLang="en-US" sz="1100" b="1" i="0" kern="12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100" b="1" i="0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4</a:t>
                      </a:r>
                      <a:endParaRPr lang="zh-CN" altLang="en-US" sz="1100" b="1" i="0" kern="12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3220293238"/>
                  </a:ext>
                </a:extLst>
              </a:tr>
              <a:tr h="24763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1" i="0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2012011477</a:t>
                      </a:r>
                      <a:endParaRPr lang="zh-CN" altLang="en-US" sz="1100" b="1" i="0" kern="12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100" b="1" i="0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27</a:t>
                      </a:r>
                      <a:endParaRPr lang="zh-CN" altLang="en-US" sz="1100" b="1" i="0" kern="12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100" b="1" i="0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20</a:t>
                      </a:r>
                      <a:endParaRPr lang="zh-CN" altLang="en-US" sz="1100" b="1" i="0" kern="12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1155974250"/>
                  </a:ext>
                </a:extLst>
              </a:tr>
              <a:tr h="24763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1" i="0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2012011494</a:t>
                      </a:r>
                      <a:endParaRPr lang="zh-CN" altLang="en-US" sz="1100" b="1" i="0" kern="12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100" b="1" i="0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3</a:t>
                      </a:r>
                      <a:endParaRPr lang="zh-CN" altLang="en-US" sz="1100" b="1" i="0" kern="12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100" b="1" i="0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14</a:t>
                      </a:r>
                      <a:endParaRPr lang="zh-CN" altLang="en-US" sz="1100" b="1" i="0" kern="12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1129054775"/>
                  </a:ext>
                </a:extLst>
              </a:tr>
              <a:tr h="24763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1" i="0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2012012118</a:t>
                      </a:r>
                      <a:endParaRPr lang="zh-CN" altLang="en-US" sz="1100" b="1" i="0" kern="12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100" b="1" i="0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12</a:t>
                      </a:r>
                      <a:endParaRPr lang="zh-CN" altLang="en-US" sz="1100" b="1" i="0" kern="12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100" b="1" i="0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17</a:t>
                      </a:r>
                      <a:endParaRPr lang="zh-CN" altLang="en-US" sz="1100" b="1" i="0" kern="12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1365870719"/>
                  </a:ext>
                </a:extLst>
              </a:tr>
              <a:tr h="24763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1" i="0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2012012374</a:t>
                      </a:r>
                      <a:endParaRPr lang="zh-CN" altLang="en-US" sz="1100" b="1" i="0" kern="12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100" b="1" i="0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22</a:t>
                      </a:r>
                      <a:endParaRPr lang="zh-CN" altLang="en-US" sz="1100" b="1" i="0" kern="12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100" b="1" i="0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20</a:t>
                      </a:r>
                      <a:endParaRPr lang="zh-CN" altLang="en-US" sz="1100" b="1" i="0" kern="12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2741633553"/>
                  </a:ext>
                </a:extLst>
              </a:tr>
              <a:tr h="24763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1" i="0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2013010340</a:t>
                      </a:r>
                      <a:endParaRPr lang="zh-CN" altLang="en-US" sz="1100" b="1" i="0" kern="12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100" b="1" i="0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7</a:t>
                      </a:r>
                      <a:endParaRPr lang="zh-CN" altLang="en-US" sz="1100" b="1" i="0" kern="12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100" b="1" i="0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16</a:t>
                      </a:r>
                      <a:endParaRPr lang="zh-CN" altLang="en-US" sz="1100" b="1" i="0" kern="12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3984619746"/>
                  </a:ext>
                </a:extLst>
              </a:tr>
              <a:tr h="14444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1" i="0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2013011635</a:t>
                      </a:r>
                      <a:endParaRPr lang="zh-CN" altLang="en-US" sz="1100" b="1" i="0" kern="12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100" b="1" i="0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31</a:t>
                      </a:r>
                      <a:endParaRPr lang="zh-CN" altLang="en-US" sz="1100" b="1" i="0" kern="12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100" b="1" i="0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0</a:t>
                      </a:r>
                      <a:endParaRPr lang="zh-CN" altLang="en-US" sz="1100" b="1" i="0" kern="12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4098090220"/>
                  </a:ext>
                </a:extLst>
              </a:tr>
              <a:tr h="24763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1" i="0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2013012197</a:t>
                      </a:r>
                      <a:endParaRPr lang="zh-CN" altLang="en-US" sz="1100" b="1" i="0" kern="12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100" b="1" i="0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19</a:t>
                      </a:r>
                      <a:endParaRPr lang="zh-CN" altLang="en-US" sz="1100" b="1" i="0" kern="12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100" b="1" i="0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10</a:t>
                      </a:r>
                      <a:endParaRPr lang="zh-CN" altLang="en-US" sz="1100" b="1" i="0" kern="12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2863903873"/>
                  </a:ext>
                </a:extLst>
              </a:tr>
              <a:tr h="24763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1" i="0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2013012217</a:t>
                      </a:r>
                      <a:endParaRPr lang="zh-CN" altLang="en-US" sz="1100" b="1" i="0" kern="12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100" b="1" i="0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39</a:t>
                      </a:r>
                      <a:endParaRPr lang="zh-CN" altLang="en-US" sz="1100" b="1" i="0" kern="12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100" b="1" i="0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7</a:t>
                      </a:r>
                      <a:endParaRPr lang="zh-CN" altLang="en-US" sz="1100" b="1" i="0" kern="12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1583608725"/>
                  </a:ext>
                </a:extLst>
              </a:tr>
              <a:tr h="24763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100" b="1" i="0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2013012235</a:t>
                      </a:r>
                      <a:endParaRPr lang="zh-CN" altLang="en-US" sz="1100" b="1" i="0" kern="12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100" b="1" i="0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16</a:t>
                      </a:r>
                      <a:endParaRPr lang="zh-CN" altLang="en-US" sz="1100" b="1" i="0" kern="12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0" marR="0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100" b="1" i="0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</a:t>
                      </a:r>
                      <a:endParaRPr lang="zh-CN" altLang="en-US" sz="1100" b="1" i="0" kern="12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1803415733"/>
                  </a:ext>
                </a:extLst>
              </a:tr>
            </a:tbl>
          </a:graphicData>
        </a:graphic>
      </p:graphicFrame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10" name="图表 9"/>
              <p:cNvGraphicFramePr/>
              <p:nvPr>
                <p:extLst>
                  <p:ext uri="{D42A27DB-BD31-4B8C-83A1-F6EECF244321}">
                    <p14:modId xmlns:p14="http://schemas.microsoft.com/office/powerpoint/2010/main" val="3962010823"/>
                  </p:ext>
                </p:extLst>
              </p:nvPr>
            </p:nvGraphicFramePr>
            <p:xfrm>
              <a:off x="70394" y="3242263"/>
              <a:ext cx="5535886" cy="1624789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4"/>
              </a:graphicData>
            </a:graphic>
          </p:graphicFrame>
        </mc:Choice>
        <mc:Fallback xmlns="">
          <p:pic>
            <p:nvPicPr>
              <p:cNvPr id="10" name="图表 9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0394" y="3242263"/>
                <a:ext cx="5535886" cy="1624789"/>
              </a:xfrm>
              <a:prstGeom prst="rect">
                <a:avLst/>
              </a:prstGeom>
            </p:spPr>
          </p:pic>
        </mc:Fallback>
      </mc:AlternateContent>
      <p:grpSp>
        <p:nvGrpSpPr>
          <p:cNvPr id="12" name="组合 11"/>
          <p:cNvGrpSpPr/>
          <p:nvPr/>
        </p:nvGrpSpPr>
        <p:grpSpPr>
          <a:xfrm>
            <a:off x="539552" y="5207841"/>
            <a:ext cx="8352928" cy="1638401"/>
            <a:chOff x="467544" y="3806823"/>
            <a:chExt cx="8352928" cy="1638401"/>
          </a:xfrm>
        </p:grpSpPr>
        <p:sp>
          <p:nvSpPr>
            <p:cNvPr id="13" name="矩形 12"/>
            <p:cNvSpPr/>
            <p:nvPr/>
          </p:nvSpPr>
          <p:spPr bwMode="auto">
            <a:xfrm>
              <a:off x="485023" y="4398421"/>
              <a:ext cx="360040" cy="288421"/>
            </a:xfrm>
            <a:prstGeom prst="rect">
              <a:avLst/>
            </a:prstGeom>
            <a:solidFill>
              <a:srgbClr val="99FF33"/>
            </a:solidFill>
            <a:ln w="12700" algn="ctr">
              <a:solidFill>
                <a:srgbClr val="C00000"/>
              </a:solidFill>
              <a:miter lim="800000"/>
              <a:headEnd/>
              <a:tailEnd/>
            </a:ln>
            <a:effectLst/>
          </p:spPr>
          <p:txBody>
            <a:bodyPr lIns="36000" tIns="0" rIns="36000" bIns="0" rtlCol="0" anchor="ctr"/>
            <a:lstStyle/>
            <a:p>
              <a:pPr algn="ctr"/>
              <a:r>
                <a:rPr lang="en-US" altLang="zh-CN" sz="7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2013011635</a:t>
              </a:r>
              <a:endParaRPr lang="zh-CN" altLang="en-US" sz="7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矩形 13"/>
            <p:cNvSpPr/>
            <p:nvPr/>
          </p:nvSpPr>
          <p:spPr bwMode="auto">
            <a:xfrm>
              <a:off x="485023" y="4130668"/>
              <a:ext cx="360040" cy="288000"/>
            </a:xfrm>
            <a:prstGeom prst="rect">
              <a:avLst/>
            </a:prstGeom>
            <a:solidFill>
              <a:srgbClr val="99FF33"/>
            </a:solidFill>
            <a:ln w="12700" algn="ctr">
              <a:solidFill>
                <a:srgbClr val="C00000"/>
              </a:solidFill>
              <a:miter lim="800000"/>
              <a:headEnd/>
              <a:tailEnd/>
            </a:ln>
            <a:effectLst/>
          </p:spPr>
          <p:txBody>
            <a:bodyPr lIns="36000" tIns="0" rIns="36000" bIns="0" rtlCol="0" anchor="ctr"/>
            <a:lstStyle/>
            <a:p>
              <a:pPr algn="ctr"/>
              <a:r>
                <a:rPr lang="en-US" altLang="zh-CN" sz="7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2014010525</a:t>
              </a:r>
              <a:endParaRPr lang="zh-CN" altLang="en-US" sz="7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矩形 15"/>
            <p:cNvSpPr/>
            <p:nvPr/>
          </p:nvSpPr>
          <p:spPr bwMode="auto">
            <a:xfrm>
              <a:off x="485023" y="3842668"/>
              <a:ext cx="360040" cy="288000"/>
            </a:xfrm>
            <a:prstGeom prst="rect">
              <a:avLst/>
            </a:prstGeom>
            <a:solidFill>
              <a:srgbClr val="99FF33"/>
            </a:solidFill>
            <a:ln w="12700" algn="ctr">
              <a:solidFill>
                <a:srgbClr val="C00000"/>
              </a:solidFill>
              <a:miter lim="800000"/>
              <a:headEnd/>
              <a:tailEnd/>
            </a:ln>
            <a:effectLst/>
          </p:spPr>
          <p:txBody>
            <a:bodyPr lIns="36000" tIns="0" rIns="36000" bIns="0" rtlCol="0" anchor="ctr"/>
            <a:lstStyle/>
            <a:p>
              <a:pPr algn="ctr"/>
              <a:r>
                <a:rPr lang="en-US" altLang="zh-CN" sz="7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2016110057</a:t>
              </a:r>
            </a:p>
          </p:txBody>
        </p:sp>
        <p:sp>
          <p:nvSpPr>
            <p:cNvPr id="17" name="矩形 16"/>
            <p:cNvSpPr/>
            <p:nvPr/>
          </p:nvSpPr>
          <p:spPr bwMode="auto">
            <a:xfrm>
              <a:off x="1205103" y="4400411"/>
              <a:ext cx="360040" cy="288000"/>
            </a:xfrm>
            <a:prstGeom prst="rect">
              <a:avLst/>
            </a:prstGeom>
            <a:solidFill>
              <a:srgbClr val="99FF33"/>
            </a:solidFill>
            <a:ln w="12700" algn="ctr">
              <a:solidFill>
                <a:srgbClr val="C00000"/>
              </a:solidFill>
              <a:miter lim="800000"/>
              <a:headEnd/>
              <a:tailEnd/>
            </a:ln>
            <a:effectLst/>
          </p:spPr>
          <p:txBody>
            <a:bodyPr lIns="36000" tIns="0" rIns="36000" bIns="0" rtlCol="0" anchor="ctr"/>
            <a:lstStyle/>
            <a:p>
              <a:pPr algn="ctr"/>
              <a:r>
                <a:rPr lang="en-US" altLang="zh-CN" sz="7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2013012235</a:t>
              </a:r>
              <a:endParaRPr lang="zh-CN" altLang="en-US" sz="7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矩形 17"/>
            <p:cNvSpPr/>
            <p:nvPr/>
          </p:nvSpPr>
          <p:spPr bwMode="auto">
            <a:xfrm>
              <a:off x="1925183" y="4397649"/>
              <a:ext cx="360040" cy="288000"/>
            </a:xfrm>
            <a:prstGeom prst="rect">
              <a:avLst/>
            </a:prstGeom>
            <a:solidFill>
              <a:srgbClr val="99FF33"/>
            </a:solidFill>
            <a:ln w="12700" algn="ctr">
              <a:solidFill>
                <a:srgbClr val="C00000"/>
              </a:solidFill>
              <a:miter lim="800000"/>
              <a:headEnd/>
              <a:tailEnd/>
            </a:ln>
            <a:effectLst/>
          </p:spPr>
          <p:txBody>
            <a:bodyPr lIns="36000" tIns="0" rIns="36000" bIns="0" rtlCol="0" anchor="ctr"/>
            <a:lstStyle/>
            <a:p>
              <a:pPr algn="ctr"/>
              <a:r>
                <a:rPr lang="en-US" altLang="zh-CN" sz="7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2012010518</a:t>
              </a:r>
            </a:p>
          </p:txBody>
        </p:sp>
        <p:sp>
          <p:nvSpPr>
            <p:cNvPr id="19" name="矩形 18"/>
            <p:cNvSpPr/>
            <p:nvPr/>
          </p:nvSpPr>
          <p:spPr bwMode="auto">
            <a:xfrm>
              <a:off x="3005303" y="4397757"/>
              <a:ext cx="360040" cy="288000"/>
            </a:xfrm>
            <a:prstGeom prst="rect">
              <a:avLst/>
            </a:prstGeom>
            <a:solidFill>
              <a:srgbClr val="99FF33"/>
            </a:solidFill>
            <a:ln w="12700" algn="ctr">
              <a:solidFill>
                <a:srgbClr val="C00000"/>
              </a:solidFill>
              <a:miter lim="800000"/>
              <a:headEnd/>
              <a:tailEnd/>
            </a:ln>
            <a:effectLst/>
          </p:spPr>
          <p:txBody>
            <a:bodyPr lIns="36000" tIns="0" rIns="36000" bIns="0" rtlCol="0" anchor="ctr"/>
            <a:lstStyle/>
            <a:p>
              <a:pPr algn="ctr"/>
              <a:r>
                <a:rPr lang="en-US" altLang="zh-CN" sz="7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2013012217</a:t>
              </a:r>
              <a:endParaRPr lang="zh-CN" altLang="en-US" sz="7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矩形 19"/>
            <p:cNvSpPr/>
            <p:nvPr/>
          </p:nvSpPr>
          <p:spPr bwMode="auto">
            <a:xfrm>
              <a:off x="3365342" y="4401270"/>
              <a:ext cx="360040" cy="288000"/>
            </a:xfrm>
            <a:prstGeom prst="rect">
              <a:avLst/>
            </a:prstGeom>
            <a:solidFill>
              <a:srgbClr val="99FF33"/>
            </a:solidFill>
            <a:ln w="12700" algn="ctr">
              <a:solidFill>
                <a:srgbClr val="C00000"/>
              </a:solidFill>
              <a:miter lim="800000"/>
              <a:headEnd/>
              <a:tailEnd/>
            </a:ln>
            <a:effectLst/>
          </p:spPr>
          <p:txBody>
            <a:bodyPr lIns="36000" tIns="0" rIns="36000" bIns="0" rtlCol="0" anchor="ctr"/>
            <a:lstStyle/>
            <a:p>
              <a:pPr algn="ctr"/>
              <a:r>
                <a:rPr lang="en-US" altLang="zh-CN" sz="7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2014010533</a:t>
              </a:r>
              <a:endParaRPr lang="zh-CN" altLang="en-US" sz="7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矩形 20"/>
            <p:cNvSpPr/>
            <p:nvPr/>
          </p:nvSpPr>
          <p:spPr bwMode="auto">
            <a:xfrm>
              <a:off x="4086062" y="4397649"/>
              <a:ext cx="360040" cy="288000"/>
            </a:xfrm>
            <a:prstGeom prst="rect">
              <a:avLst/>
            </a:prstGeom>
            <a:solidFill>
              <a:srgbClr val="99FF33"/>
            </a:solidFill>
            <a:ln w="12700" algn="ctr">
              <a:solidFill>
                <a:srgbClr val="C00000"/>
              </a:solidFill>
              <a:miter lim="800000"/>
              <a:headEnd/>
              <a:tailEnd/>
            </a:ln>
            <a:effectLst/>
          </p:spPr>
          <p:txBody>
            <a:bodyPr lIns="36000" tIns="0" rIns="36000" bIns="0" rtlCol="0" anchor="ctr"/>
            <a:lstStyle/>
            <a:p>
              <a:pPr algn="ctr"/>
              <a:r>
                <a:rPr lang="en-US" altLang="zh-CN" sz="7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2013012197</a:t>
              </a:r>
              <a:endParaRPr lang="zh-CN" altLang="en-US" sz="7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矩形 21"/>
            <p:cNvSpPr/>
            <p:nvPr/>
          </p:nvSpPr>
          <p:spPr bwMode="auto">
            <a:xfrm>
              <a:off x="4439894" y="4397053"/>
              <a:ext cx="360040" cy="288000"/>
            </a:xfrm>
            <a:prstGeom prst="rect">
              <a:avLst/>
            </a:prstGeom>
            <a:solidFill>
              <a:srgbClr val="99FF33"/>
            </a:solidFill>
            <a:ln w="12700" algn="ctr">
              <a:solidFill>
                <a:srgbClr val="C00000"/>
              </a:solidFill>
              <a:miter lim="800000"/>
              <a:headEnd/>
              <a:tailEnd/>
            </a:ln>
            <a:effectLst/>
          </p:spPr>
          <p:txBody>
            <a:bodyPr lIns="36000" tIns="0" rIns="36000" bIns="0" rtlCol="0" anchor="ctr"/>
            <a:lstStyle/>
            <a:p>
              <a:pPr algn="ctr"/>
              <a:r>
                <a:rPr lang="en-US" altLang="zh-CN" sz="7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2014010513</a:t>
              </a:r>
              <a:endParaRPr lang="zh-CN" altLang="en-US" sz="7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" name="矩形 22"/>
            <p:cNvSpPr/>
            <p:nvPr/>
          </p:nvSpPr>
          <p:spPr bwMode="auto">
            <a:xfrm>
              <a:off x="5525583" y="4385879"/>
              <a:ext cx="360040" cy="288000"/>
            </a:xfrm>
            <a:prstGeom prst="rect">
              <a:avLst/>
            </a:prstGeom>
            <a:solidFill>
              <a:srgbClr val="99FF33"/>
            </a:solidFill>
            <a:ln w="12700" algn="ctr">
              <a:solidFill>
                <a:srgbClr val="C00000"/>
              </a:solidFill>
              <a:miter lim="800000"/>
              <a:headEnd/>
              <a:tailEnd/>
            </a:ln>
            <a:effectLst/>
          </p:spPr>
          <p:txBody>
            <a:bodyPr lIns="36000" tIns="0" rIns="36000" bIns="0" rtlCol="0" anchor="ctr"/>
            <a:lstStyle/>
            <a:p>
              <a:pPr algn="ctr"/>
              <a:r>
                <a:rPr lang="en-US" altLang="zh-CN" sz="7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2012011494</a:t>
              </a:r>
              <a:endParaRPr lang="zh-CN" altLang="en-US" sz="7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 bwMode="auto">
            <a:xfrm>
              <a:off x="5525583" y="4096090"/>
              <a:ext cx="360040" cy="288000"/>
            </a:xfrm>
            <a:prstGeom prst="rect">
              <a:avLst/>
            </a:prstGeom>
            <a:solidFill>
              <a:srgbClr val="99FF33"/>
            </a:solidFill>
            <a:ln w="12700" algn="ctr">
              <a:solidFill>
                <a:srgbClr val="C00000"/>
              </a:solidFill>
              <a:miter lim="800000"/>
              <a:headEnd/>
              <a:tailEnd/>
            </a:ln>
            <a:effectLst/>
          </p:spPr>
          <p:txBody>
            <a:bodyPr lIns="36000" tIns="0" rIns="36000" bIns="0" rtlCol="0" anchor="ctr"/>
            <a:lstStyle/>
            <a:p>
              <a:pPr algn="ctr"/>
              <a:r>
                <a:rPr lang="en-US" altLang="zh-CN" sz="7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2013013305</a:t>
              </a:r>
              <a:endParaRPr lang="zh-CN" altLang="en-US" sz="7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" name="矩形 24"/>
            <p:cNvSpPr/>
            <p:nvPr/>
          </p:nvSpPr>
          <p:spPr bwMode="auto">
            <a:xfrm>
              <a:off x="5885623" y="4385880"/>
              <a:ext cx="360040" cy="288000"/>
            </a:xfrm>
            <a:prstGeom prst="rect">
              <a:avLst/>
            </a:prstGeom>
            <a:solidFill>
              <a:srgbClr val="99FF33"/>
            </a:solidFill>
            <a:ln w="12700" algn="ctr">
              <a:solidFill>
                <a:srgbClr val="C00000"/>
              </a:solidFill>
              <a:miter lim="800000"/>
              <a:headEnd/>
              <a:tailEnd/>
            </a:ln>
            <a:effectLst/>
          </p:spPr>
          <p:txBody>
            <a:bodyPr lIns="36000" tIns="0" rIns="36000" bIns="0" rtlCol="0" anchor="ctr"/>
            <a:lstStyle/>
            <a:p>
              <a:pPr algn="ctr"/>
              <a:r>
                <a:rPr lang="en-US" altLang="zh-CN" sz="7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2014013392</a:t>
              </a:r>
              <a:endParaRPr lang="zh-CN" altLang="en-US" sz="7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6" name="矩形 25"/>
            <p:cNvSpPr/>
            <p:nvPr/>
          </p:nvSpPr>
          <p:spPr bwMode="auto">
            <a:xfrm>
              <a:off x="6233247" y="4385880"/>
              <a:ext cx="360040" cy="288000"/>
            </a:xfrm>
            <a:prstGeom prst="rect">
              <a:avLst/>
            </a:prstGeom>
            <a:solidFill>
              <a:srgbClr val="99FF33"/>
            </a:solidFill>
            <a:ln w="12700" algn="ctr">
              <a:solidFill>
                <a:srgbClr val="C00000"/>
              </a:solidFill>
              <a:miter lim="800000"/>
              <a:headEnd/>
              <a:tailEnd/>
            </a:ln>
            <a:effectLst/>
          </p:spPr>
          <p:txBody>
            <a:bodyPr lIns="36000" tIns="0" rIns="36000" bIns="0" rtlCol="0" anchor="ctr"/>
            <a:lstStyle/>
            <a:p>
              <a:pPr algn="ctr"/>
              <a:r>
                <a:rPr lang="en-US" altLang="zh-CN" sz="7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2013010340</a:t>
              </a:r>
              <a:endParaRPr lang="zh-CN" altLang="en-US" sz="7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7" name="矩形 26"/>
            <p:cNvSpPr/>
            <p:nvPr/>
          </p:nvSpPr>
          <p:spPr bwMode="auto">
            <a:xfrm>
              <a:off x="6593287" y="4385880"/>
              <a:ext cx="360040" cy="288000"/>
            </a:xfrm>
            <a:prstGeom prst="rect">
              <a:avLst/>
            </a:prstGeom>
            <a:solidFill>
              <a:srgbClr val="99FF33"/>
            </a:solidFill>
            <a:ln w="12700" algn="ctr">
              <a:solidFill>
                <a:srgbClr val="C00000"/>
              </a:solidFill>
              <a:miter lim="800000"/>
              <a:headEnd/>
              <a:tailEnd/>
            </a:ln>
            <a:effectLst/>
          </p:spPr>
          <p:txBody>
            <a:bodyPr lIns="36000" tIns="0" rIns="36000" bIns="0" rtlCol="0" anchor="ctr"/>
            <a:lstStyle/>
            <a:p>
              <a:pPr algn="ctr"/>
              <a:r>
                <a:rPr lang="en-US" altLang="zh-CN" sz="7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2012012118</a:t>
              </a:r>
              <a:endParaRPr lang="zh-CN" altLang="en-US" sz="7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" name="矩形 27"/>
            <p:cNvSpPr/>
            <p:nvPr/>
          </p:nvSpPr>
          <p:spPr bwMode="auto">
            <a:xfrm>
              <a:off x="6593287" y="4096090"/>
              <a:ext cx="360040" cy="288000"/>
            </a:xfrm>
            <a:prstGeom prst="rect">
              <a:avLst/>
            </a:prstGeom>
            <a:solidFill>
              <a:srgbClr val="99FF33"/>
            </a:solidFill>
            <a:ln w="12700" algn="ctr">
              <a:solidFill>
                <a:srgbClr val="C00000"/>
              </a:solidFill>
              <a:miter lim="800000"/>
              <a:headEnd/>
              <a:tailEnd/>
            </a:ln>
            <a:effectLst/>
          </p:spPr>
          <p:txBody>
            <a:bodyPr lIns="36000" tIns="0" rIns="36000" bIns="0" rtlCol="0" anchor="ctr"/>
            <a:lstStyle/>
            <a:p>
              <a:pPr algn="ctr"/>
              <a:r>
                <a:rPr lang="en-US" altLang="zh-CN" sz="7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2014012474</a:t>
              </a:r>
              <a:endParaRPr lang="zh-CN" altLang="en-US" sz="7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" name="矩形 28"/>
            <p:cNvSpPr/>
            <p:nvPr/>
          </p:nvSpPr>
          <p:spPr bwMode="auto">
            <a:xfrm>
              <a:off x="6953327" y="4385880"/>
              <a:ext cx="360040" cy="288000"/>
            </a:xfrm>
            <a:prstGeom prst="rect">
              <a:avLst/>
            </a:prstGeom>
            <a:solidFill>
              <a:srgbClr val="99FF33"/>
            </a:solidFill>
            <a:ln w="12700" algn="ctr">
              <a:solidFill>
                <a:srgbClr val="C00000"/>
              </a:solidFill>
              <a:miter lim="800000"/>
              <a:headEnd/>
              <a:tailEnd/>
            </a:ln>
            <a:effectLst/>
          </p:spPr>
          <p:txBody>
            <a:bodyPr lIns="36000" tIns="0" rIns="36000" bIns="0" rtlCol="0" anchor="ctr"/>
            <a:lstStyle/>
            <a:p>
              <a:pPr algn="ctr"/>
              <a:r>
                <a:rPr lang="en-US" altLang="zh-CN" sz="7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2014012199</a:t>
              </a:r>
              <a:endParaRPr lang="zh-CN" altLang="en-US" sz="7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" name="矩形 29"/>
            <p:cNvSpPr/>
            <p:nvPr/>
          </p:nvSpPr>
          <p:spPr bwMode="auto">
            <a:xfrm>
              <a:off x="7313367" y="4385880"/>
              <a:ext cx="360040" cy="288000"/>
            </a:xfrm>
            <a:prstGeom prst="rect">
              <a:avLst/>
            </a:prstGeom>
            <a:solidFill>
              <a:srgbClr val="99FF33"/>
            </a:solidFill>
            <a:ln w="12700" algn="ctr">
              <a:solidFill>
                <a:srgbClr val="C00000"/>
              </a:solidFill>
              <a:miter lim="800000"/>
              <a:headEnd/>
              <a:tailEnd/>
            </a:ln>
            <a:effectLst/>
          </p:spPr>
          <p:txBody>
            <a:bodyPr lIns="36000" tIns="0" rIns="36000" bIns="0" rtlCol="0" anchor="ctr"/>
            <a:lstStyle/>
            <a:p>
              <a:pPr algn="ctr"/>
              <a:r>
                <a:rPr lang="en-US" altLang="zh-CN" sz="7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2013012620</a:t>
              </a:r>
              <a:endParaRPr lang="zh-CN" altLang="en-US" sz="7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" name="矩形 30"/>
            <p:cNvSpPr/>
            <p:nvPr/>
          </p:nvSpPr>
          <p:spPr bwMode="auto">
            <a:xfrm>
              <a:off x="7673407" y="4385880"/>
              <a:ext cx="360040" cy="288000"/>
            </a:xfrm>
            <a:prstGeom prst="rect">
              <a:avLst/>
            </a:prstGeom>
            <a:solidFill>
              <a:srgbClr val="99FF33"/>
            </a:solidFill>
            <a:ln w="12700" algn="ctr">
              <a:solidFill>
                <a:srgbClr val="C00000"/>
              </a:solidFill>
              <a:miter lim="800000"/>
              <a:headEnd/>
              <a:tailEnd/>
            </a:ln>
            <a:effectLst/>
          </p:spPr>
          <p:txBody>
            <a:bodyPr lIns="36000" tIns="0" rIns="36000" bIns="0" rtlCol="0" anchor="ctr"/>
            <a:lstStyle/>
            <a:p>
              <a:pPr algn="ctr"/>
              <a:r>
                <a:rPr lang="en-US" altLang="zh-CN" sz="7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2012012374</a:t>
              </a:r>
              <a:endParaRPr lang="zh-CN" altLang="en-US" sz="7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矩形 31"/>
            <p:cNvSpPr/>
            <p:nvPr/>
          </p:nvSpPr>
          <p:spPr bwMode="auto">
            <a:xfrm>
              <a:off x="7673407" y="4096291"/>
              <a:ext cx="360040" cy="288000"/>
            </a:xfrm>
            <a:prstGeom prst="rect">
              <a:avLst/>
            </a:prstGeom>
            <a:solidFill>
              <a:srgbClr val="99FF33"/>
            </a:solidFill>
            <a:ln w="12700" algn="ctr">
              <a:solidFill>
                <a:srgbClr val="C00000"/>
              </a:solidFill>
              <a:miter lim="800000"/>
              <a:headEnd/>
              <a:tailEnd/>
            </a:ln>
            <a:effectLst/>
          </p:spPr>
          <p:txBody>
            <a:bodyPr lIns="36000" tIns="0" rIns="36000" bIns="0" rtlCol="0" anchor="ctr"/>
            <a:lstStyle/>
            <a:p>
              <a:pPr algn="ctr"/>
              <a:r>
                <a:rPr lang="en-US" altLang="zh-CN" sz="7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2012012374</a:t>
              </a:r>
              <a:endParaRPr lang="zh-CN" altLang="en-US" sz="7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" name="矩形 32"/>
            <p:cNvSpPr/>
            <p:nvPr/>
          </p:nvSpPr>
          <p:spPr bwMode="auto">
            <a:xfrm>
              <a:off x="7673407" y="3806823"/>
              <a:ext cx="360040" cy="288000"/>
            </a:xfrm>
            <a:prstGeom prst="rect">
              <a:avLst/>
            </a:prstGeom>
            <a:solidFill>
              <a:srgbClr val="99FF33"/>
            </a:solidFill>
            <a:ln w="12700" algn="ctr">
              <a:solidFill>
                <a:srgbClr val="C00000"/>
              </a:solidFill>
              <a:miter lim="800000"/>
              <a:headEnd/>
              <a:tailEnd/>
            </a:ln>
            <a:effectLst/>
          </p:spPr>
          <p:txBody>
            <a:bodyPr lIns="36000" tIns="0" rIns="36000" bIns="0" rtlCol="0" anchor="ctr"/>
            <a:lstStyle/>
            <a:p>
              <a:pPr algn="ctr"/>
              <a:r>
                <a:rPr lang="en-US" altLang="zh-CN" sz="7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2014011971</a:t>
              </a:r>
              <a:endParaRPr lang="zh-CN" altLang="en-US" sz="7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" name="矩形 33"/>
            <p:cNvSpPr/>
            <p:nvPr/>
          </p:nvSpPr>
          <p:spPr>
            <a:xfrm>
              <a:off x="834780" y="5137447"/>
              <a:ext cx="29527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1400" dirty="0"/>
            </a:p>
          </p:txBody>
        </p:sp>
        <p:sp>
          <p:nvSpPr>
            <p:cNvPr id="35" name="矩形 34"/>
            <p:cNvSpPr/>
            <p:nvPr/>
          </p:nvSpPr>
          <p:spPr>
            <a:xfrm>
              <a:off x="1202016" y="5137447"/>
              <a:ext cx="29527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sz="1400" dirty="0"/>
            </a:p>
          </p:txBody>
        </p:sp>
        <p:sp>
          <p:nvSpPr>
            <p:cNvPr id="36" name="矩形 35"/>
            <p:cNvSpPr/>
            <p:nvPr/>
          </p:nvSpPr>
          <p:spPr>
            <a:xfrm>
              <a:off x="1569252" y="5137447"/>
              <a:ext cx="29527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sz="1400" dirty="0"/>
            </a:p>
          </p:txBody>
        </p:sp>
        <p:sp>
          <p:nvSpPr>
            <p:cNvPr id="37" name="矩形 36"/>
            <p:cNvSpPr/>
            <p:nvPr/>
          </p:nvSpPr>
          <p:spPr>
            <a:xfrm>
              <a:off x="1936488" y="5137447"/>
              <a:ext cx="29527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zh-CN" altLang="en-US" sz="1400" dirty="0"/>
            </a:p>
          </p:txBody>
        </p:sp>
        <p:sp>
          <p:nvSpPr>
            <p:cNvPr id="38" name="矩形 37"/>
            <p:cNvSpPr/>
            <p:nvPr/>
          </p:nvSpPr>
          <p:spPr>
            <a:xfrm>
              <a:off x="2303724" y="5137447"/>
              <a:ext cx="29527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endParaRPr lang="zh-CN" altLang="en-US" sz="1400" dirty="0"/>
            </a:p>
          </p:txBody>
        </p:sp>
        <p:sp>
          <p:nvSpPr>
            <p:cNvPr id="39" name="矩形 38"/>
            <p:cNvSpPr/>
            <p:nvPr/>
          </p:nvSpPr>
          <p:spPr>
            <a:xfrm>
              <a:off x="2670960" y="5137447"/>
              <a:ext cx="29527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6</a:t>
              </a:r>
              <a:endParaRPr lang="zh-CN" altLang="en-US" sz="1400" dirty="0"/>
            </a:p>
          </p:txBody>
        </p:sp>
        <p:sp>
          <p:nvSpPr>
            <p:cNvPr id="40" name="矩形 39"/>
            <p:cNvSpPr/>
            <p:nvPr/>
          </p:nvSpPr>
          <p:spPr>
            <a:xfrm>
              <a:off x="3038196" y="5137447"/>
              <a:ext cx="29527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7</a:t>
              </a:r>
              <a:endParaRPr lang="zh-CN" altLang="en-US" sz="1400" dirty="0"/>
            </a:p>
          </p:txBody>
        </p:sp>
        <p:sp>
          <p:nvSpPr>
            <p:cNvPr id="41" name="矩形 40"/>
            <p:cNvSpPr/>
            <p:nvPr/>
          </p:nvSpPr>
          <p:spPr>
            <a:xfrm>
              <a:off x="3405432" y="5137447"/>
              <a:ext cx="29527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8</a:t>
              </a:r>
              <a:endParaRPr lang="zh-CN" altLang="en-US" sz="1400" dirty="0"/>
            </a:p>
          </p:txBody>
        </p:sp>
        <p:sp>
          <p:nvSpPr>
            <p:cNvPr id="42" name="矩形 41"/>
            <p:cNvSpPr/>
            <p:nvPr/>
          </p:nvSpPr>
          <p:spPr>
            <a:xfrm>
              <a:off x="3772670" y="5137447"/>
              <a:ext cx="29527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9</a:t>
              </a:r>
              <a:endParaRPr lang="zh-CN" altLang="en-US" sz="1400" dirty="0"/>
            </a:p>
          </p:txBody>
        </p:sp>
        <p:sp>
          <p:nvSpPr>
            <p:cNvPr id="43" name="矩形 42"/>
            <p:cNvSpPr/>
            <p:nvPr/>
          </p:nvSpPr>
          <p:spPr>
            <a:xfrm>
              <a:off x="4094112" y="5137447"/>
              <a:ext cx="405880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10</a:t>
              </a:r>
              <a:endParaRPr lang="zh-CN" altLang="en-US" sz="1400" dirty="0"/>
            </a:p>
          </p:txBody>
        </p:sp>
        <p:sp>
          <p:nvSpPr>
            <p:cNvPr id="44" name="矩形 43"/>
            <p:cNvSpPr/>
            <p:nvPr/>
          </p:nvSpPr>
          <p:spPr>
            <a:xfrm>
              <a:off x="4454152" y="5137447"/>
              <a:ext cx="405880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11</a:t>
              </a:r>
              <a:endParaRPr lang="zh-CN" altLang="en-US" sz="1400" dirty="0"/>
            </a:p>
          </p:txBody>
        </p:sp>
        <p:sp>
          <p:nvSpPr>
            <p:cNvPr id="45" name="矩形 44"/>
            <p:cNvSpPr/>
            <p:nvPr/>
          </p:nvSpPr>
          <p:spPr>
            <a:xfrm>
              <a:off x="4814192" y="5137447"/>
              <a:ext cx="405880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12</a:t>
              </a:r>
              <a:endParaRPr lang="zh-CN" altLang="en-US" sz="1400" dirty="0"/>
            </a:p>
          </p:txBody>
        </p:sp>
        <p:sp>
          <p:nvSpPr>
            <p:cNvPr id="46" name="矩形 45"/>
            <p:cNvSpPr/>
            <p:nvPr/>
          </p:nvSpPr>
          <p:spPr>
            <a:xfrm>
              <a:off x="5174232" y="5137447"/>
              <a:ext cx="405880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13</a:t>
              </a:r>
              <a:endParaRPr lang="zh-CN" altLang="en-US" sz="1400" dirty="0"/>
            </a:p>
          </p:txBody>
        </p:sp>
        <p:sp>
          <p:nvSpPr>
            <p:cNvPr id="47" name="矩形 46"/>
            <p:cNvSpPr/>
            <p:nvPr/>
          </p:nvSpPr>
          <p:spPr>
            <a:xfrm>
              <a:off x="5534272" y="5137447"/>
              <a:ext cx="405880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14</a:t>
              </a:r>
              <a:endParaRPr lang="zh-CN" altLang="en-US" sz="1400" dirty="0"/>
            </a:p>
          </p:txBody>
        </p:sp>
        <p:sp>
          <p:nvSpPr>
            <p:cNvPr id="48" name="矩形 47"/>
            <p:cNvSpPr/>
            <p:nvPr/>
          </p:nvSpPr>
          <p:spPr>
            <a:xfrm>
              <a:off x="5894312" y="5137447"/>
              <a:ext cx="405880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15</a:t>
              </a:r>
              <a:endParaRPr lang="zh-CN" altLang="en-US" sz="1400" dirty="0"/>
            </a:p>
          </p:txBody>
        </p:sp>
        <p:sp>
          <p:nvSpPr>
            <p:cNvPr id="49" name="矩形 48"/>
            <p:cNvSpPr/>
            <p:nvPr/>
          </p:nvSpPr>
          <p:spPr>
            <a:xfrm>
              <a:off x="6254352" y="5137447"/>
              <a:ext cx="405880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16</a:t>
              </a:r>
              <a:endParaRPr lang="zh-CN" altLang="en-US" sz="1400" dirty="0"/>
            </a:p>
          </p:txBody>
        </p:sp>
        <p:sp>
          <p:nvSpPr>
            <p:cNvPr id="50" name="矩形 49"/>
            <p:cNvSpPr/>
            <p:nvPr/>
          </p:nvSpPr>
          <p:spPr>
            <a:xfrm>
              <a:off x="467544" y="5137447"/>
              <a:ext cx="29527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endParaRPr lang="zh-CN" altLang="en-US" sz="1400" dirty="0"/>
            </a:p>
          </p:txBody>
        </p:sp>
        <p:sp>
          <p:nvSpPr>
            <p:cNvPr id="51" name="矩形 50"/>
            <p:cNvSpPr/>
            <p:nvPr/>
          </p:nvSpPr>
          <p:spPr>
            <a:xfrm>
              <a:off x="6614392" y="5137447"/>
              <a:ext cx="405880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17</a:t>
              </a:r>
              <a:endParaRPr lang="zh-CN" altLang="en-US" sz="1400" dirty="0"/>
            </a:p>
          </p:txBody>
        </p:sp>
        <p:sp>
          <p:nvSpPr>
            <p:cNvPr id="52" name="矩形 51"/>
            <p:cNvSpPr/>
            <p:nvPr/>
          </p:nvSpPr>
          <p:spPr>
            <a:xfrm>
              <a:off x="6974432" y="5137447"/>
              <a:ext cx="405880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18</a:t>
              </a:r>
              <a:endParaRPr lang="zh-CN" altLang="en-US" sz="1400" dirty="0"/>
            </a:p>
          </p:txBody>
        </p:sp>
        <p:sp>
          <p:nvSpPr>
            <p:cNvPr id="53" name="矩形 52"/>
            <p:cNvSpPr/>
            <p:nvPr/>
          </p:nvSpPr>
          <p:spPr>
            <a:xfrm>
              <a:off x="7334472" y="5137447"/>
              <a:ext cx="405880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19</a:t>
              </a:r>
              <a:endParaRPr lang="zh-CN" altLang="en-US" sz="1400" dirty="0"/>
            </a:p>
          </p:txBody>
        </p:sp>
        <p:sp>
          <p:nvSpPr>
            <p:cNvPr id="54" name="矩形 53"/>
            <p:cNvSpPr/>
            <p:nvPr/>
          </p:nvSpPr>
          <p:spPr>
            <a:xfrm>
              <a:off x="7694512" y="5137447"/>
              <a:ext cx="405880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20</a:t>
              </a:r>
              <a:endParaRPr lang="zh-CN" altLang="en-US" sz="1400" dirty="0"/>
            </a:p>
          </p:txBody>
        </p:sp>
        <p:sp>
          <p:nvSpPr>
            <p:cNvPr id="55" name="矩形 54"/>
            <p:cNvSpPr/>
            <p:nvPr/>
          </p:nvSpPr>
          <p:spPr>
            <a:xfrm>
              <a:off x="8054552" y="5137447"/>
              <a:ext cx="405880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21</a:t>
              </a:r>
              <a:endParaRPr lang="zh-CN" altLang="en-US" sz="1400" dirty="0"/>
            </a:p>
          </p:txBody>
        </p:sp>
        <p:sp>
          <p:nvSpPr>
            <p:cNvPr id="56" name="矩形 55"/>
            <p:cNvSpPr/>
            <p:nvPr/>
          </p:nvSpPr>
          <p:spPr>
            <a:xfrm>
              <a:off x="8414592" y="5137447"/>
              <a:ext cx="405880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22</a:t>
              </a:r>
              <a:endParaRPr lang="zh-CN" altLang="en-US" sz="1400" dirty="0"/>
            </a:p>
          </p:txBody>
        </p:sp>
        <p:grpSp>
          <p:nvGrpSpPr>
            <p:cNvPr id="57" name="组合 56"/>
            <p:cNvGrpSpPr/>
            <p:nvPr/>
          </p:nvGrpSpPr>
          <p:grpSpPr>
            <a:xfrm>
              <a:off x="539043" y="4907502"/>
              <a:ext cx="252000" cy="159603"/>
              <a:chOff x="539043" y="5047847"/>
              <a:chExt cx="252000" cy="159603"/>
            </a:xfrm>
          </p:grpSpPr>
          <p:sp>
            <p:nvSpPr>
              <p:cNvPr id="120" name="矩形 119"/>
              <p:cNvSpPr/>
              <p:nvPr/>
            </p:nvSpPr>
            <p:spPr bwMode="auto">
              <a:xfrm>
                <a:off x="539043" y="5047847"/>
                <a:ext cx="252000" cy="159603"/>
              </a:xfrm>
              <a:prstGeom prst="rect">
                <a:avLst/>
              </a:prstGeom>
              <a:solidFill>
                <a:srgbClr val="C00000"/>
              </a:solidFill>
              <a:ln w="12700" algn="ctr">
                <a:solidFill>
                  <a:srgbClr val="C00000"/>
                </a:solidFill>
                <a:miter lim="800000"/>
                <a:headEnd/>
                <a:tailEnd/>
              </a:ln>
              <a:effectLst/>
            </p:spPr>
            <p:txBody>
              <a:bodyPr lIns="36000" tIns="0" rIns="36000" bIns="0" rtlCol="0" anchor="ctr"/>
              <a:lstStyle/>
              <a:p>
                <a:pPr algn="ctr"/>
                <a:endParaRPr lang="zh-CN" altLang="en-US" sz="1200" b="1" dirty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21" name="椭圆 120"/>
              <p:cNvSpPr/>
              <p:nvPr/>
            </p:nvSpPr>
            <p:spPr bwMode="auto">
              <a:xfrm>
                <a:off x="611043" y="5080817"/>
                <a:ext cx="108000" cy="108000"/>
              </a:xfrm>
              <a:prstGeom prst="ellipse">
                <a:avLst/>
              </a:prstGeom>
              <a:solidFill>
                <a:srgbClr val="99FF33"/>
              </a:solidFill>
              <a:ln w="3175" algn="ctr">
                <a:noFill/>
                <a:miter lim="800000"/>
                <a:headEnd/>
                <a:tailEnd/>
              </a:ln>
              <a:effectLst/>
            </p:spPr>
            <p:txBody>
              <a:bodyPr lIns="91446" tIns="91446" rIns="91446" bIns="91446" rtlCol="0" anchor="ctr"/>
              <a:lstStyle/>
              <a:p>
                <a:pPr algn="ctr"/>
                <a:endParaRPr lang="zh-CN" altLang="en-US" sz="280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黑体" pitchFamily="2" charset="-122"/>
                  <a:ea typeface="黑体" pitchFamily="2" charset="-122"/>
                </a:endParaRPr>
              </a:p>
            </p:txBody>
          </p:sp>
        </p:grpSp>
        <p:sp>
          <p:nvSpPr>
            <p:cNvPr id="58" name="矩形 57"/>
            <p:cNvSpPr/>
            <p:nvPr/>
          </p:nvSpPr>
          <p:spPr bwMode="auto">
            <a:xfrm>
              <a:off x="899628" y="4907502"/>
              <a:ext cx="252000" cy="159603"/>
            </a:xfrm>
            <a:prstGeom prst="rect">
              <a:avLst/>
            </a:prstGeom>
            <a:solidFill>
              <a:srgbClr val="C00000"/>
            </a:solidFill>
            <a:ln w="12700" algn="ctr">
              <a:solidFill>
                <a:srgbClr val="C00000"/>
              </a:solidFill>
              <a:miter lim="800000"/>
              <a:headEnd/>
              <a:tailEnd/>
            </a:ln>
            <a:effectLst/>
          </p:spPr>
          <p:txBody>
            <a:bodyPr lIns="36000" tIns="72000" rIns="36000" bIns="0" rtlCol="0" anchor="ctr" anchorCtr="1"/>
            <a:lstStyle/>
            <a:p>
              <a:pPr algn="ctr"/>
              <a:r>
                <a:rPr lang="en-US" altLang="zh-CN" sz="1400" b="1" dirty="0">
                  <a:solidFill>
                    <a:srgbClr val="99FF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^</a:t>
              </a:r>
              <a:endParaRPr lang="zh-CN" altLang="en-US" sz="1200" b="1" dirty="0">
                <a:solidFill>
                  <a:srgbClr val="99FF33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59" name="组合 58"/>
            <p:cNvGrpSpPr/>
            <p:nvPr/>
          </p:nvGrpSpPr>
          <p:grpSpPr>
            <a:xfrm>
              <a:off x="1260213" y="4907502"/>
              <a:ext cx="252000" cy="159603"/>
              <a:chOff x="539043" y="5047847"/>
              <a:chExt cx="252000" cy="159603"/>
            </a:xfrm>
          </p:grpSpPr>
          <p:sp>
            <p:nvSpPr>
              <p:cNvPr id="118" name="矩形 117"/>
              <p:cNvSpPr/>
              <p:nvPr/>
            </p:nvSpPr>
            <p:spPr bwMode="auto">
              <a:xfrm>
                <a:off x="539043" y="5047847"/>
                <a:ext cx="252000" cy="159603"/>
              </a:xfrm>
              <a:prstGeom prst="rect">
                <a:avLst/>
              </a:prstGeom>
              <a:solidFill>
                <a:srgbClr val="C00000"/>
              </a:solidFill>
              <a:ln w="12700" algn="ctr">
                <a:solidFill>
                  <a:srgbClr val="C00000"/>
                </a:solidFill>
                <a:miter lim="800000"/>
                <a:headEnd/>
                <a:tailEnd/>
              </a:ln>
              <a:effectLst/>
            </p:spPr>
            <p:txBody>
              <a:bodyPr lIns="36000" tIns="0" rIns="36000" bIns="0" rtlCol="0" anchor="ctr"/>
              <a:lstStyle/>
              <a:p>
                <a:pPr algn="ctr"/>
                <a:endParaRPr lang="zh-CN" altLang="en-US" sz="1200" b="1" dirty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9" name="椭圆 118"/>
              <p:cNvSpPr/>
              <p:nvPr/>
            </p:nvSpPr>
            <p:spPr bwMode="auto">
              <a:xfrm>
                <a:off x="611043" y="5080817"/>
                <a:ext cx="108000" cy="108000"/>
              </a:xfrm>
              <a:prstGeom prst="ellipse">
                <a:avLst/>
              </a:prstGeom>
              <a:solidFill>
                <a:srgbClr val="99FF33"/>
              </a:solidFill>
              <a:ln w="3175" algn="ctr">
                <a:noFill/>
                <a:miter lim="800000"/>
                <a:headEnd/>
                <a:tailEnd/>
              </a:ln>
              <a:effectLst/>
            </p:spPr>
            <p:txBody>
              <a:bodyPr lIns="91446" tIns="91446" rIns="91446" bIns="91446" rtlCol="0" anchor="ctr"/>
              <a:lstStyle/>
              <a:p>
                <a:pPr algn="ctr"/>
                <a:endParaRPr lang="zh-CN" altLang="en-US" sz="280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黑体" pitchFamily="2" charset="-122"/>
                  <a:ea typeface="黑体" pitchFamily="2" charset="-122"/>
                </a:endParaRPr>
              </a:p>
            </p:txBody>
          </p:sp>
        </p:grpSp>
        <p:sp>
          <p:nvSpPr>
            <p:cNvPr id="60" name="矩形 59"/>
            <p:cNvSpPr/>
            <p:nvPr/>
          </p:nvSpPr>
          <p:spPr bwMode="auto">
            <a:xfrm>
              <a:off x="1620798" y="4907502"/>
              <a:ext cx="252000" cy="159603"/>
            </a:xfrm>
            <a:prstGeom prst="rect">
              <a:avLst/>
            </a:prstGeom>
            <a:solidFill>
              <a:srgbClr val="C00000"/>
            </a:solidFill>
            <a:ln w="12700" algn="ctr">
              <a:solidFill>
                <a:srgbClr val="C00000"/>
              </a:solidFill>
              <a:miter lim="800000"/>
              <a:headEnd/>
              <a:tailEnd/>
            </a:ln>
            <a:effectLst/>
          </p:spPr>
          <p:txBody>
            <a:bodyPr lIns="36000" tIns="72000" rIns="36000" bIns="0" rtlCol="0" anchor="ctr" anchorCtr="1"/>
            <a:lstStyle/>
            <a:p>
              <a:pPr algn="ctr"/>
              <a:r>
                <a:rPr lang="en-US" altLang="zh-CN" sz="1400" b="1" dirty="0">
                  <a:solidFill>
                    <a:srgbClr val="99FF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^</a:t>
              </a:r>
              <a:endParaRPr lang="zh-CN" altLang="en-US" sz="1200" b="1" dirty="0">
                <a:solidFill>
                  <a:srgbClr val="99FF33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61" name="组合 60"/>
            <p:cNvGrpSpPr/>
            <p:nvPr/>
          </p:nvGrpSpPr>
          <p:grpSpPr>
            <a:xfrm>
              <a:off x="1981383" y="4907502"/>
              <a:ext cx="252000" cy="159603"/>
              <a:chOff x="539043" y="5047847"/>
              <a:chExt cx="252000" cy="159603"/>
            </a:xfrm>
          </p:grpSpPr>
          <p:sp>
            <p:nvSpPr>
              <p:cNvPr id="116" name="矩形 115"/>
              <p:cNvSpPr/>
              <p:nvPr/>
            </p:nvSpPr>
            <p:spPr bwMode="auto">
              <a:xfrm>
                <a:off x="539043" y="5047847"/>
                <a:ext cx="252000" cy="159603"/>
              </a:xfrm>
              <a:prstGeom prst="rect">
                <a:avLst/>
              </a:prstGeom>
              <a:solidFill>
                <a:srgbClr val="C00000"/>
              </a:solidFill>
              <a:ln w="12700" algn="ctr">
                <a:solidFill>
                  <a:srgbClr val="C00000"/>
                </a:solidFill>
                <a:miter lim="800000"/>
                <a:headEnd/>
                <a:tailEnd/>
              </a:ln>
              <a:effectLst/>
            </p:spPr>
            <p:txBody>
              <a:bodyPr lIns="36000" tIns="0" rIns="36000" bIns="0" rtlCol="0" anchor="ctr"/>
              <a:lstStyle/>
              <a:p>
                <a:pPr algn="ctr"/>
                <a:endParaRPr lang="zh-CN" altLang="en-US" sz="1200" b="1" dirty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7" name="椭圆 116"/>
              <p:cNvSpPr/>
              <p:nvPr/>
            </p:nvSpPr>
            <p:spPr bwMode="auto">
              <a:xfrm>
                <a:off x="611043" y="5080817"/>
                <a:ext cx="108000" cy="108000"/>
              </a:xfrm>
              <a:prstGeom prst="ellipse">
                <a:avLst/>
              </a:prstGeom>
              <a:solidFill>
                <a:srgbClr val="99FF33"/>
              </a:solidFill>
              <a:ln w="3175" algn="ctr">
                <a:noFill/>
                <a:miter lim="800000"/>
                <a:headEnd/>
                <a:tailEnd/>
              </a:ln>
              <a:effectLst/>
            </p:spPr>
            <p:txBody>
              <a:bodyPr lIns="91446" tIns="91446" rIns="91446" bIns="91446" rtlCol="0" anchor="ctr"/>
              <a:lstStyle/>
              <a:p>
                <a:pPr algn="ctr"/>
                <a:endParaRPr lang="zh-CN" altLang="en-US" sz="280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黑体" pitchFamily="2" charset="-122"/>
                  <a:ea typeface="黑体" pitchFamily="2" charset="-122"/>
                </a:endParaRPr>
              </a:p>
            </p:txBody>
          </p:sp>
        </p:grpSp>
        <p:sp>
          <p:nvSpPr>
            <p:cNvPr id="62" name="矩形 61"/>
            <p:cNvSpPr/>
            <p:nvPr/>
          </p:nvSpPr>
          <p:spPr bwMode="auto">
            <a:xfrm>
              <a:off x="2341968" y="4907502"/>
              <a:ext cx="252000" cy="159603"/>
            </a:xfrm>
            <a:prstGeom prst="rect">
              <a:avLst/>
            </a:prstGeom>
            <a:solidFill>
              <a:srgbClr val="C00000"/>
            </a:solidFill>
            <a:ln w="12700" algn="ctr">
              <a:solidFill>
                <a:srgbClr val="C00000"/>
              </a:solidFill>
              <a:miter lim="800000"/>
              <a:headEnd/>
              <a:tailEnd/>
            </a:ln>
            <a:effectLst/>
          </p:spPr>
          <p:txBody>
            <a:bodyPr lIns="36000" tIns="72000" rIns="36000" bIns="0" rtlCol="0" anchor="ctr" anchorCtr="1"/>
            <a:lstStyle/>
            <a:p>
              <a:pPr algn="ctr"/>
              <a:r>
                <a:rPr lang="en-US" altLang="zh-CN" sz="1400" b="1" dirty="0">
                  <a:solidFill>
                    <a:srgbClr val="99FF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^</a:t>
              </a:r>
              <a:endParaRPr lang="zh-CN" altLang="en-US" sz="1200" b="1" dirty="0">
                <a:solidFill>
                  <a:srgbClr val="99FF33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3" name="矩形 62"/>
            <p:cNvSpPr/>
            <p:nvPr/>
          </p:nvSpPr>
          <p:spPr bwMode="auto">
            <a:xfrm>
              <a:off x="2702553" y="4907502"/>
              <a:ext cx="252000" cy="159603"/>
            </a:xfrm>
            <a:prstGeom prst="rect">
              <a:avLst/>
            </a:prstGeom>
            <a:solidFill>
              <a:srgbClr val="C00000"/>
            </a:solidFill>
            <a:ln w="12700" algn="ctr">
              <a:solidFill>
                <a:srgbClr val="C00000"/>
              </a:solidFill>
              <a:miter lim="800000"/>
              <a:headEnd/>
              <a:tailEnd/>
            </a:ln>
            <a:effectLst/>
          </p:spPr>
          <p:txBody>
            <a:bodyPr lIns="36000" tIns="72000" rIns="36000" bIns="0" rtlCol="0" anchor="ctr" anchorCtr="1"/>
            <a:lstStyle/>
            <a:p>
              <a:pPr algn="ctr"/>
              <a:r>
                <a:rPr lang="en-US" altLang="zh-CN" sz="1400" b="1" dirty="0">
                  <a:solidFill>
                    <a:srgbClr val="99FF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^</a:t>
              </a:r>
              <a:endParaRPr lang="zh-CN" altLang="en-US" sz="1200" b="1" dirty="0">
                <a:solidFill>
                  <a:srgbClr val="99FF33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64" name="组合 63"/>
            <p:cNvGrpSpPr/>
            <p:nvPr/>
          </p:nvGrpSpPr>
          <p:grpSpPr>
            <a:xfrm>
              <a:off x="3063138" y="4907502"/>
              <a:ext cx="252000" cy="159603"/>
              <a:chOff x="539043" y="5047847"/>
              <a:chExt cx="252000" cy="159603"/>
            </a:xfrm>
          </p:grpSpPr>
          <p:sp>
            <p:nvSpPr>
              <p:cNvPr id="114" name="矩形 113"/>
              <p:cNvSpPr/>
              <p:nvPr/>
            </p:nvSpPr>
            <p:spPr bwMode="auto">
              <a:xfrm>
                <a:off x="539043" y="5047847"/>
                <a:ext cx="252000" cy="159603"/>
              </a:xfrm>
              <a:prstGeom prst="rect">
                <a:avLst/>
              </a:prstGeom>
              <a:solidFill>
                <a:srgbClr val="C00000"/>
              </a:solidFill>
              <a:ln w="12700" algn="ctr">
                <a:solidFill>
                  <a:srgbClr val="C00000"/>
                </a:solidFill>
                <a:miter lim="800000"/>
                <a:headEnd/>
                <a:tailEnd/>
              </a:ln>
              <a:effectLst/>
            </p:spPr>
            <p:txBody>
              <a:bodyPr lIns="36000" tIns="0" rIns="36000" bIns="0" rtlCol="0" anchor="ctr"/>
              <a:lstStyle/>
              <a:p>
                <a:pPr algn="ctr"/>
                <a:endParaRPr lang="zh-CN" altLang="en-US" sz="1200" b="1" dirty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5" name="椭圆 114"/>
              <p:cNvSpPr/>
              <p:nvPr/>
            </p:nvSpPr>
            <p:spPr bwMode="auto">
              <a:xfrm>
                <a:off x="611043" y="5080817"/>
                <a:ext cx="108000" cy="108000"/>
              </a:xfrm>
              <a:prstGeom prst="ellipse">
                <a:avLst/>
              </a:prstGeom>
              <a:solidFill>
                <a:srgbClr val="99FF33"/>
              </a:solidFill>
              <a:ln w="3175" algn="ctr">
                <a:noFill/>
                <a:miter lim="800000"/>
                <a:headEnd/>
                <a:tailEnd/>
              </a:ln>
              <a:effectLst/>
            </p:spPr>
            <p:txBody>
              <a:bodyPr lIns="91446" tIns="91446" rIns="91446" bIns="91446" rtlCol="0" anchor="ctr"/>
              <a:lstStyle/>
              <a:p>
                <a:pPr algn="ctr"/>
                <a:endParaRPr lang="zh-CN" altLang="en-US" sz="280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黑体" pitchFamily="2" charset="-122"/>
                  <a:ea typeface="黑体" pitchFamily="2" charset="-122"/>
                </a:endParaRPr>
              </a:p>
            </p:txBody>
          </p:sp>
        </p:grpSp>
        <p:grpSp>
          <p:nvGrpSpPr>
            <p:cNvPr id="65" name="组合 64"/>
            <p:cNvGrpSpPr/>
            <p:nvPr/>
          </p:nvGrpSpPr>
          <p:grpSpPr>
            <a:xfrm>
              <a:off x="3423723" y="4907502"/>
              <a:ext cx="252000" cy="159603"/>
              <a:chOff x="539043" y="5047847"/>
              <a:chExt cx="252000" cy="159603"/>
            </a:xfrm>
          </p:grpSpPr>
          <p:sp>
            <p:nvSpPr>
              <p:cNvPr id="112" name="矩形 111"/>
              <p:cNvSpPr/>
              <p:nvPr/>
            </p:nvSpPr>
            <p:spPr bwMode="auto">
              <a:xfrm>
                <a:off x="539043" y="5047847"/>
                <a:ext cx="252000" cy="159603"/>
              </a:xfrm>
              <a:prstGeom prst="rect">
                <a:avLst/>
              </a:prstGeom>
              <a:solidFill>
                <a:srgbClr val="C00000"/>
              </a:solidFill>
              <a:ln w="12700" algn="ctr">
                <a:solidFill>
                  <a:srgbClr val="C00000"/>
                </a:solidFill>
                <a:miter lim="800000"/>
                <a:headEnd/>
                <a:tailEnd/>
              </a:ln>
              <a:effectLst/>
            </p:spPr>
            <p:txBody>
              <a:bodyPr lIns="36000" tIns="0" rIns="36000" bIns="0" rtlCol="0" anchor="ctr"/>
              <a:lstStyle/>
              <a:p>
                <a:pPr algn="ctr"/>
                <a:endParaRPr lang="zh-CN" altLang="en-US" sz="1200" b="1" dirty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3" name="椭圆 112"/>
              <p:cNvSpPr/>
              <p:nvPr/>
            </p:nvSpPr>
            <p:spPr bwMode="auto">
              <a:xfrm>
                <a:off x="611043" y="5080817"/>
                <a:ext cx="108000" cy="108000"/>
              </a:xfrm>
              <a:prstGeom prst="ellipse">
                <a:avLst/>
              </a:prstGeom>
              <a:solidFill>
                <a:srgbClr val="99FF33"/>
              </a:solidFill>
              <a:ln w="3175" algn="ctr">
                <a:noFill/>
                <a:miter lim="800000"/>
                <a:headEnd/>
                <a:tailEnd/>
              </a:ln>
              <a:effectLst/>
            </p:spPr>
            <p:txBody>
              <a:bodyPr lIns="91446" tIns="91446" rIns="91446" bIns="91446" rtlCol="0" anchor="ctr"/>
              <a:lstStyle/>
              <a:p>
                <a:pPr algn="ctr"/>
                <a:endParaRPr lang="zh-CN" altLang="en-US" sz="280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黑体" pitchFamily="2" charset="-122"/>
                  <a:ea typeface="黑体" pitchFamily="2" charset="-122"/>
                </a:endParaRPr>
              </a:p>
            </p:txBody>
          </p:sp>
        </p:grpSp>
        <p:grpSp>
          <p:nvGrpSpPr>
            <p:cNvPr id="66" name="组合 65"/>
            <p:cNvGrpSpPr/>
            <p:nvPr/>
          </p:nvGrpSpPr>
          <p:grpSpPr>
            <a:xfrm>
              <a:off x="4144893" y="4907502"/>
              <a:ext cx="252000" cy="159603"/>
              <a:chOff x="539043" y="5047847"/>
              <a:chExt cx="252000" cy="159603"/>
            </a:xfrm>
          </p:grpSpPr>
          <p:sp>
            <p:nvSpPr>
              <p:cNvPr id="110" name="矩形 109"/>
              <p:cNvSpPr/>
              <p:nvPr/>
            </p:nvSpPr>
            <p:spPr bwMode="auto">
              <a:xfrm>
                <a:off x="539043" y="5047847"/>
                <a:ext cx="252000" cy="159603"/>
              </a:xfrm>
              <a:prstGeom prst="rect">
                <a:avLst/>
              </a:prstGeom>
              <a:solidFill>
                <a:srgbClr val="C00000"/>
              </a:solidFill>
              <a:ln w="12700" algn="ctr">
                <a:solidFill>
                  <a:srgbClr val="C00000"/>
                </a:solidFill>
                <a:miter lim="800000"/>
                <a:headEnd/>
                <a:tailEnd/>
              </a:ln>
              <a:effectLst/>
            </p:spPr>
            <p:txBody>
              <a:bodyPr lIns="36000" tIns="0" rIns="36000" bIns="0" rtlCol="0" anchor="ctr"/>
              <a:lstStyle/>
              <a:p>
                <a:pPr algn="ctr"/>
                <a:endParaRPr lang="zh-CN" altLang="en-US" sz="1200" b="1" dirty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11" name="椭圆 110"/>
              <p:cNvSpPr/>
              <p:nvPr/>
            </p:nvSpPr>
            <p:spPr bwMode="auto">
              <a:xfrm>
                <a:off x="611043" y="5080817"/>
                <a:ext cx="108000" cy="108000"/>
              </a:xfrm>
              <a:prstGeom prst="ellipse">
                <a:avLst/>
              </a:prstGeom>
              <a:solidFill>
                <a:srgbClr val="99FF33"/>
              </a:solidFill>
              <a:ln w="3175" algn="ctr">
                <a:noFill/>
                <a:miter lim="800000"/>
                <a:headEnd/>
                <a:tailEnd/>
              </a:ln>
              <a:effectLst/>
            </p:spPr>
            <p:txBody>
              <a:bodyPr lIns="91446" tIns="91446" rIns="91446" bIns="91446" rtlCol="0" anchor="ctr"/>
              <a:lstStyle/>
              <a:p>
                <a:pPr algn="ctr"/>
                <a:endParaRPr lang="zh-CN" altLang="en-US" sz="280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黑体" pitchFamily="2" charset="-122"/>
                  <a:ea typeface="黑体" pitchFamily="2" charset="-122"/>
                </a:endParaRPr>
              </a:p>
            </p:txBody>
          </p:sp>
        </p:grpSp>
        <p:grpSp>
          <p:nvGrpSpPr>
            <p:cNvPr id="67" name="组合 66"/>
            <p:cNvGrpSpPr/>
            <p:nvPr/>
          </p:nvGrpSpPr>
          <p:grpSpPr>
            <a:xfrm>
              <a:off x="4505478" y="4907502"/>
              <a:ext cx="252000" cy="159603"/>
              <a:chOff x="539043" y="5047847"/>
              <a:chExt cx="252000" cy="159603"/>
            </a:xfrm>
          </p:grpSpPr>
          <p:sp>
            <p:nvSpPr>
              <p:cNvPr id="108" name="矩形 107"/>
              <p:cNvSpPr/>
              <p:nvPr/>
            </p:nvSpPr>
            <p:spPr bwMode="auto">
              <a:xfrm>
                <a:off x="539043" y="5047847"/>
                <a:ext cx="252000" cy="159603"/>
              </a:xfrm>
              <a:prstGeom prst="rect">
                <a:avLst/>
              </a:prstGeom>
              <a:solidFill>
                <a:srgbClr val="C00000"/>
              </a:solidFill>
              <a:ln w="12700" algn="ctr">
                <a:solidFill>
                  <a:srgbClr val="C00000"/>
                </a:solidFill>
                <a:miter lim="800000"/>
                <a:headEnd/>
                <a:tailEnd/>
              </a:ln>
              <a:effectLst/>
            </p:spPr>
            <p:txBody>
              <a:bodyPr lIns="36000" tIns="0" rIns="36000" bIns="0" rtlCol="0" anchor="ctr"/>
              <a:lstStyle/>
              <a:p>
                <a:pPr algn="ctr"/>
                <a:endParaRPr lang="zh-CN" altLang="en-US" sz="1200" b="1" dirty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9" name="椭圆 108"/>
              <p:cNvSpPr/>
              <p:nvPr/>
            </p:nvSpPr>
            <p:spPr bwMode="auto">
              <a:xfrm>
                <a:off x="611043" y="5080817"/>
                <a:ext cx="108000" cy="108000"/>
              </a:xfrm>
              <a:prstGeom prst="ellipse">
                <a:avLst/>
              </a:prstGeom>
              <a:solidFill>
                <a:srgbClr val="99FF33"/>
              </a:solidFill>
              <a:ln w="3175" algn="ctr">
                <a:noFill/>
                <a:miter lim="800000"/>
                <a:headEnd/>
                <a:tailEnd/>
              </a:ln>
              <a:effectLst/>
            </p:spPr>
            <p:txBody>
              <a:bodyPr lIns="91446" tIns="91446" rIns="91446" bIns="91446" rtlCol="0" anchor="ctr"/>
              <a:lstStyle/>
              <a:p>
                <a:pPr algn="ctr"/>
                <a:endParaRPr lang="zh-CN" altLang="en-US" sz="280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黑体" pitchFamily="2" charset="-122"/>
                  <a:ea typeface="黑体" pitchFamily="2" charset="-122"/>
                </a:endParaRPr>
              </a:p>
            </p:txBody>
          </p:sp>
        </p:grpSp>
        <p:grpSp>
          <p:nvGrpSpPr>
            <p:cNvPr id="68" name="组合 67"/>
            <p:cNvGrpSpPr/>
            <p:nvPr/>
          </p:nvGrpSpPr>
          <p:grpSpPr>
            <a:xfrm>
              <a:off x="5587233" y="4907502"/>
              <a:ext cx="252000" cy="159603"/>
              <a:chOff x="539043" y="5047847"/>
              <a:chExt cx="252000" cy="159603"/>
            </a:xfrm>
          </p:grpSpPr>
          <p:sp>
            <p:nvSpPr>
              <p:cNvPr id="106" name="矩形 105"/>
              <p:cNvSpPr/>
              <p:nvPr/>
            </p:nvSpPr>
            <p:spPr bwMode="auto">
              <a:xfrm>
                <a:off x="539043" y="5047847"/>
                <a:ext cx="252000" cy="159603"/>
              </a:xfrm>
              <a:prstGeom prst="rect">
                <a:avLst/>
              </a:prstGeom>
              <a:solidFill>
                <a:srgbClr val="C00000"/>
              </a:solidFill>
              <a:ln w="12700" algn="ctr">
                <a:solidFill>
                  <a:srgbClr val="C00000"/>
                </a:solidFill>
                <a:miter lim="800000"/>
                <a:headEnd/>
                <a:tailEnd/>
              </a:ln>
              <a:effectLst/>
            </p:spPr>
            <p:txBody>
              <a:bodyPr lIns="36000" tIns="0" rIns="36000" bIns="0" rtlCol="0" anchor="ctr"/>
              <a:lstStyle/>
              <a:p>
                <a:pPr algn="ctr"/>
                <a:endParaRPr lang="zh-CN" altLang="en-US" sz="1200" b="1" dirty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7" name="椭圆 106"/>
              <p:cNvSpPr/>
              <p:nvPr/>
            </p:nvSpPr>
            <p:spPr bwMode="auto">
              <a:xfrm>
                <a:off x="611043" y="5080817"/>
                <a:ext cx="108000" cy="108000"/>
              </a:xfrm>
              <a:prstGeom prst="ellipse">
                <a:avLst/>
              </a:prstGeom>
              <a:solidFill>
                <a:srgbClr val="99FF33"/>
              </a:solidFill>
              <a:ln w="3175" algn="ctr">
                <a:noFill/>
                <a:miter lim="800000"/>
                <a:headEnd/>
                <a:tailEnd/>
              </a:ln>
              <a:effectLst/>
            </p:spPr>
            <p:txBody>
              <a:bodyPr lIns="91446" tIns="91446" rIns="91446" bIns="91446" rtlCol="0" anchor="ctr"/>
              <a:lstStyle/>
              <a:p>
                <a:pPr algn="ctr"/>
                <a:endParaRPr lang="zh-CN" altLang="en-US" sz="280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黑体" pitchFamily="2" charset="-122"/>
                  <a:ea typeface="黑体" pitchFamily="2" charset="-122"/>
                </a:endParaRPr>
              </a:p>
            </p:txBody>
          </p:sp>
        </p:grpSp>
        <p:grpSp>
          <p:nvGrpSpPr>
            <p:cNvPr id="69" name="组合 68"/>
            <p:cNvGrpSpPr/>
            <p:nvPr/>
          </p:nvGrpSpPr>
          <p:grpSpPr>
            <a:xfrm>
              <a:off x="5947818" y="4907502"/>
              <a:ext cx="252000" cy="159603"/>
              <a:chOff x="539043" y="5047847"/>
              <a:chExt cx="252000" cy="159603"/>
            </a:xfrm>
          </p:grpSpPr>
          <p:sp>
            <p:nvSpPr>
              <p:cNvPr id="104" name="矩形 103"/>
              <p:cNvSpPr/>
              <p:nvPr/>
            </p:nvSpPr>
            <p:spPr bwMode="auto">
              <a:xfrm>
                <a:off x="539043" y="5047847"/>
                <a:ext cx="252000" cy="159603"/>
              </a:xfrm>
              <a:prstGeom prst="rect">
                <a:avLst/>
              </a:prstGeom>
              <a:solidFill>
                <a:srgbClr val="C00000"/>
              </a:solidFill>
              <a:ln w="12700" algn="ctr">
                <a:solidFill>
                  <a:srgbClr val="C00000"/>
                </a:solidFill>
                <a:miter lim="800000"/>
                <a:headEnd/>
                <a:tailEnd/>
              </a:ln>
              <a:effectLst/>
            </p:spPr>
            <p:txBody>
              <a:bodyPr lIns="36000" tIns="0" rIns="36000" bIns="0" rtlCol="0" anchor="ctr"/>
              <a:lstStyle/>
              <a:p>
                <a:pPr algn="ctr"/>
                <a:endParaRPr lang="zh-CN" altLang="en-US" sz="1200" b="1" dirty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5" name="椭圆 104"/>
              <p:cNvSpPr/>
              <p:nvPr/>
            </p:nvSpPr>
            <p:spPr bwMode="auto">
              <a:xfrm>
                <a:off x="611043" y="5080817"/>
                <a:ext cx="108000" cy="108000"/>
              </a:xfrm>
              <a:prstGeom prst="ellipse">
                <a:avLst/>
              </a:prstGeom>
              <a:solidFill>
                <a:srgbClr val="99FF33"/>
              </a:solidFill>
              <a:ln w="3175" algn="ctr">
                <a:noFill/>
                <a:miter lim="800000"/>
                <a:headEnd/>
                <a:tailEnd/>
              </a:ln>
              <a:effectLst/>
            </p:spPr>
            <p:txBody>
              <a:bodyPr lIns="91446" tIns="91446" rIns="91446" bIns="91446" rtlCol="0" anchor="ctr"/>
              <a:lstStyle/>
              <a:p>
                <a:pPr algn="ctr"/>
                <a:endParaRPr lang="zh-CN" altLang="en-US" sz="280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黑体" pitchFamily="2" charset="-122"/>
                  <a:ea typeface="黑体" pitchFamily="2" charset="-122"/>
                </a:endParaRPr>
              </a:p>
            </p:txBody>
          </p:sp>
        </p:grpSp>
        <p:grpSp>
          <p:nvGrpSpPr>
            <p:cNvPr id="70" name="组合 69"/>
            <p:cNvGrpSpPr/>
            <p:nvPr/>
          </p:nvGrpSpPr>
          <p:grpSpPr>
            <a:xfrm>
              <a:off x="6308403" y="4907502"/>
              <a:ext cx="252000" cy="159603"/>
              <a:chOff x="539043" y="5047847"/>
              <a:chExt cx="252000" cy="159603"/>
            </a:xfrm>
          </p:grpSpPr>
          <p:sp>
            <p:nvSpPr>
              <p:cNvPr id="102" name="矩形 101"/>
              <p:cNvSpPr/>
              <p:nvPr/>
            </p:nvSpPr>
            <p:spPr bwMode="auto">
              <a:xfrm>
                <a:off x="539043" y="5047847"/>
                <a:ext cx="252000" cy="159603"/>
              </a:xfrm>
              <a:prstGeom prst="rect">
                <a:avLst/>
              </a:prstGeom>
              <a:solidFill>
                <a:srgbClr val="C00000"/>
              </a:solidFill>
              <a:ln w="12700" algn="ctr">
                <a:solidFill>
                  <a:srgbClr val="C00000"/>
                </a:solidFill>
                <a:miter lim="800000"/>
                <a:headEnd/>
                <a:tailEnd/>
              </a:ln>
              <a:effectLst/>
            </p:spPr>
            <p:txBody>
              <a:bodyPr lIns="36000" tIns="0" rIns="36000" bIns="0" rtlCol="0" anchor="ctr"/>
              <a:lstStyle/>
              <a:p>
                <a:pPr algn="ctr"/>
                <a:endParaRPr lang="zh-CN" altLang="en-US" sz="1200" b="1" dirty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3" name="椭圆 102"/>
              <p:cNvSpPr/>
              <p:nvPr/>
            </p:nvSpPr>
            <p:spPr bwMode="auto">
              <a:xfrm>
                <a:off x="611043" y="5080817"/>
                <a:ext cx="108000" cy="108000"/>
              </a:xfrm>
              <a:prstGeom prst="ellipse">
                <a:avLst/>
              </a:prstGeom>
              <a:solidFill>
                <a:srgbClr val="99FF33"/>
              </a:solidFill>
              <a:ln w="3175" algn="ctr">
                <a:noFill/>
                <a:miter lim="800000"/>
                <a:headEnd/>
                <a:tailEnd/>
              </a:ln>
              <a:effectLst/>
            </p:spPr>
            <p:txBody>
              <a:bodyPr lIns="91446" tIns="91446" rIns="91446" bIns="91446" rtlCol="0" anchor="ctr"/>
              <a:lstStyle/>
              <a:p>
                <a:pPr algn="ctr"/>
                <a:endParaRPr lang="zh-CN" altLang="en-US" sz="280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黑体" pitchFamily="2" charset="-122"/>
                  <a:ea typeface="黑体" pitchFamily="2" charset="-122"/>
                </a:endParaRPr>
              </a:p>
            </p:txBody>
          </p:sp>
        </p:grpSp>
        <p:grpSp>
          <p:nvGrpSpPr>
            <p:cNvPr id="71" name="组合 70"/>
            <p:cNvGrpSpPr/>
            <p:nvPr/>
          </p:nvGrpSpPr>
          <p:grpSpPr>
            <a:xfrm>
              <a:off x="6668988" y="4907502"/>
              <a:ext cx="252000" cy="159603"/>
              <a:chOff x="539043" y="5047847"/>
              <a:chExt cx="252000" cy="159603"/>
            </a:xfrm>
          </p:grpSpPr>
          <p:sp>
            <p:nvSpPr>
              <p:cNvPr id="100" name="矩形 99"/>
              <p:cNvSpPr/>
              <p:nvPr/>
            </p:nvSpPr>
            <p:spPr bwMode="auto">
              <a:xfrm>
                <a:off x="539043" y="5047847"/>
                <a:ext cx="252000" cy="159603"/>
              </a:xfrm>
              <a:prstGeom prst="rect">
                <a:avLst/>
              </a:prstGeom>
              <a:solidFill>
                <a:srgbClr val="C00000"/>
              </a:solidFill>
              <a:ln w="12700" algn="ctr">
                <a:solidFill>
                  <a:srgbClr val="C00000"/>
                </a:solidFill>
                <a:miter lim="800000"/>
                <a:headEnd/>
                <a:tailEnd/>
              </a:ln>
              <a:effectLst/>
            </p:spPr>
            <p:txBody>
              <a:bodyPr lIns="36000" tIns="0" rIns="36000" bIns="0" rtlCol="0" anchor="ctr"/>
              <a:lstStyle/>
              <a:p>
                <a:pPr algn="ctr"/>
                <a:endParaRPr lang="zh-CN" altLang="en-US" sz="1200" b="1" dirty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1" name="椭圆 100"/>
              <p:cNvSpPr/>
              <p:nvPr/>
            </p:nvSpPr>
            <p:spPr bwMode="auto">
              <a:xfrm>
                <a:off x="611043" y="5080817"/>
                <a:ext cx="108000" cy="108000"/>
              </a:xfrm>
              <a:prstGeom prst="ellipse">
                <a:avLst/>
              </a:prstGeom>
              <a:solidFill>
                <a:srgbClr val="99FF33"/>
              </a:solidFill>
              <a:ln w="3175" algn="ctr">
                <a:noFill/>
                <a:miter lim="800000"/>
                <a:headEnd/>
                <a:tailEnd/>
              </a:ln>
              <a:effectLst/>
            </p:spPr>
            <p:txBody>
              <a:bodyPr lIns="91446" tIns="91446" rIns="91446" bIns="91446" rtlCol="0" anchor="ctr"/>
              <a:lstStyle/>
              <a:p>
                <a:pPr algn="ctr"/>
                <a:endParaRPr lang="zh-CN" altLang="en-US" sz="280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黑体" pitchFamily="2" charset="-122"/>
                  <a:ea typeface="黑体" pitchFamily="2" charset="-122"/>
                </a:endParaRPr>
              </a:p>
            </p:txBody>
          </p:sp>
        </p:grpSp>
        <p:grpSp>
          <p:nvGrpSpPr>
            <p:cNvPr id="72" name="组合 71"/>
            <p:cNvGrpSpPr/>
            <p:nvPr/>
          </p:nvGrpSpPr>
          <p:grpSpPr>
            <a:xfrm>
              <a:off x="7029573" y="4907502"/>
              <a:ext cx="252000" cy="159603"/>
              <a:chOff x="539043" y="5047847"/>
              <a:chExt cx="252000" cy="159603"/>
            </a:xfrm>
          </p:grpSpPr>
          <p:sp>
            <p:nvSpPr>
              <p:cNvPr id="98" name="矩形 97"/>
              <p:cNvSpPr/>
              <p:nvPr/>
            </p:nvSpPr>
            <p:spPr bwMode="auto">
              <a:xfrm>
                <a:off x="539043" y="5047847"/>
                <a:ext cx="252000" cy="159603"/>
              </a:xfrm>
              <a:prstGeom prst="rect">
                <a:avLst/>
              </a:prstGeom>
              <a:solidFill>
                <a:srgbClr val="C00000"/>
              </a:solidFill>
              <a:ln w="12700" algn="ctr">
                <a:solidFill>
                  <a:srgbClr val="C00000"/>
                </a:solidFill>
                <a:miter lim="800000"/>
                <a:headEnd/>
                <a:tailEnd/>
              </a:ln>
              <a:effectLst/>
            </p:spPr>
            <p:txBody>
              <a:bodyPr lIns="36000" tIns="0" rIns="36000" bIns="0" rtlCol="0" anchor="ctr"/>
              <a:lstStyle/>
              <a:p>
                <a:pPr algn="ctr"/>
                <a:endParaRPr lang="zh-CN" altLang="en-US" sz="1200" b="1" dirty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9" name="椭圆 98"/>
              <p:cNvSpPr/>
              <p:nvPr/>
            </p:nvSpPr>
            <p:spPr bwMode="auto">
              <a:xfrm>
                <a:off x="611043" y="5080817"/>
                <a:ext cx="108000" cy="108000"/>
              </a:xfrm>
              <a:prstGeom prst="ellipse">
                <a:avLst/>
              </a:prstGeom>
              <a:solidFill>
                <a:srgbClr val="99FF33"/>
              </a:solidFill>
              <a:ln w="3175" algn="ctr">
                <a:noFill/>
                <a:miter lim="800000"/>
                <a:headEnd/>
                <a:tailEnd/>
              </a:ln>
              <a:effectLst/>
            </p:spPr>
            <p:txBody>
              <a:bodyPr lIns="91446" tIns="91446" rIns="91446" bIns="91446" rtlCol="0" anchor="ctr"/>
              <a:lstStyle/>
              <a:p>
                <a:pPr algn="ctr"/>
                <a:endParaRPr lang="zh-CN" altLang="en-US" sz="280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黑体" pitchFamily="2" charset="-122"/>
                  <a:ea typeface="黑体" pitchFamily="2" charset="-122"/>
                </a:endParaRPr>
              </a:p>
            </p:txBody>
          </p:sp>
        </p:grpSp>
        <p:grpSp>
          <p:nvGrpSpPr>
            <p:cNvPr id="73" name="组合 72"/>
            <p:cNvGrpSpPr/>
            <p:nvPr/>
          </p:nvGrpSpPr>
          <p:grpSpPr>
            <a:xfrm>
              <a:off x="7390158" y="4907502"/>
              <a:ext cx="252000" cy="159603"/>
              <a:chOff x="539043" y="5047847"/>
              <a:chExt cx="252000" cy="159603"/>
            </a:xfrm>
          </p:grpSpPr>
          <p:sp>
            <p:nvSpPr>
              <p:cNvPr id="96" name="矩形 95"/>
              <p:cNvSpPr/>
              <p:nvPr/>
            </p:nvSpPr>
            <p:spPr bwMode="auto">
              <a:xfrm>
                <a:off x="539043" y="5047847"/>
                <a:ext cx="252000" cy="159603"/>
              </a:xfrm>
              <a:prstGeom prst="rect">
                <a:avLst/>
              </a:prstGeom>
              <a:solidFill>
                <a:srgbClr val="C00000"/>
              </a:solidFill>
              <a:ln w="12700" algn="ctr">
                <a:solidFill>
                  <a:srgbClr val="C00000"/>
                </a:solidFill>
                <a:miter lim="800000"/>
                <a:headEnd/>
                <a:tailEnd/>
              </a:ln>
              <a:effectLst/>
            </p:spPr>
            <p:txBody>
              <a:bodyPr lIns="36000" tIns="0" rIns="36000" bIns="0" rtlCol="0" anchor="ctr"/>
              <a:lstStyle/>
              <a:p>
                <a:pPr algn="ctr"/>
                <a:endParaRPr lang="zh-CN" altLang="en-US" sz="1200" b="1" dirty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7" name="椭圆 96"/>
              <p:cNvSpPr/>
              <p:nvPr/>
            </p:nvSpPr>
            <p:spPr bwMode="auto">
              <a:xfrm>
                <a:off x="611043" y="5080817"/>
                <a:ext cx="108000" cy="108000"/>
              </a:xfrm>
              <a:prstGeom prst="ellipse">
                <a:avLst/>
              </a:prstGeom>
              <a:solidFill>
                <a:srgbClr val="99FF33"/>
              </a:solidFill>
              <a:ln w="3175" algn="ctr">
                <a:noFill/>
                <a:miter lim="800000"/>
                <a:headEnd/>
                <a:tailEnd/>
              </a:ln>
              <a:effectLst/>
            </p:spPr>
            <p:txBody>
              <a:bodyPr lIns="91446" tIns="91446" rIns="91446" bIns="91446" rtlCol="0" anchor="ctr"/>
              <a:lstStyle/>
              <a:p>
                <a:pPr algn="ctr"/>
                <a:endParaRPr lang="zh-CN" altLang="en-US" sz="280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黑体" pitchFamily="2" charset="-122"/>
                  <a:ea typeface="黑体" pitchFamily="2" charset="-122"/>
                </a:endParaRPr>
              </a:p>
            </p:txBody>
          </p:sp>
        </p:grpSp>
        <p:grpSp>
          <p:nvGrpSpPr>
            <p:cNvPr id="74" name="组合 73"/>
            <p:cNvGrpSpPr/>
            <p:nvPr/>
          </p:nvGrpSpPr>
          <p:grpSpPr>
            <a:xfrm>
              <a:off x="7750743" y="4907502"/>
              <a:ext cx="252000" cy="159603"/>
              <a:chOff x="539043" y="5047847"/>
              <a:chExt cx="252000" cy="159603"/>
            </a:xfrm>
          </p:grpSpPr>
          <p:sp>
            <p:nvSpPr>
              <p:cNvPr id="94" name="矩形 93"/>
              <p:cNvSpPr/>
              <p:nvPr/>
            </p:nvSpPr>
            <p:spPr bwMode="auto">
              <a:xfrm>
                <a:off x="539043" y="5047847"/>
                <a:ext cx="252000" cy="159603"/>
              </a:xfrm>
              <a:prstGeom prst="rect">
                <a:avLst/>
              </a:prstGeom>
              <a:solidFill>
                <a:srgbClr val="C00000"/>
              </a:solidFill>
              <a:ln w="12700" algn="ctr">
                <a:solidFill>
                  <a:srgbClr val="C00000"/>
                </a:solidFill>
                <a:miter lim="800000"/>
                <a:headEnd/>
                <a:tailEnd/>
              </a:ln>
              <a:effectLst/>
            </p:spPr>
            <p:txBody>
              <a:bodyPr lIns="36000" tIns="0" rIns="36000" bIns="0" rtlCol="0" anchor="ctr"/>
              <a:lstStyle/>
              <a:p>
                <a:pPr algn="ctr"/>
                <a:endParaRPr lang="zh-CN" altLang="en-US" sz="1200" b="1" dirty="0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5" name="椭圆 94"/>
              <p:cNvSpPr/>
              <p:nvPr/>
            </p:nvSpPr>
            <p:spPr bwMode="auto">
              <a:xfrm>
                <a:off x="611043" y="5080817"/>
                <a:ext cx="108000" cy="108000"/>
              </a:xfrm>
              <a:prstGeom prst="ellipse">
                <a:avLst/>
              </a:prstGeom>
              <a:solidFill>
                <a:srgbClr val="99FF33"/>
              </a:solidFill>
              <a:ln w="3175" algn="ctr">
                <a:noFill/>
                <a:miter lim="800000"/>
                <a:headEnd/>
                <a:tailEnd/>
              </a:ln>
              <a:effectLst/>
            </p:spPr>
            <p:txBody>
              <a:bodyPr lIns="91446" tIns="91446" rIns="91446" bIns="91446" rtlCol="0" anchor="ctr"/>
              <a:lstStyle/>
              <a:p>
                <a:pPr algn="ctr"/>
                <a:endParaRPr lang="zh-CN" altLang="en-US" sz="280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黑体" pitchFamily="2" charset="-122"/>
                  <a:ea typeface="黑体" pitchFamily="2" charset="-122"/>
                </a:endParaRPr>
              </a:p>
            </p:txBody>
          </p:sp>
        </p:grpSp>
        <p:sp>
          <p:nvSpPr>
            <p:cNvPr id="75" name="矩形 74"/>
            <p:cNvSpPr/>
            <p:nvPr/>
          </p:nvSpPr>
          <p:spPr bwMode="auto">
            <a:xfrm>
              <a:off x="3784308" y="4907502"/>
              <a:ext cx="252000" cy="159603"/>
            </a:xfrm>
            <a:prstGeom prst="rect">
              <a:avLst/>
            </a:prstGeom>
            <a:solidFill>
              <a:srgbClr val="C00000"/>
            </a:solidFill>
            <a:ln w="12700" algn="ctr">
              <a:solidFill>
                <a:srgbClr val="C00000"/>
              </a:solidFill>
              <a:miter lim="800000"/>
              <a:headEnd/>
              <a:tailEnd/>
            </a:ln>
            <a:effectLst/>
          </p:spPr>
          <p:txBody>
            <a:bodyPr lIns="36000" tIns="72000" rIns="36000" bIns="0" rtlCol="0" anchor="ctr" anchorCtr="1"/>
            <a:lstStyle/>
            <a:p>
              <a:pPr algn="ctr"/>
              <a:r>
                <a:rPr lang="en-US" altLang="zh-CN" sz="1400" b="1" dirty="0">
                  <a:solidFill>
                    <a:srgbClr val="99FF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^</a:t>
              </a:r>
              <a:endParaRPr lang="zh-CN" altLang="en-US" sz="1200" b="1" dirty="0">
                <a:solidFill>
                  <a:srgbClr val="99FF33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6" name="矩形 75"/>
            <p:cNvSpPr/>
            <p:nvPr/>
          </p:nvSpPr>
          <p:spPr bwMode="auto">
            <a:xfrm>
              <a:off x="4866063" y="4907502"/>
              <a:ext cx="252000" cy="159603"/>
            </a:xfrm>
            <a:prstGeom prst="rect">
              <a:avLst/>
            </a:prstGeom>
            <a:solidFill>
              <a:srgbClr val="C00000"/>
            </a:solidFill>
            <a:ln w="12700" algn="ctr">
              <a:solidFill>
                <a:srgbClr val="C00000"/>
              </a:solidFill>
              <a:miter lim="800000"/>
              <a:headEnd/>
              <a:tailEnd/>
            </a:ln>
            <a:effectLst/>
          </p:spPr>
          <p:txBody>
            <a:bodyPr lIns="36000" tIns="72000" rIns="36000" bIns="0" rtlCol="0" anchor="ctr" anchorCtr="1"/>
            <a:lstStyle/>
            <a:p>
              <a:pPr algn="ctr"/>
              <a:r>
                <a:rPr lang="en-US" altLang="zh-CN" sz="1400" b="1" dirty="0">
                  <a:solidFill>
                    <a:srgbClr val="99FF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^</a:t>
              </a:r>
              <a:endParaRPr lang="zh-CN" altLang="en-US" sz="1200" b="1" dirty="0">
                <a:solidFill>
                  <a:srgbClr val="99FF33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7" name="矩形 76"/>
            <p:cNvSpPr/>
            <p:nvPr/>
          </p:nvSpPr>
          <p:spPr bwMode="auto">
            <a:xfrm>
              <a:off x="5226648" y="4907502"/>
              <a:ext cx="252000" cy="159603"/>
            </a:xfrm>
            <a:prstGeom prst="rect">
              <a:avLst/>
            </a:prstGeom>
            <a:solidFill>
              <a:srgbClr val="C00000"/>
            </a:solidFill>
            <a:ln w="12700" algn="ctr">
              <a:solidFill>
                <a:srgbClr val="C00000"/>
              </a:solidFill>
              <a:miter lim="800000"/>
              <a:headEnd/>
              <a:tailEnd/>
            </a:ln>
            <a:effectLst/>
          </p:spPr>
          <p:txBody>
            <a:bodyPr lIns="36000" tIns="72000" rIns="36000" bIns="0" rtlCol="0" anchor="ctr" anchorCtr="1"/>
            <a:lstStyle/>
            <a:p>
              <a:pPr algn="ctr"/>
              <a:r>
                <a:rPr lang="en-US" altLang="zh-CN" sz="1400" b="1" dirty="0">
                  <a:solidFill>
                    <a:srgbClr val="99FF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^</a:t>
              </a:r>
              <a:endParaRPr lang="zh-CN" altLang="en-US" sz="1200" b="1" dirty="0">
                <a:solidFill>
                  <a:srgbClr val="99FF33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8" name="矩形 77"/>
            <p:cNvSpPr/>
            <p:nvPr/>
          </p:nvSpPr>
          <p:spPr bwMode="auto">
            <a:xfrm>
              <a:off x="8111328" y="4907502"/>
              <a:ext cx="252000" cy="159603"/>
            </a:xfrm>
            <a:prstGeom prst="rect">
              <a:avLst/>
            </a:prstGeom>
            <a:solidFill>
              <a:srgbClr val="C00000"/>
            </a:solidFill>
            <a:ln w="12700" algn="ctr">
              <a:solidFill>
                <a:srgbClr val="C00000"/>
              </a:solidFill>
              <a:miter lim="800000"/>
              <a:headEnd/>
              <a:tailEnd/>
            </a:ln>
            <a:effectLst/>
          </p:spPr>
          <p:txBody>
            <a:bodyPr lIns="36000" tIns="72000" rIns="36000" bIns="0" rtlCol="0" anchor="ctr" anchorCtr="1"/>
            <a:lstStyle/>
            <a:p>
              <a:pPr algn="ctr"/>
              <a:r>
                <a:rPr lang="en-US" altLang="zh-CN" sz="1400" b="1" dirty="0">
                  <a:solidFill>
                    <a:srgbClr val="99FF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^</a:t>
              </a:r>
              <a:endParaRPr lang="zh-CN" altLang="en-US" sz="1200" b="1" dirty="0">
                <a:solidFill>
                  <a:srgbClr val="99FF33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9" name="矩形 78"/>
            <p:cNvSpPr/>
            <p:nvPr/>
          </p:nvSpPr>
          <p:spPr bwMode="auto">
            <a:xfrm>
              <a:off x="8471909" y="4907502"/>
              <a:ext cx="252000" cy="159603"/>
            </a:xfrm>
            <a:prstGeom prst="rect">
              <a:avLst/>
            </a:prstGeom>
            <a:solidFill>
              <a:srgbClr val="C00000"/>
            </a:solidFill>
            <a:ln w="12700" algn="ctr">
              <a:solidFill>
                <a:srgbClr val="C00000"/>
              </a:solidFill>
              <a:miter lim="800000"/>
              <a:headEnd/>
              <a:tailEnd/>
            </a:ln>
            <a:effectLst/>
          </p:spPr>
          <p:txBody>
            <a:bodyPr lIns="36000" tIns="72000" rIns="36000" bIns="0" rtlCol="0" anchor="ctr" anchorCtr="1"/>
            <a:lstStyle/>
            <a:p>
              <a:pPr algn="ctr"/>
              <a:r>
                <a:rPr lang="en-US" altLang="zh-CN" sz="1400" b="1" dirty="0">
                  <a:solidFill>
                    <a:srgbClr val="99FF3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^</a:t>
              </a:r>
              <a:endParaRPr lang="zh-CN" altLang="en-US" sz="1200" b="1" dirty="0">
                <a:solidFill>
                  <a:srgbClr val="99FF33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80" name="直接箭头连接符 79"/>
            <p:cNvCxnSpPr>
              <a:stCxn id="120" idx="0"/>
              <a:endCxn id="13" idx="2"/>
            </p:cNvCxnSpPr>
            <p:nvPr/>
          </p:nvCxnSpPr>
          <p:spPr bwMode="auto">
            <a:xfrm flipV="1">
              <a:off x="665043" y="4686842"/>
              <a:ext cx="0" cy="220660"/>
            </a:xfrm>
            <a:prstGeom prst="straightConnector1">
              <a:avLst/>
            </a:prstGeom>
            <a:solidFill>
              <a:schemeClr val="accent1"/>
            </a:solidFill>
            <a:ln w="31750" cap="flat" cmpd="sng" algn="ctr">
              <a:solidFill>
                <a:schemeClr val="tx1"/>
              </a:solidFill>
              <a:prstDash val="solid"/>
              <a:round/>
              <a:headEnd type="none"/>
              <a:tailEnd type="stealth" w="lg" len="lg"/>
            </a:ln>
            <a:effectLst/>
          </p:spPr>
        </p:cxnSp>
        <p:cxnSp>
          <p:nvCxnSpPr>
            <p:cNvPr id="81" name="直接箭头连接符 80"/>
            <p:cNvCxnSpPr/>
            <p:nvPr/>
          </p:nvCxnSpPr>
          <p:spPr bwMode="auto">
            <a:xfrm flipV="1">
              <a:off x="1385123" y="4686842"/>
              <a:ext cx="0" cy="220660"/>
            </a:xfrm>
            <a:prstGeom prst="straightConnector1">
              <a:avLst/>
            </a:prstGeom>
            <a:solidFill>
              <a:schemeClr val="accent1"/>
            </a:solidFill>
            <a:ln w="31750" cap="flat" cmpd="sng" algn="ctr">
              <a:solidFill>
                <a:schemeClr val="tx1"/>
              </a:solidFill>
              <a:prstDash val="solid"/>
              <a:round/>
              <a:headEnd type="none"/>
              <a:tailEnd type="stealth" w="lg" len="lg"/>
            </a:ln>
            <a:effectLst/>
          </p:spPr>
        </p:cxnSp>
        <p:cxnSp>
          <p:nvCxnSpPr>
            <p:cNvPr id="82" name="直接箭头连接符 81"/>
            <p:cNvCxnSpPr/>
            <p:nvPr/>
          </p:nvCxnSpPr>
          <p:spPr bwMode="auto">
            <a:xfrm flipV="1">
              <a:off x="2105203" y="4686842"/>
              <a:ext cx="0" cy="220660"/>
            </a:xfrm>
            <a:prstGeom prst="straightConnector1">
              <a:avLst/>
            </a:prstGeom>
            <a:solidFill>
              <a:schemeClr val="accent1"/>
            </a:solidFill>
            <a:ln w="31750" cap="flat" cmpd="sng" algn="ctr">
              <a:solidFill>
                <a:schemeClr val="tx1"/>
              </a:solidFill>
              <a:prstDash val="solid"/>
              <a:round/>
              <a:headEnd type="none"/>
              <a:tailEnd type="stealth" w="lg" len="lg"/>
            </a:ln>
            <a:effectLst/>
          </p:spPr>
        </p:cxnSp>
        <p:cxnSp>
          <p:nvCxnSpPr>
            <p:cNvPr id="83" name="直接箭头连接符 82"/>
            <p:cNvCxnSpPr/>
            <p:nvPr/>
          </p:nvCxnSpPr>
          <p:spPr bwMode="auto">
            <a:xfrm flipV="1">
              <a:off x="3185323" y="4685649"/>
              <a:ext cx="0" cy="220660"/>
            </a:xfrm>
            <a:prstGeom prst="straightConnector1">
              <a:avLst/>
            </a:prstGeom>
            <a:solidFill>
              <a:schemeClr val="accent1"/>
            </a:solidFill>
            <a:ln w="31750" cap="flat" cmpd="sng" algn="ctr">
              <a:solidFill>
                <a:schemeClr val="tx1"/>
              </a:solidFill>
              <a:prstDash val="solid"/>
              <a:round/>
              <a:headEnd type="none"/>
              <a:tailEnd type="stealth" w="lg" len="lg"/>
            </a:ln>
            <a:effectLst/>
          </p:spPr>
        </p:cxnSp>
        <p:cxnSp>
          <p:nvCxnSpPr>
            <p:cNvPr id="84" name="直接箭头连接符 83"/>
            <p:cNvCxnSpPr/>
            <p:nvPr/>
          </p:nvCxnSpPr>
          <p:spPr bwMode="auto">
            <a:xfrm flipV="1">
              <a:off x="3545362" y="4685649"/>
              <a:ext cx="0" cy="220660"/>
            </a:xfrm>
            <a:prstGeom prst="straightConnector1">
              <a:avLst/>
            </a:prstGeom>
            <a:solidFill>
              <a:schemeClr val="accent1"/>
            </a:solidFill>
            <a:ln w="31750" cap="flat" cmpd="sng" algn="ctr">
              <a:solidFill>
                <a:schemeClr val="tx1"/>
              </a:solidFill>
              <a:prstDash val="solid"/>
              <a:round/>
              <a:headEnd type="none"/>
              <a:tailEnd type="stealth" w="lg" len="lg"/>
            </a:ln>
            <a:effectLst/>
          </p:spPr>
        </p:cxnSp>
        <p:cxnSp>
          <p:nvCxnSpPr>
            <p:cNvPr id="85" name="直接箭头连接符 84"/>
            <p:cNvCxnSpPr/>
            <p:nvPr/>
          </p:nvCxnSpPr>
          <p:spPr bwMode="auto">
            <a:xfrm flipV="1">
              <a:off x="4625483" y="4685649"/>
              <a:ext cx="0" cy="220660"/>
            </a:xfrm>
            <a:prstGeom prst="straightConnector1">
              <a:avLst/>
            </a:prstGeom>
            <a:solidFill>
              <a:schemeClr val="accent1"/>
            </a:solidFill>
            <a:ln w="31750" cap="flat" cmpd="sng" algn="ctr">
              <a:solidFill>
                <a:schemeClr val="tx1"/>
              </a:solidFill>
              <a:prstDash val="solid"/>
              <a:round/>
              <a:headEnd type="none"/>
              <a:tailEnd type="stealth" w="lg" len="lg"/>
            </a:ln>
            <a:effectLst/>
          </p:spPr>
        </p:cxnSp>
        <p:cxnSp>
          <p:nvCxnSpPr>
            <p:cNvPr id="86" name="直接箭头连接符 85"/>
            <p:cNvCxnSpPr/>
            <p:nvPr/>
          </p:nvCxnSpPr>
          <p:spPr bwMode="auto">
            <a:xfrm flipV="1">
              <a:off x="4265443" y="4685649"/>
              <a:ext cx="0" cy="220660"/>
            </a:xfrm>
            <a:prstGeom prst="straightConnector1">
              <a:avLst/>
            </a:prstGeom>
            <a:solidFill>
              <a:schemeClr val="accent1"/>
            </a:solidFill>
            <a:ln w="31750" cap="flat" cmpd="sng" algn="ctr">
              <a:solidFill>
                <a:schemeClr val="tx1"/>
              </a:solidFill>
              <a:prstDash val="solid"/>
              <a:round/>
              <a:headEnd type="none"/>
              <a:tailEnd type="stealth" w="lg" len="lg"/>
            </a:ln>
            <a:effectLst/>
          </p:spPr>
        </p:cxnSp>
        <p:cxnSp>
          <p:nvCxnSpPr>
            <p:cNvPr id="87" name="直接箭头连接符 86"/>
            <p:cNvCxnSpPr/>
            <p:nvPr/>
          </p:nvCxnSpPr>
          <p:spPr bwMode="auto">
            <a:xfrm flipV="1">
              <a:off x="5705603" y="4685053"/>
              <a:ext cx="0" cy="220660"/>
            </a:xfrm>
            <a:prstGeom prst="straightConnector1">
              <a:avLst/>
            </a:prstGeom>
            <a:solidFill>
              <a:schemeClr val="accent1"/>
            </a:solidFill>
            <a:ln w="31750" cap="flat" cmpd="sng" algn="ctr">
              <a:solidFill>
                <a:schemeClr val="tx1"/>
              </a:solidFill>
              <a:prstDash val="solid"/>
              <a:round/>
              <a:headEnd type="none"/>
              <a:tailEnd type="stealth" w="lg" len="lg"/>
            </a:ln>
            <a:effectLst/>
          </p:spPr>
        </p:cxnSp>
        <p:cxnSp>
          <p:nvCxnSpPr>
            <p:cNvPr id="88" name="直接箭头连接符 87"/>
            <p:cNvCxnSpPr/>
            <p:nvPr/>
          </p:nvCxnSpPr>
          <p:spPr bwMode="auto">
            <a:xfrm flipV="1">
              <a:off x="6073818" y="4685053"/>
              <a:ext cx="0" cy="220660"/>
            </a:xfrm>
            <a:prstGeom prst="straightConnector1">
              <a:avLst/>
            </a:prstGeom>
            <a:solidFill>
              <a:schemeClr val="accent1"/>
            </a:solidFill>
            <a:ln w="31750" cap="flat" cmpd="sng" algn="ctr">
              <a:solidFill>
                <a:schemeClr val="tx1"/>
              </a:solidFill>
              <a:prstDash val="solid"/>
              <a:round/>
              <a:headEnd type="none"/>
              <a:tailEnd type="stealth" w="lg" len="lg"/>
            </a:ln>
            <a:effectLst/>
          </p:spPr>
        </p:cxnSp>
        <p:cxnSp>
          <p:nvCxnSpPr>
            <p:cNvPr id="89" name="直接箭头连接符 88"/>
            <p:cNvCxnSpPr/>
            <p:nvPr/>
          </p:nvCxnSpPr>
          <p:spPr bwMode="auto">
            <a:xfrm flipV="1">
              <a:off x="6434403" y="4685053"/>
              <a:ext cx="0" cy="220660"/>
            </a:xfrm>
            <a:prstGeom prst="straightConnector1">
              <a:avLst/>
            </a:prstGeom>
            <a:solidFill>
              <a:schemeClr val="accent1"/>
            </a:solidFill>
            <a:ln w="31750" cap="flat" cmpd="sng" algn="ctr">
              <a:solidFill>
                <a:schemeClr val="tx1"/>
              </a:solidFill>
              <a:prstDash val="solid"/>
              <a:round/>
              <a:headEnd type="none"/>
              <a:tailEnd type="stealth" w="lg" len="lg"/>
            </a:ln>
            <a:effectLst/>
          </p:spPr>
        </p:cxnSp>
        <p:cxnSp>
          <p:nvCxnSpPr>
            <p:cNvPr id="90" name="直接箭头连接符 89"/>
            <p:cNvCxnSpPr/>
            <p:nvPr/>
          </p:nvCxnSpPr>
          <p:spPr bwMode="auto">
            <a:xfrm flipV="1">
              <a:off x="6794988" y="4685053"/>
              <a:ext cx="0" cy="220660"/>
            </a:xfrm>
            <a:prstGeom prst="straightConnector1">
              <a:avLst/>
            </a:prstGeom>
            <a:solidFill>
              <a:schemeClr val="accent1"/>
            </a:solidFill>
            <a:ln w="31750" cap="flat" cmpd="sng" algn="ctr">
              <a:solidFill>
                <a:schemeClr val="tx1"/>
              </a:solidFill>
              <a:prstDash val="solid"/>
              <a:round/>
              <a:headEnd type="none"/>
              <a:tailEnd type="stealth" w="lg" len="lg"/>
            </a:ln>
            <a:effectLst/>
          </p:spPr>
        </p:cxnSp>
        <p:cxnSp>
          <p:nvCxnSpPr>
            <p:cNvPr id="91" name="直接箭头连接符 90"/>
            <p:cNvCxnSpPr/>
            <p:nvPr/>
          </p:nvCxnSpPr>
          <p:spPr bwMode="auto">
            <a:xfrm flipV="1">
              <a:off x="7155573" y="4685053"/>
              <a:ext cx="0" cy="220660"/>
            </a:xfrm>
            <a:prstGeom prst="straightConnector1">
              <a:avLst/>
            </a:prstGeom>
            <a:solidFill>
              <a:schemeClr val="accent1"/>
            </a:solidFill>
            <a:ln w="31750" cap="flat" cmpd="sng" algn="ctr">
              <a:solidFill>
                <a:schemeClr val="tx1"/>
              </a:solidFill>
              <a:prstDash val="solid"/>
              <a:round/>
              <a:headEnd type="none"/>
              <a:tailEnd type="stealth" w="lg" len="lg"/>
            </a:ln>
            <a:effectLst/>
          </p:spPr>
        </p:cxnSp>
        <p:cxnSp>
          <p:nvCxnSpPr>
            <p:cNvPr id="92" name="直接箭头连接符 91"/>
            <p:cNvCxnSpPr/>
            <p:nvPr/>
          </p:nvCxnSpPr>
          <p:spPr bwMode="auto">
            <a:xfrm flipV="1">
              <a:off x="7516158" y="4685053"/>
              <a:ext cx="0" cy="220660"/>
            </a:xfrm>
            <a:prstGeom prst="straightConnector1">
              <a:avLst/>
            </a:prstGeom>
            <a:solidFill>
              <a:schemeClr val="accent1"/>
            </a:solidFill>
            <a:ln w="31750" cap="flat" cmpd="sng" algn="ctr">
              <a:solidFill>
                <a:schemeClr val="tx1"/>
              </a:solidFill>
              <a:prstDash val="solid"/>
              <a:round/>
              <a:headEnd type="none"/>
              <a:tailEnd type="stealth" w="lg" len="lg"/>
            </a:ln>
            <a:effectLst/>
          </p:spPr>
        </p:cxnSp>
        <p:cxnSp>
          <p:nvCxnSpPr>
            <p:cNvPr id="93" name="直接箭头连接符 92"/>
            <p:cNvCxnSpPr/>
            <p:nvPr/>
          </p:nvCxnSpPr>
          <p:spPr bwMode="auto">
            <a:xfrm flipV="1">
              <a:off x="7873931" y="4685053"/>
              <a:ext cx="0" cy="220660"/>
            </a:xfrm>
            <a:prstGeom prst="straightConnector1">
              <a:avLst/>
            </a:prstGeom>
            <a:solidFill>
              <a:schemeClr val="accent1"/>
            </a:solidFill>
            <a:ln w="31750" cap="flat" cmpd="sng" algn="ctr">
              <a:solidFill>
                <a:schemeClr val="tx1"/>
              </a:solidFill>
              <a:prstDash val="solid"/>
              <a:round/>
              <a:headEnd type="none"/>
              <a:tailEnd type="stealth" w="lg" len="lg"/>
            </a:ln>
            <a:effectLst/>
          </p:spPr>
        </p:cxnSp>
      </p:grpSp>
      <p:sp>
        <p:nvSpPr>
          <p:cNvPr id="122" name="TextBox 20"/>
          <p:cNvSpPr txBox="1">
            <a:spLocks noChangeArrowheads="1"/>
          </p:cNvSpPr>
          <p:nvPr/>
        </p:nvSpPr>
        <p:spPr bwMode="auto">
          <a:xfrm>
            <a:off x="1024070" y="4821085"/>
            <a:ext cx="5521188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lvl="1" indent="-3429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独立链法解决冲突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83782814"/>
      </p:ext>
    </p:extLst>
  </p:cSld>
  <p:clrMapOvr>
    <a:masterClrMapping/>
  </p:clrMapOvr>
  <p:transition advTm="157">
    <p:zoom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088" y="85725"/>
            <a:ext cx="7599362" cy="914400"/>
          </a:xfrm>
        </p:spPr>
        <p:txBody>
          <a:bodyPr/>
          <a:lstStyle/>
          <a:p>
            <a:pPr>
              <a:defRPr/>
            </a:pPr>
            <a:r>
              <a:rPr lang="zh-CN" altLang="en-US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散列函数</a:t>
            </a:r>
            <a:r>
              <a:rPr lang="en-US" altLang="zh-CN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(2)</a:t>
            </a:r>
            <a:endParaRPr lang="zh-CN" altLang="en-US" sz="3600" dirty="0">
              <a:solidFill>
                <a:srgbClr val="00336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9" name="TextBox 20"/>
          <p:cNvSpPr txBox="1">
            <a:spLocks noChangeArrowheads="1"/>
          </p:cNvSpPr>
          <p:nvPr/>
        </p:nvSpPr>
        <p:spPr bwMode="auto">
          <a:xfrm>
            <a:off x="179511" y="1103996"/>
            <a:ext cx="8659725" cy="14157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lvl="1" indent="-3429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MAD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法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(multiply-add-divide method)</a:t>
            </a:r>
          </a:p>
          <a:p>
            <a:pPr lvl="2" indent="-457200" algn="just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相邻关键码在除余法中依然相邻，连续性导致局部聚集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采用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MAD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法可克服原有方法连续性问题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103238" y="4005064"/>
            <a:ext cx="8812269" cy="1572612"/>
            <a:chOff x="126983" y="1772816"/>
            <a:chExt cx="8812269" cy="1572612"/>
          </a:xfrm>
        </p:grpSpPr>
        <p:sp>
          <p:nvSpPr>
            <p:cNvPr id="9" name="矩形 8"/>
            <p:cNvSpPr/>
            <p:nvPr/>
          </p:nvSpPr>
          <p:spPr bwMode="auto">
            <a:xfrm>
              <a:off x="603803" y="1772816"/>
              <a:ext cx="360040" cy="369487"/>
            </a:xfrm>
            <a:prstGeom prst="rect">
              <a:avLst/>
            </a:prstGeom>
            <a:solidFill>
              <a:schemeClr val="accent1"/>
            </a:solidFill>
            <a:ln w="12700" algn="ctr">
              <a:solidFill>
                <a:srgbClr val="C00000"/>
              </a:solidFill>
              <a:miter lim="800000"/>
              <a:headEnd/>
              <a:tailEnd/>
            </a:ln>
            <a:effectLst/>
          </p:spPr>
          <p:txBody>
            <a:bodyPr lIns="36000" tIns="0" rIns="36000" bIns="0" rtlCol="0" anchor="ctr"/>
            <a:lstStyle/>
            <a:p>
              <a:pPr algn="ctr"/>
              <a:r>
                <a:rPr lang="en-US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~</a:t>
              </a:r>
            </a:p>
          </p:txBody>
        </p:sp>
        <p:sp>
          <p:nvSpPr>
            <p:cNvPr id="12" name="矩形 11"/>
            <p:cNvSpPr/>
            <p:nvPr/>
          </p:nvSpPr>
          <p:spPr bwMode="auto">
            <a:xfrm>
              <a:off x="963843" y="1772816"/>
              <a:ext cx="360040" cy="369487"/>
            </a:xfrm>
            <a:prstGeom prst="rect">
              <a:avLst/>
            </a:prstGeom>
            <a:solidFill>
              <a:schemeClr val="accent1"/>
            </a:solidFill>
            <a:ln w="12700" algn="ctr">
              <a:solidFill>
                <a:srgbClr val="C00000"/>
              </a:solidFill>
              <a:miter lim="800000"/>
              <a:headEnd/>
              <a:tailEnd/>
            </a:ln>
            <a:effectLst/>
          </p:spPr>
          <p:txBody>
            <a:bodyPr lIns="36000" tIns="0" rIns="36000" bIns="0" rtlCol="0" anchor="ctr"/>
            <a:lstStyle/>
            <a:p>
              <a:pPr algn="ctr"/>
              <a:r>
                <a:rPr lang="en-US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~</a:t>
              </a:r>
              <a:endPara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矩形 13"/>
            <p:cNvSpPr/>
            <p:nvPr/>
          </p:nvSpPr>
          <p:spPr bwMode="auto">
            <a:xfrm>
              <a:off x="1323883" y="1772816"/>
              <a:ext cx="360040" cy="369487"/>
            </a:xfrm>
            <a:prstGeom prst="rect">
              <a:avLst/>
            </a:prstGeom>
            <a:solidFill>
              <a:schemeClr val="accent1"/>
            </a:solidFill>
            <a:ln w="12700" algn="ctr">
              <a:solidFill>
                <a:srgbClr val="C00000"/>
              </a:solidFill>
              <a:miter lim="800000"/>
              <a:headEnd/>
              <a:tailEnd/>
            </a:ln>
            <a:effectLst/>
          </p:spPr>
          <p:txBody>
            <a:bodyPr lIns="36000" tIns="0" rIns="36000" bIns="0" rtlCol="0" anchor="ctr"/>
            <a:lstStyle/>
            <a:p>
              <a:pPr algn="ctr"/>
              <a:r>
                <a:rPr lang="en-US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~</a:t>
              </a:r>
            </a:p>
          </p:txBody>
        </p:sp>
        <p:sp>
          <p:nvSpPr>
            <p:cNvPr id="16" name="矩形 15"/>
            <p:cNvSpPr/>
            <p:nvPr/>
          </p:nvSpPr>
          <p:spPr bwMode="auto">
            <a:xfrm>
              <a:off x="1683923" y="1772816"/>
              <a:ext cx="360040" cy="369487"/>
            </a:xfrm>
            <a:prstGeom prst="rect">
              <a:avLst/>
            </a:prstGeom>
            <a:solidFill>
              <a:schemeClr val="accent1"/>
            </a:solidFill>
            <a:ln w="12700" algn="ctr">
              <a:solidFill>
                <a:srgbClr val="C00000"/>
              </a:solidFill>
              <a:miter lim="800000"/>
              <a:headEnd/>
              <a:tailEnd/>
            </a:ln>
            <a:effectLst/>
          </p:spPr>
          <p:txBody>
            <a:bodyPr lIns="36000" tIns="0" rIns="36000" bIns="0" rtlCol="0" anchor="ctr"/>
            <a:lstStyle/>
            <a:p>
              <a:pPr algn="ctr"/>
              <a:r>
                <a:rPr lang="en-US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~</a:t>
              </a:r>
              <a:endPara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矩形 17"/>
            <p:cNvSpPr/>
            <p:nvPr/>
          </p:nvSpPr>
          <p:spPr bwMode="auto">
            <a:xfrm>
              <a:off x="2043963" y="1772816"/>
              <a:ext cx="360040" cy="369487"/>
            </a:xfrm>
            <a:prstGeom prst="rect">
              <a:avLst/>
            </a:prstGeom>
            <a:solidFill>
              <a:schemeClr val="accent1"/>
            </a:solidFill>
            <a:ln w="12700" algn="ctr">
              <a:solidFill>
                <a:srgbClr val="C00000"/>
              </a:solidFill>
              <a:miter lim="800000"/>
              <a:headEnd/>
              <a:tailEnd/>
            </a:ln>
            <a:effectLst/>
          </p:spPr>
          <p:txBody>
            <a:bodyPr lIns="36000" tIns="0" rIns="36000" bIns="0" rtlCol="0" anchor="ctr"/>
            <a:lstStyle/>
            <a:p>
              <a:pPr algn="ctr"/>
              <a:r>
                <a:rPr lang="en-US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~</a:t>
              </a:r>
            </a:p>
          </p:txBody>
        </p:sp>
        <p:sp>
          <p:nvSpPr>
            <p:cNvPr id="20" name="矩形 19"/>
            <p:cNvSpPr/>
            <p:nvPr/>
          </p:nvSpPr>
          <p:spPr bwMode="auto">
            <a:xfrm>
              <a:off x="2404003" y="1772816"/>
              <a:ext cx="360040" cy="369487"/>
            </a:xfrm>
            <a:prstGeom prst="rect">
              <a:avLst/>
            </a:prstGeom>
            <a:solidFill>
              <a:schemeClr val="accent1"/>
            </a:solidFill>
            <a:ln w="12700" algn="ctr">
              <a:solidFill>
                <a:srgbClr val="C00000"/>
              </a:solidFill>
              <a:miter lim="800000"/>
              <a:headEnd/>
              <a:tailEnd/>
            </a:ln>
            <a:effectLst/>
          </p:spPr>
          <p:txBody>
            <a:bodyPr lIns="36000" tIns="0" rIns="36000" bIns="0" rtlCol="0" anchor="ctr"/>
            <a:lstStyle/>
            <a:p>
              <a:pPr algn="ctr"/>
              <a:r>
                <a:rPr lang="en-US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~</a:t>
              </a:r>
              <a:endPara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矩形 21"/>
            <p:cNvSpPr/>
            <p:nvPr/>
          </p:nvSpPr>
          <p:spPr bwMode="auto">
            <a:xfrm>
              <a:off x="2764043" y="1772816"/>
              <a:ext cx="360040" cy="369487"/>
            </a:xfrm>
            <a:prstGeom prst="rect">
              <a:avLst/>
            </a:prstGeom>
            <a:solidFill>
              <a:schemeClr val="accent1"/>
            </a:solidFill>
            <a:ln w="12700" algn="ctr">
              <a:solidFill>
                <a:srgbClr val="C00000"/>
              </a:solidFill>
              <a:miter lim="800000"/>
              <a:headEnd/>
              <a:tailEnd/>
            </a:ln>
            <a:effectLst/>
          </p:spPr>
          <p:txBody>
            <a:bodyPr lIns="36000" tIns="0" rIns="36000" bIns="0" rtlCol="0" anchor="ctr"/>
            <a:lstStyle/>
            <a:p>
              <a:pPr algn="ctr"/>
              <a:r>
                <a:rPr lang="en-US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~</a:t>
              </a:r>
            </a:p>
          </p:txBody>
        </p:sp>
        <p:sp>
          <p:nvSpPr>
            <p:cNvPr id="24" name="矩形 23"/>
            <p:cNvSpPr/>
            <p:nvPr/>
          </p:nvSpPr>
          <p:spPr bwMode="auto">
            <a:xfrm>
              <a:off x="3124083" y="1772816"/>
              <a:ext cx="360040" cy="369487"/>
            </a:xfrm>
            <a:prstGeom prst="rect">
              <a:avLst/>
            </a:prstGeom>
            <a:solidFill>
              <a:schemeClr val="accent1"/>
            </a:solidFill>
            <a:ln w="12700" algn="ctr">
              <a:solidFill>
                <a:srgbClr val="C00000"/>
              </a:solidFill>
              <a:miter lim="800000"/>
              <a:headEnd/>
              <a:tailEnd/>
            </a:ln>
            <a:effectLst/>
          </p:spPr>
          <p:txBody>
            <a:bodyPr lIns="36000" tIns="0" rIns="36000" bIns="0" rtlCol="0" anchor="ctr"/>
            <a:lstStyle/>
            <a:p>
              <a:pPr algn="ctr"/>
              <a:r>
                <a:rPr lang="en-US" altLang="zh-CN" sz="9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2011</a:t>
              </a:r>
              <a:endParaRPr lang="zh-CN" altLang="en-US" sz="9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6" name="矩形 25"/>
            <p:cNvSpPr/>
            <p:nvPr/>
          </p:nvSpPr>
          <p:spPr bwMode="auto">
            <a:xfrm>
              <a:off x="3484123" y="1772816"/>
              <a:ext cx="360040" cy="369487"/>
            </a:xfrm>
            <a:prstGeom prst="rect">
              <a:avLst/>
            </a:prstGeom>
            <a:solidFill>
              <a:schemeClr val="accent1"/>
            </a:solidFill>
            <a:ln w="12700" algn="ctr">
              <a:solidFill>
                <a:srgbClr val="C00000"/>
              </a:solidFill>
              <a:miter lim="800000"/>
              <a:headEnd/>
              <a:tailEnd/>
            </a:ln>
            <a:effectLst/>
          </p:spPr>
          <p:txBody>
            <a:bodyPr lIns="36000" tIns="0" rIns="36000" bIns="0" rtlCol="0" anchor="ctr"/>
            <a:lstStyle/>
            <a:p>
              <a:pPr algn="ctr"/>
              <a:r>
                <a:rPr lang="en-US" altLang="zh-CN" sz="9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2102</a:t>
              </a:r>
              <a:endParaRPr lang="zh-CN" altLang="en-US" sz="9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" name="矩形 27"/>
            <p:cNvSpPr/>
            <p:nvPr/>
          </p:nvSpPr>
          <p:spPr bwMode="auto">
            <a:xfrm>
              <a:off x="3844163" y="1772816"/>
              <a:ext cx="360040" cy="369487"/>
            </a:xfrm>
            <a:prstGeom prst="rect">
              <a:avLst/>
            </a:prstGeom>
            <a:solidFill>
              <a:schemeClr val="accent1"/>
            </a:solidFill>
            <a:ln w="12700" algn="ctr">
              <a:solidFill>
                <a:srgbClr val="C00000"/>
              </a:solidFill>
              <a:miter lim="800000"/>
              <a:headEnd/>
              <a:tailEnd/>
            </a:ln>
            <a:effectLst/>
          </p:spPr>
          <p:txBody>
            <a:bodyPr lIns="36000" tIns="0" rIns="36000" bIns="0" rtlCol="0" anchor="ctr"/>
            <a:lstStyle/>
            <a:p>
              <a:pPr algn="ctr"/>
              <a:r>
                <a:rPr lang="en-US" altLang="zh-CN" sz="9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2013</a:t>
              </a:r>
              <a:endParaRPr lang="zh-CN" altLang="en-US" sz="9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" name="矩形 29"/>
            <p:cNvSpPr/>
            <p:nvPr/>
          </p:nvSpPr>
          <p:spPr bwMode="auto">
            <a:xfrm>
              <a:off x="4204203" y="1772816"/>
              <a:ext cx="360040" cy="369487"/>
            </a:xfrm>
            <a:prstGeom prst="rect">
              <a:avLst/>
            </a:prstGeom>
            <a:solidFill>
              <a:schemeClr val="accent1"/>
            </a:solidFill>
            <a:ln w="12700" algn="ctr">
              <a:solidFill>
                <a:srgbClr val="C00000"/>
              </a:solidFill>
              <a:miter lim="800000"/>
              <a:headEnd/>
              <a:tailEnd/>
            </a:ln>
            <a:effectLst/>
          </p:spPr>
          <p:txBody>
            <a:bodyPr lIns="36000" tIns="0" rIns="36000" bIns="0" rtlCol="0" anchor="ctr"/>
            <a:lstStyle/>
            <a:p>
              <a:pPr algn="ctr"/>
              <a:r>
                <a:rPr lang="en-US" altLang="zh-CN" sz="9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2014</a:t>
              </a:r>
              <a:endParaRPr lang="zh-CN" altLang="en-US" sz="9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矩形 31"/>
            <p:cNvSpPr/>
            <p:nvPr/>
          </p:nvSpPr>
          <p:spPr bwMode="auto">
            <a:xfrm>
              <a:off x="4564243" y="1772816"/>
              <a:ext cx="360040" cy="369487"/>
            </a:xfrm>
            <a:prstGeom prst="rect">
              <a:avLst/>
            </a:prstGeom>
            <a:solidFill>
              <a:schemeClr val="accent1"/>
            </a:solidFill>
            <a:ln w="12700" algn="ctr">
              <a:solidFill>
                <a:srgbClr val="C00000"/>
              </a:solidFill>
              <a:miter lim="800000"/>
              <a:headEnd/>
              <a:tailEnd/>
            </a:ln>
            <a:effectLst/>
          </p:spPr>
          <p:txBody>
            <a:bodyPr lIns="36000" tIns="0" rIns="36000" bIns="0" rtlCol="0" anchor="ctr"/>
            <a:lstStyle/>
            <a:p>
              <a:pPr algn="ctr"/>
              <a:r>
                <a:rPr lang="en-US" altLang="zh-CN" sz="9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2015</a:t>
              </a:r>
              <a:endParaRPr lang="zh-CN" altLang="en-US" sz="9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" name="矩形 33"/>
            <p:cNvSpPr/>
            <p:nvPr/>
          </p:nvSpPr>
          <p:spPr bwMode="auto">
            <a:xfrm>
              <a:off x="4924283" y="1772816"/>
              <a:ext cx="360040" cy="369487"/>
            </a:xfrm>
            <a:prstGeom prst="rect">
              <a:avLst/>
            </a:prstGeom>
            <a:solidFill>
              <a:schemeClr val="accent1"/>
            </a:solidFill>
            <a:ln w="12700" algn="ctr">
              <a:solidFill>
                <a:srgbClr val="C00000"/>
              </a:solidFill>
              <a:miter lim="800000"/>
              <a:headEnd/>
              <a:tailEnd/>
            </a:ln>
            <a:effectLst/>
          </p:spPr>
          <p:txBody>
            <a:bodyPr lIns="36000" tIns="0" rIns="36000" bIns="0" rtlCol="0" anchor="ctr"/>
            <a:lstStyle/>
            <a:p>
              <a:pPr algn="ctr"/>
              <a:r>
                <a:rPr lang="en-US" altLang="zh-CN" sz="9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2016</a:t>
              </a:r>
              <a:endParaRPr lang="zh-CN" altLang="en-US" sz="9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" name="矩形 35"/>
            <p:cNvSpPr/>
            <p:nvPr/>
          </p:nvSpPr>
          <p:spPr bwMode="auto">
            <a:xfrm>
              <a:off x="5284323" y="1772816"/>
              <a:ext cx="360040" cy="369487"/>
            </a:xfrm>
            <a:prstGeom prst="rect">
              <a:avLst/>
            </a:prstGeom>
            <a:solidFill>
              <a:schemeClr val="accent1"/>
            </a:solidFill>
            <a:ln w="12700" algn="ctr">
              <a:solidFill>
                <a:srgbClr val="C00000"/>
              </a:solidFill>
              <a:miter lim="800000"/>
              <a:headEnd/>
              <a:tailEnd/>
            </a:ln>
            <a:effectLst/>
          </p:spPr>
          <p:txBody>
            <a:bodyPr lIns="36000" tIns="0" rIns="36000" bIns="0" rtlCol="0" anchor="ctr"/>
            <a:lstStyle/>
            <a:p>
              <a:pPr algn="ctr"/>
              <a:r>
                <a:rPr lang="en-US" altLang="zh-CN" sz="9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2017</a:t>
              </a:r>
              <a:endParaRPr lang="zh-CN" altLang="en-US" sz="9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7" name="矩形 36"/>
            <p:cNvSpPr/>
            <p:nvPr/>
          </p:nvSpPr>
          <p:spPr bwMode="auto">
            <a:xfrm>
              <a:off x="5644363" y="1772816"/>
              <a:ext cx="360040" cy="369487"/>
            </a:xfrm>
            <a:prstGeom prst="rect">
              <a:avLst/>
            </a:prstGeom>
            <a:solidFill>
              <a:schemeClr val="accent1"/>
            </a:solidFill>
            <a:ln w="12700" algn="ctr">
              <a:solidFill>
                <a:srgbClr val="C00000"/>
              </a:solidFill>
              <a:miter lim="800000"/>
              <a:headEnd/>
              <a:tailEnd/>
            </a:ln>
            <a:effectLst/>
          </p:spPr>
          <p:txBody>
            <a:bodyPr lIns="36000" tIns="0" rIns="36000" bIns="0" rtlCol="0" anchor="ctr"/>
            <a:lstStyle/>
            <a:p>
              <a:pPr algn="ctr"/>
              <a:r>
                <a:rPr lang="en-US" altLang="zh-CN" sz="9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2018</a:t>
              </a:r>
              <a:endParaRPr lang="zh-CN" altLang="en-US" sz="9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9" name="矩形 38"/>
            <p:cNvSpPr/>
            <p:nvPr/>
          </p:nvSpPr>
          <p:spPr bwMode="auto">
            <a:xfrm>
              <a:off x="6004403" y="1772816"/>
              <a:ext cx="360040" cy="369487"/>
            </a:xfrm>
            <a:prstGeom prst="rect">
              <a:avLst/>
            </a:prstGeom>
            <a:solidFill>
              <a:schemeClr val="accent1"/>
            </a:solidFill>
            <a:ln w="12700" algn="ctr">
              <a:solidFill>
                <a:srgbClr val="C00000"/>
              </a:solidFill>
              <a:miter lim="800000"/>
              <a:headEnd/>
              <a:tailEnd/>
            </a:ln>
            <a:effectLst/>
          </p:spPr>
          <p:txBody>
            <a:bodyPr lIns="36000" tIns="0" rIns="36000" bIns="0" rtlCol="0" anchor="ctr"/>
            <a:lstStyle/>
            <a:p>
              <a:pPr algn="ctr"/>
              <a:r>
                <a:rPr lang="en-US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~</a:t>
              </a:r>
            </a:p>
          </p:txBody>
        </p:sp>
        <p:sp>
          <p:nvSpPr>
            <p:cNvPr id="40" name="矩形 39"/>
            <p:cNvSpPr/>
            <p:nvPr/>
          </p:nvSpPr>
          <p:spPr bwMode="auto">
            <a:xfrm>
              <a:off x="6352027" y="1772816"/>
              <a:ext cx="360040" cy="369487"/>
            </a:xfrm>
            <a:prstGeom prst="rect">
              <a:avLst/>
            </a:prstGeom>
            <a:solidFill>
              <a:schemeClr val="accent1"/>
            </a:solidFill>
            <a:ln w="12700" algn="ctr">
              <a:solidFill>
                <a:srgbClr val="C00000"/>
              </a:solidFill>
              <a:miter lim="800000"/>
              <a:headEnd/>
              <a:tailEnd/>
            </a:ln>
            <a:effectLst/>
          </p:spPr>
          <p:txBody>
            <a:bodyPr lIns="36000" tIns="0" rIns="36000" bIns="0" rtlCol="0" anchor="ctr"/>
            <a:lstStyle/>
            <a:p>
              <a:pPr algn="ctr"/>
              <a:r>
                <a:rPr lang="en-US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~</a:t>
              </a:r>
            </a:p>
          </p:txBody>
        </p:sp>
        <p:sp>
          <p:nvSpPr>
            <p:cNvPr id="42" name="矩形 41"/>
            <p:cNvSpPr/>
            <p:nvPr/>
          </p:nvSpPr>
          <p:spPr bwMode="auto">
            <a:xfrm>
              <a:off x="6712067" y="1772816"/>
              <a:ext cx="360040" cy="369487"/>
            </a:xfrm>
            <a:prstGeom prst="rect">
              <a:avLst/>
            </a:prstGeom>
            <a:solidFill>
              <a:schemeClr val="accent1"/>
            </a:solidFill>
            <a:ln w="12700" algn="ctr">
              <a:solidFill>
                <a:srgbClr val="C00000"/>
              </a:solidFill>
              <a:miter lim="800000"/>
              <a:headEnd/>
              <a:tailEnd/>
            </a:ln>
            <a:effectLst/>
          </p:spPr>
          <p:txBody>
            <a:bodyPr lIns="36000" tIns="0" rIns="36000" bIns="0" rtlCol="0" anchor="ctr"/>
            <a:lstStyle/>
            <a:p>
              <a:pPr algn="ctr"/>
              <a:r>
                <a:rPr lang="en-US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~</a:t>
              </a:r>
            </a:p>
          </p:txBody>
        </p:sp>
        <p:sp>
          <p:nvSpPr>
            <p:cNvPr id="47" name="矩形 46"/>
            <p:cNvSpPr/>
            <p:nvPr/>
          </p:nvSpPr>
          <p:spPr bwMode="auto">
            <a:xfrm>
              <a:off x="7072107" y="1772816"/>
              <a:ext cx="360040" cy="369487"/>
            </a:xfrm>
            <a:prstGeom prst="rect">
              <a:avLst/>
            </a:prstGeom>
            <a:solidFill>
              <a:schemeClr val="accent1"/>
            </a:solidFill>
            <a:ln w="12700" algn="ctr">
              <a:solidFill>
                <a:srgbClr val="C00000"/>
              </a:solidFill>
              <a:miter lim="800000"/>
              <a:headEnd/>
              <a:tailEnd/>
            </a:ln>
            <a:effectLst/>
          </p:spPr>
          <p:txBody>
            <a:bodyPr lIns="36000" tIns="0" rIns="36000" bIns="0" rtlCol="0" anchor="ctr"/>
            <a:lstStyle/>
            <a:p>
              <a:pPr algn="ctr"/>
              <a:r>
                <a:rPr lang="en-US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~</a:t>
              </a:r>
            </a:p>
          </p:txBody>
        </p:sp>
        <p:sp>
          <p:nvSpPr>
            <p:cNvPr id="48" name="矩形 47"/>
            <p:cNvSpPr/>
            <p:nvPr/>
          </p:nvSpPr>
          <p:spPr bwMode="auto">
            <a:xfrm>
              <a:off x="7432147" y="1772816"/>
              <a:ext cx="360040" cy="369487"/>
            </a:xfrm>
            <a:prstGeom prst="rect">
              <a:avLst/>
            </a:prstGeom>
            <a:solidFill>
              <a:schemeClr val="accent1"/>
            </a:solidFill>
            <a:ln w="12700" algn="ctr">
              <a:solidFill>
                <a:srgbClr val="C00000"/>
              </a:solidFill>
              <a:miter lim="800000"/>
              <a:headEnd/>
              <a:tailEnd/>
            </a:ln>
            <a:effectLst/>
          </p:spPr>
          <p:txBody>
            <a:bodyPr lIns="36000" tIns="0" rIns="36000" bIns="0" rtlCol="0" anchor="ctr"/>
            <a:lstStyle/>
            <a:p>
              <a:pPr algn="ctr"/>
              <a:r>
                <a:rPr lang="en-US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~</a:t>
              </a:r>
            </a:p>
          </p:txBody>
        </p:sp>
        <p:sp>
          <p:nvSpPr>
            <p:cNvPr id="49" name="矩形 48"/>
            <p:cNvSpPr/>
            <p:nvPr/>
          </p:nvSpPr>
          <p:spPr bwMode="auto">
            <a:xfrm>
              <a:off x="7792187" y="1772816"/>
              <a:ext cx="360040" cy="369487"/>
            </a:xfrm>
            <a:prstGeom prst="rect">
              <a:avLst/>
            </a:prstGeom>
            <a:solidFill>
              <a:schemeClr val="accent1"/>
            </a:solidFill>
            <a:ln w="12700" algn="ctr">
              <a:solidFill>
                <a:srgbClr val="C00000"/>
              </a:solidFill>
              <a:miter lim="800000"/>
              <a:headEnd/>
              <a:tailEnd/>
            </a:ln>
            <a:effectLst/>
          </p:spPr>
          <p:txBody>
            <a:bodyPr lIns="36000" tIns="0" rIns="36000" bIns="0" rtlCol="0" anchor="ctr"/>
            <a:lstStyle/>
            <a:p>
              <a:pPr algn="ctr"/>
              <a:r>
                <a:rPr lang="en-US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~</a:t>
              </a:r>
            </a:p>
          </p:txBody>
        </p:sp>
        <p:sp>
          <p:nvSpPr>
            <p:cNvPr id="52" name="矩形 51"/>
            <p:cNvSpPr/>
            <p:nvPr/>
          </p:nvSpPr>
          <p:spPr bwMode="auto">
            <a:xfrm>
              <a:off x="8152227" y="1772816"/>
              <a:ext cx="360040" cy="369487"/>
            </a:xfrm>
            <a:prstGeom prst="rect">
              <a:avLst/>
            </a:prstGeom>
            <a:solidFill>
              <a:schemeClr val="accent1"/>
            </a:solidFill>
            <a:ln w="12700" algn="ctr">
              <a:solidFill>
                <a:srgbClr val="C00000"/>
              </a:solidFill>
              <a:miter lim="800000"/>
              <a:headEnd/>
              <a:tailEnd/>
            </a:ln>
            <a:effectLst/>
          </p:spPr>
          <p:txBody>
            <a:bodyPr lIns="36000" tIns="0" rIns="36000" bIns="0" rtlCol="0" anchor="ctr"/>
            <a:lstStyle/>
            <a:p>
              <a:pPr algn="ctr"/>
              <a:r>
                <a:rPr lang="en-US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~</a:t>
              </a:r>
              <a:endPara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3" name="矩形 52"/>
            <p:cNvSpPr/>
            <p:nvPr/>
          </p:nvSpPr>
          <p:spPr bwMode="auto">
            <a:xfrm>
              <a:off x="8512267" y="1772816"/>
              <a:ext cx="360040" cy="369487"/>
            </a:xfrm>
            <a:prstGeom prst="rect">
              <a:avLst/>
            </a:prstGeom>
            <a:solidFill>
              <a:schemeClr val="accent1"/>
            </a:solidFill>
            <a:ln w="12700" algn="ctr">
              <a:solidFill>
                <a:srgbClr val="C00000"/>
              </a:solidFill>
              <a:miter lim="800000"/>
              <a:headEnd/>
              <a:tailEnd/>
            </a:ln>
            <a:effectLst/>
          </p:spPr>
          <p:txBody>
            <a:bodyPr lIns="36000" tIns="0" rIns="36000" bIns="0" rtlCol="0" anchor="ctr"/>
            <a:lstStyle/>
            <a:p>
              <a:pPr algn="ctr"/>
              <a:r>
                <a:rPr lang="en-US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~</a:t>
              </a:r>
              <a:endPara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4" name="矩形 53"/>
            <p:cNvSpPr/>
            <p:nvPr/>
          </p:nvSpPr>
          <p:spPr>
            <a:xfrm>
              <a:off x="953560" y="2139084"/>
              <a:ext cx="29527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1400" dirty="0"/>
            </a:p>
          </p:txBody>
        </p:sp>
        <p:sp>
          <p:nvSpPr>
            <p:cNvPr id="55" name="矩形 54"/>
            <p:cNvSpPr/>
            <p:nvPr/>
          </p:nvSpPr>
          <p:spPr>
            <a:xfrm>
              <a:off x="1320796" y="2139084"/>
              <a:ext cx="29527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sz="1400" dirty="0"/>
            </a:p>
          </p:txBody>
        </p:sp>
        <p:sp>
          <p:nvSpPr>
            <p:cNvPr id="56" name="矩形 55"/>
            <p:cNvSpPr/>
            <p:nvPr/>
          </p:nvSpPr>
          <p:spPr>
            <a:xfrm>
              <a:off x="1688032" y="2139084"/>
              <a:ext cx="29527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sz="1400" dirty="0"/>
            </a:p>
          </p:txBody>
        </p:sp>
        <p:sp>
          <p:nvSpPr>
            <p:cNvPr id="57" name="矩形 56"/>
            <p:cNvSpPr/>
            <p:nvPr/>
          </p:nvSpPr>
          <p:spPr>
            <a:xfrm>
              <a:off x="2055268" y="2139084"/>
              <a:ext cx="29527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zh-CN" altLang="en-US" sz="1400" dirty="0"/>
            </a:p>
          </p:txBody>
        </p:sp>
        <p:sp>
          <p:nvSpPr>
            <p:cNvPr id="58" name="矩形 57"/>
            <p:cNvSpPr/>
            <p:nvPr/>
          </p:nvSpPr>
          <p:spPr>
            <a:xfrm>
              <a:off x="2422504" y="2139084"/>
              <a:ext cx="29527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endParaRPr lang="zh-CN" altLang="en-US" sz="1400" dirty="0"/>
            </a:p>
          </p:txBody>
        </p:sp>
        <p:sp>
          <p:nvSpPr>
            <p:cNvPr id="59" name="矩形 58"/>
            <p:cNvSpPr/>
            <p:nvPr/>
          </p:nvSpPr>
          <p:spPr>
            <a:xfrm>
              <a:off x="2789740" y="2139084"/>
              <a:ext cx="29527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6</a:t>
              </a:r>
              <a:endParaRPr lang="zh-CN" altLang="en-US" sz="1400" dirty="0"/>
            </a:p>
          </p:txBody>
        </p:sp>
        <p:sp>
          <p:nvSpPr>
            <p:cNvPr id="60" name="矩形 59"/>
            <p:cNvSpPr/>
            <p:nvPr/>
          </p:nvSpPr>
          <p:spPr>
            <a:xfrm>
              <a:off x="3156976" y="2139084"/>
              <a:ext cx="29527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7</a:t>
              </a:r>
              <a:endParaRPr lang="zh-CN" altLang="en-US" sz="1400" dirty="0"/>
            </a:p>
          </p:txBody>
        </p:sp>
        <p:sp>
          <p:nvSpPr>
            <p:cNvPr id="61" name="矩形 60"/>
            <p:cNvSpPr/>
            <p:nvPr/>
          </p:nvSpPr>
          <p:spPr>
            <a:xfrm>
              <a:off x="3524212" y="2139084"/>
              <a:ext cx="29527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8</a:t>
              </a:r>
              <a:endParaRPr lang="zh-CN" altLang="en-US" sz="1400" dirty="0"/>
            </a:p>
          </p:txBody>
        </p:sp>
        <p:sp>
          <p:nvSpPr>
            <p:cNvPr id="62" name="矩形 61"/>
            <p:cNvSpPr/>
            <p:nvPr/>
          </p:nvSpPr>
          <p:spPr>
            <a:xfrm>
              <a:off x="3891450" y="2139084"/>
              <a:ext cx="29527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9</a:t>
              </a:r>
              <a:endParaRPr lang="zh-CN" altLang="en-US" sz="1400" dirty="0"/>
            </a:p>
          </p:txBody>
        </p:sp>
        <p:sp>
          <p:nvSpPr>
            <p:cNvPr id="63" name="矩形 62"/>
            <p:cNvSpPr/>
            <p:nvPr/>
          </p:nvSpPr>
          <p:spPr>
            <a:xfrm>
              <a:off x="4212892" y="2139084"/>
              <a:ext cx="405880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10</a:t>
              </a:r>
              <a:endParaRPr lang="zh-CN" altLang="en-US" sz="1400" dirty="0"/>
            </a:p>
          </p:txBody>
        </p:sp>
        <p:sp>
          <p:nvSpPr>
            <p:cNvPr id="64" name="矩形 63"/>
            <p:cNvSpPr/>
            <p:nvPr/>
          </p:nvSpPr>
          <p:spPr>
            <a:xfrm>
              <a:off x="4572932" y="2139084"/>
              <a:ext cx="405880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11</a:t>
              </a:r>
              <a:endParaRPr lang="zh-CN" altLang="en-US" sz="1400" dirty="0"/>
            </a:p>
          </p:txBody>
        </p:sp>
        <p:sp>
          <p:nvSpPr>
            <p:cNvPr id="65" name="矩形 64"/>
            <p:cNvSpPr/>
            <p:nvPr/>
          </p:nvSpPr>
          <p:spPr>
            <a:xfrm>
              <a:off x="4932972" y="2139084"/>
              <a:ext cx="405880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12</a:t>
              </a:r>
              <a:endParaRPr lang="zh-CN" altLang="en-US" sz="1400" dirty="0"/>
            </a:p>
          </p:txBody>
        </p:sp>
        <p:sp>
          <p:nvSpPr>
            <p:cNvPr id="66" name="矩形 65"/>
            <p:cNvSpPr/>
            <p:nvPr/>
          </p:nvSpPr>
          <p:spPr>
            <a:xfrm>
              <a:off x="5293012" y="2139084"/>
              <a:ext cx="405880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13</a:t>
              </a:r>
              <a:endParaRPr lang="zh-CN" altLang="en-US" sz="1400" dirty="0"/>
            </a:p>
          </p:txBody>
        </p:sp>
        <p:sp>
          <p:nvSpPr>
            <p:cNvPr id="67" name="矩形 66"/>
            <p:cNvSpPr/>
            <p:nvPr/>
          </p:nvSpPr>
          <p:spPr>
            <a:xfrm>
              <a:off x="5653052" y="2139084"/>
              <a:ext cx="405880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14</a:t>
              </a:r>
              <a:endParaRPr lang="zh-CN" altLang="en-US" sz="1400" dirty="0"/>
            </a:p>
          </p:txBody>
        </p:sp>
        <p:sp>
          <p:nvSpPr>
            <p:cNvPr id="68" name="矩形 67"/>
            <p:cNvSpPr/>
            <p:nvPr/>
          </p:nvSpPr>
          <p:spPr>
            <a:xfrm>
              <a:off x="6013092" y="2139084"/>
              <a:ext cx="405880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15</a:t>
              </a:r>
              <a:endParaRPr lang="zh-CN" altLang="en-US" sz="1400" dirty="0"/>
            </a:p>
          </p:txBody>
        </p:sp>
        <p:sp>
          <p:nvSpPr>
            <p:cNvPr id="70" name="矩形 69"/>
            <p:cNvSpPr/>
            <p:nvPr/>
          </p:nvSpPr>
          <p:spPr>
            <a:xfrm>
              <a:off x="6373132" y="2139084"/>
              <a:ext cx="405880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16</a:t>
              </a:r>
              <a:endParaRPr lang="zh-CN" altLang="en-US" sz="1400" dirty="0"/>
            </a:p>
          </p:txBody>
        </p:sp>
        <p:sp>
          <p:nvSpPr>
            <p:cNvPr id="71" name="矩形 70"/>
            <p:cNvSpPr/>
            <p:nvPr/>
          </p:nvSpPr>
          <p:spPr>
            <a:xfrm>
              <a:off x="586324" y="2139084"/>
              <a:ext cx="29527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endParaRPr lang="zh-CN" altLang="en-US" sz="1400" dirty="0"/>
            </a:p>
          </p:txBody>
        </p:sp>
        <p:sp>
          <p:nvSpPr>
            <p:cNvPr id="72" name="矩形 71"/>
            <p:cNvSpPr/>
            <p:nvPr/>
          </p:nvSpPr>
          <p:spPr>
            <a:xfrm>
              <a:off x="6733172" y="2139084"/>
              <a:ext cx="405880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17</a:t>
              </a:r>
              <a:endParaRPr lang="zh-CN" altLang="en-US" sz="1400" dirty="0"/>
            </a:p>
          </p:txBody>
        </p:sp>
        <p:sp>
          <p:nvSpPr>
            <p:cNvPr id="73" name="矩形 72"/>
            <p:cNvSpPr/>
            <p:nvPr/>
          </p:nvSpPr>
          <p:spPr>
            <a:xfrm>
              <a:off x="7093212" y="2139084"/>
              <a:ext cx="405880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18</a:t>
              </a:r>
              <a:endParaRPr lang="zh-CN" altLang="en-US" sz="1400" dirty="0"/>
            </a:p>
          </p:txBody>
        </p:sp>
        <p:sp>
          <p:nvSpPr>
            <p:cNvPr id="74" name="矩形 73"/>
            <p:cNvSpPr/>
            <p:nvPr/>
          </p:nvSpPr>
          <p:spPr>
            <a:xfrm>
              <a:off x="7453252" y="2139084"/>
              <a:ext cx="405880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19</a:t>
              </a:r>
              <a:endParaRPr lang="zh-CN" altLang="en-US" sz="1400" dirty="0"/>
            </a:p>
          </p:txBody>
        </p:sp>
        <p:sp>
          <p:nvSpPr>
            <p:cNvPr id="75" name="矩形 74"/>
            <p:cNvSpPr/>
            <p:nvPr/>
          </p:nvSpPr>
          <p:spPr>
            <a:xfrm>
              <a:off x="7813292" y="2139084"/>
              <a:ext cx="405880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20</a:t>
              </a:r>
              <a:endParaRPr lang="zh-CN" altLang="en-US" sz="1400" dirty="0"/>
            </a:p>
          </p:txBody>
        </p:sp>
        <p:sp>
          <p:nvSpPr>
            <p:cNvPr id="76" name="矩形 75"/>
            <p:cNvSpPr/>
            <p:nvPr/>
          </p:nvSpPr>
          <p:spPr>
            <a:xfrm>
              <a:off x="8173332" y="2139084"/>
              <a:ext cx="405880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21</a:t>
              </a:r>
              <a:endParaRPr lang="zh-CN" altLang="en-US" sz="1400" dirty="0"/>
            </a:p>
          </p:txBody>
        </p:sp>
        <p:sp>
          <p:nvSpPr>
            <p:cNvPr id="77" name="矩形 76"/>
            <p:cNvSpPr/>
            <p:nvPr/>
          </p:nvSpPr>
          <p:spPr>
            <a:xfrm>
              <a:off x="8533372" y="2139084"/>
              <a:ext cx="405880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22</a:t>
              </a:r>
              <a:endParaRPr lang="zh-CN" altLang="en-US" sz="1400" dirty="0"/>
            </a:p>
          </p:txBody>
        </p:sp>
        <p:sp>
          <p:nvSpPr>
            <p:cNvPr id="96" name="矩形 95"/>
            <p:cNvSpPr/>
            <p:nvPr/>
          </p:nvSpPr>
          <p:spPr>
            <a:xfrm>
              <a:off x="126983" y="1849261"/>
              <a:ext cx="429926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(a)</a:t>
              </a:r>
              <a:endParaRPr lang="zh-CN" altLang="en-US" sz="1400" dirty="0"/>
            </a:p>
          </p:txBody>
        </p:sp>
        <p:sp>
          <p:nvSpPr>
            <p:cNvPr id="98" name="矩形 97"/>
            <p:cNvSpPr/>
            <p:nvPr/>
          </p:nvSpPr>
          <p:spPr bwMode="auto">
            <a:xfrm>
              <a:off x="603803" y="2671383"/>
              <a:ext cx="360040" cy="369487"/>
            </a:xfrm>
            <a:prstGeom prst="rect">
              <a:avLst/>
            </a:prstGeom>
            <a:solidFill>
              <a:schemeClr val="accent1"/>
            </a:solidFill>
            <a:ln w="12700" algn="ctr">
              <a:solidFill>
                <a:srgbClr val="C00000"/>
              </a:solidFill>
              <a:miter lim="800000"/>
              <a:headEnd/>
              <a:tailEnd/>
            </a:ln>
            <a:effectLst/>
          </p:spPr>
          <p:txBody>
            <a:bodyPr lIns="36000" tIns="0" rIns="36000" bIns="0" rtlCol="0" anchor="ctr"/>
            <a:lstStyle/>
            <a:p>
              <a:pPr algn="ctr"/>
              <a:r>
                <a:rPr lang="en-US" altLang="zh-CN" sz="9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2012</a:t>
              </a:r>
            </a:p>
          </p:txBody>
        </p:sp>
        <p:sp>
          <p:nvSpPr>
            <p:cNvPr id="99" name="矩形 98"/>
            <p:cNvSpPr/>
            <p:nvPr/>
          </p:nvSpPr>
          <p:spPr bwMode="auto">
            <a:xfrm>
              <a:off x="963843" y="2671383"/>
              <a:ext cx="360040" cy="369487"/>
            </a:xfrm>
            <a:prstGeom prst="rect">
              <a:avLst/>
            </a:prstGeom>
            <a:solidFill>
              <a:schemeClr val="accent1"/>
            </a:solidFill>
            <a:ln w="12700" algn="ctr">
              <a:solidFill>
                <a:srgbClr val="C00000"/>
              </a:solidFill>
              <a:miter lim="800000"/>
              <a:headEnd/>
              <a:tailEnd/>
            </a:ln>
            <a:effectLst/>
          </p:spPr>
          <p:txBody>
            <a:bodyPr lIns="36000" tIns="0" rIns="36000" bIns="0" rtlCol="0" anchor="ctr"/>
            <a:lstStyle/>
            <a:p>
              <a:pPr algn="ctr"/>
              <a:r>
                <a:rPr lang="en-US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~</a:t>
              </a:r>
              <a:endPara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0" name="矩形 99"/>
            <p:cNvSpPr/>
            <p:nvPr/>
          </p:nvSpPr>
          <p:spPr bwMode="auto">
            <a:xfrm>
              <a:off x="1323883" y="2671383"/>
              <a:ext cx="360040" cy="369487"/>
            </a:xfrm>
            <a:prstGeom prst="rect">
              <a:avLst/>
            </a:prstGeom>
            <a:solidFill>
              <a:schemeClr val="accent1"/>
            </a:solidFill>
            <a:ln w="12700" algn="ctr">
              <a:solidFill>
                <a:srgbClr val="C00000"/>
              </a:solidFill>
              <a:miter lim="800000"/>
              <a:headEnd/>
              <a:tailEnd/>
            </a:ln>
            <a:effectLst/>
          </p:spPr>
          <p:txBody>
            <a:bodyPr lIns="36000" tIns="0" rIns="36000" bIns="0" rtlCol="0" anchor="ctr"/>
            <a:lstStyle/>
            <a:p>
              <a:pPr algn="ctr"/>
              <a:r>
                <a:rPr lang="en-US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~</a:t>
              </a:r>
            </a:p>
          </p:txBody>
        </p:sp>
        <p:sp>
          <p:nvSpPr>
            <p:cNvPr id="101" name="矩形 100"/>
            <p:cNvSpPr/>
            <p:nvPr/>
          </p:nvSpPr>
          <p:spPr bwMode="auto">
            <a:xfrm>
              <a:off x="1683923" y="2671383"/>
              <a:ext cx="360040" cy="369487"/>
            </a:xfrm>
            <a:prstGeom prst="rect">
              <a:avLst/>
            </a:prstGeom>
            <a:solidFill>
              <a:schemeClr val="accent1"/>
            </a:solidFill>
            <a:ln w="12700" algn="ctr">
              <a:solidFill>
                <a:srgbClr val="C00000"/>
              </a:solidFill>
              <a:miter lim="800000"/>
              <a:headEnd/>
              <a:tailEnd/>
            </a:ln>
            <a:effectLst/>
          </p:spPr>
          <p:txBody>
            <a:bodyPr lIns="36000" tIns="0" rIns="36000" bIns="0" rtlCol="0" anchor="ctr"/>
            <a:lstStyle/>
            <a:p>
              <a:pPr algn="ctr"/>
              <a:r>
                <a:rPr lang="en-US" altLang="zh-CN" sz="9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2011</a:t>
              </a:r>
              <a:endParaRPr lang="zh-CN" altLang="en-US" sz="9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2" name="矩形 101"/>
            <p:cNvSpPr/>
            <p:nvPr/>
          </p:nvSpPr>
          <p:spPr bwMode="auto">
            <a:xfrm>
              <a:off x="2043963" y="2671383"/>
              <a:ext cx="360040" cy="369487"/>
            </a:xfrm>
            <a:prstGeom prst="rect">
              <a:avLst/>
            </a:prstGeom>
            <a:solidFill>
              <a:schemeClr val="accent1"/>
            </a:solidFill>
            <a:ln w="12700" algn="ctr">
              <a:solidFill>
                <a:srgbClr val="C00000"/>
              </a:solidFill>
              <a:miter lim="800000"/>
              <a:headEnd/>
              <a:tailEnd/>
            </a:ln>
            <a:effectLst/>
          </p:spPr>
          <p:txBody>
            <a:bodyPr lIns="36000" tIns="0" rIns="36000" bIns="0" rtlCol="0" anchor="ctr"/>
            <a:lstStyle/>
            <a:p>
              <a:pPr algn="ctr"/>
              <a:r>
                <a:rPr lang="en-US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~</a:t>
              </a:r>
            </a:p>
          </p:txBody>
        </p:sp>
        <p:sp>
          <p:nvSpPr>
            <p:cNvPr id="103" name="矩形 102"/>
            <p:cNvSpPr/>
            <p:nvPr/>
          </p:nvSpPr>
          <p:spPr bwMode="auto">
            <a:xfrm>
              <a:off x="2404003" y="2671383"/>
              <a:ext cx="360040" cy="369487"/>
            </a:xfrm>
            <a:prstGeom prst="rect">
              <a:avLst/>
            </a:prstGeom>
            <a:solidFill>
              <a:schemeClr val="accent1"/>
            </a:solidFill>
            <a:ln w="12700" algn="ctr">
              <a:solidFill>
                <a:srgbClr val="C00000"/>
              </a:solidFill>
              <a:miter lim="800000"/>
              <a:headEnd/>
              <a:tailEnd/>
            </a:ln>
            <a:effectLst/>
          </p:spPr>
          <p:txBody>
            <a:bodyPr lIns="36000" tIns="0" rIns="36000" bIns="0" rtlCol="0" anchor="ctr"/>
            <a:lstStyle/>
            <a:p>
              <a:pPr algn="ctr"/>
              <a:r>
                <a:rPr lang="en-US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~</a:t>
              </a:r>
              <a:endPara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4" name="矩形 103"/>
            <p:cNvSpPr/>
            <p:nvPr/>
          </p:nvSpPr>
          <p:spPr bwMode="auto">
            <a:xfrm>
              <a:off x="2764043" y="2671383"/>
              <a:ext cx="360040" cy="369487"/>
            </a:xfrm>
            <a:prstGeom prst="rect">
              <a:avLst/>
            </a:prstGeom>
            <a:solidFill>
              <a:schemeClr val="accent1"/>
            </a:solidFill>
            <a:ln w="12700" algn="ctr">
              <a:solidFill>
                <a:srgbClr val="C00000"/>
              </a:solidFill>
              <a:miter lim="800000"/>
              <a:headEnd/>
              <a:tailEnd/>
            </a:ln>
            <a:effectLst/>
          </p:spPr>
          <p:txBody>
            <a:bodyPr lIns="36000" tIns="0" rIns="36000" bIns="0" rtlCol="0" anchor="ctr"/>
            <a:lstStyle/>
            <a:p>
              <a:pPr algn="ctr"/>
              <a:r>
                <a:rPr lang="en-US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~</a:t>
              </a:r>
            </a:p>
          </p:txBody>
        </p:sp>
        <p:sp>
          <p:nvSpPr>
            <p:cNvPr id="105" name="矩形 104"/>
            <p:cNvSpPr/>
            <p:nvPr/>
          </p:nvSpPr>
          <p:spPr bwMode="auto">
            <a:xfrm>
              <a:off x="3124083" y="2671383"/>
              <a:ext cx="360040" cy="369487"/>
            </a:xfrm>
            <a:prstGeom prst="rect">
              <a:avLst/>
            </a:prstGeom>
            <a:solidFill>
              <a:schemeClr val="accent1"/>
            </a:solidFill>
            <a:ln w="12700" algn="ctr">
              <a:solidFill>
                <a:srgbClr val="C00000"/>
              </a:solidFill>
              <a:miter lim="800000"/>
              <a:headEnd/>
              <a:tailEnd/>
            </a:ln>
            <a:effectLst/>
          </p:spPr>
          <p:txBody>
            <a:bodyPr lIns="36000" tIns="0" rIns="36000" bIns="0" rtlCol="0" anchor="ctr"/>
            <a:lstStyle/>
            <a:p>
              <a:pPr algn="ctr"/>
              <a:r>
                <a:rPr lang="en-US" altLang="zh-CN" sz="9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2016</a:t>
              </a:r>
              <a:endParaRPr lang="zh-CN" altLang="en-US" sz="9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6" name="矩形 105"/>
            <p:cNvSpPr/>
            <p:nvPr/>
          </p:nvSpPr>
          <p:spPr bwMode="auto">
            <a:xfrm>
              <a:off x="3484123" y="2671383"/>
              <a:ext cx="360040" cy="369487"/>
            </a:xfrm>
            <a:prstGeom prst="rect">
              <a:avLst/>
            </a:prstGeom>
            <a:solidFill>
              <a:schemeClr val="accent1"/>
            </a:solidFill>
            <a:ln w="12700" algn="ctr">
              <a:solidFill>
                <a:srgbClr val="C00000"/>
              </a:solidFill>
              <a:miter lim="800000"/>
              <a:headEnd/>
              <a:tailEnd/>
            </a:ln>
            <a:effectLst/>
          </p:spPr>
          <p:txBody>
            <a:bodyPr lIns="36000" tIns="0" rIns="36000" bIns="0" rtlCol="0" anchor="ctr"/>
            <a:lstStyle/>
            <a:p>
              <a:pPr algn="ctr"/>
              <a:r>
                <a:rPr lang="en-US" altLang="zh-CN" sz="9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~</a:t>
              </a:r>
            </a:p>
          </p:txBody>
        </p:sp>
        <p:sp>
          <p:nvSpPr>
            <p:cNvPr id="107" name="矩形 106"/>
            <p:cNvSpPr/>
            <p:nvPr/>
          </p:nvSpPr>
          <p:spPr bwMode="auto">
            <a:xfrm>
              <a:off x="3844163" y="2671383"/>
              <a:ext cx="360040" cy="369487"/>
            </a:xfrm>
            <a:prstGeom prst="rect">
              <a:avLst/>
            </a:prstGeom>
            <a:solidFill>
              <a:schemeClr val="accent1"/>
            </a:solidFill>
            <a:ln w="12700" algn="ctr">
              <a:solidFill>
                <a:srgbClr val="C00000"/>
              </a:solidFill>
              <a:miter lim="800000"/>
              <a:headEnd/>
              <a:tailEnd/>
            </a:ln>
            <a:effectLst/>
          </p:spPr>
          <p:txBody>
            <a:bodyPr lIns="36000" tIns="0" rIns="36000" bIns="0" rtlCol="0" anchor="ctr"/>
            <a:lstStyle/>
            <a:p>
              <a:pPr algn="ctr"/>
              <a:r>
                <a:rPr lang="en-US" altLang="zh-CN" sz="9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~</a:t>
              </a:r>
            </a:p>
          </p:txBody>
        </p:sp>
        <p:sp>
          <p:nvSpPr>
            <p:cNvPr id="108" name="矩形 107"/>
            <p:cNvSpPr/>
            <p:nvPr/>
          </p:nvSpPr>
          <p:spPr bwMode="auto">
            <a:xfrm>
              <a:off x="4204203" y="2671383"/>
              <a:ext cx="360040" cy="369487"/>
            </a:xfrm>
            <a:prstGeom prst="rect">
              <a:avLst/>
            </a:prstGeom>
            <a:solidFill>
              <a:schemeClr val="accent1"/>
            </a:solidFill>
            <a:ln w="12700" algn="ctr">
              <a:solidFill>
                <a:srgbClr val="C00000"/>
              </a:solidFill>
              <a:miter lim="800000"/>
              <a:headEnd/>
              <a:tailEnd/>
            </a:ln>
            <a:effectLst/>
          </p:spPr>
          <p:txBody>
            <a:bodyPr lIns="36000" tIns="0" rIns="36000" bIns="0" rtlCol="0" anchor="ctr"/>
            <a:lstStyle/>
            <a:p>
              <a:pPr algn="ctr"/>
              <a:r>
                <a:rPr lang="en-US" altLang="zh-CN" sz="9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2014</a:t>
              </a:r>
              <a:endParaRPr lang="zh-CN" altLang="en-US" sz="9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9" name="矩形 108"/>
            <p:cNvSpPr/>
            <p:nvPr/>
          </p:nvSpPr>
          <p:spPr bwMode="auto">
            <a:xfrm>
              <a:off x="4564243" y="2671383"/>
              <a:ext cx="360040" cy="369487"/>
            </a:xfrm>
            <a:prstGeom prst="rect">
              <a:avLst/>
            </a:prstGeom>
            <a:solidFill>
              <a:schemeClr val="accent1"/>
            </a:solidFill>
            <a:ln w="12700" algn="ctr">
              <a:solidFill>
                <a:srgbClr val="C00000"/>
              </a:solidFill>
              <a:miter lim="800000"/>
              <a:headEnd/>
              <a:tailEnd/>
            </a:ln>
            <a:effectLst/>
          </p:spPr>
          <p:txBody>
            <a:bodyPr lIns="36000" tIns="0" rIns="36000" bIns="0" rtlCol="0" anchor="ctr"/>
            <a:lstStyle/>
            <a:p>
              <a:pPr algn="ctr"/>
              <a:r>
                <a:rPr lang="en-US" altLang="zh-CN" sz="9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~</a:t>
              </a:r>
            </a:p>
          </p:txBody>
        </p:sp>
        <p:sp>
          <p:nvSpPr>
            <p:cNvPr id="110" name="矩形 109"/>
            <p:cNvSpPr/>
            <p:nvPr/>
          </p:nvSpPr>
          <p:spPr bwMode="auto">
            <a:xfrm>
              <a:off x="4924283" y="2671383"/>
              <a:ext cx="360040" cy="369487"/>
            </a:xfrm>
            <a:prstGeom prst="rect">
              <a:avLst/>
            </a:prstGeom>
            <a:solidFill>
              <a:schemeClr val="accent1"/>
            </a:solidFill>
            <a:ln w="12700" algn="ctr">
              <a:solidFill>
                <a:srgbClr val="C00000"/>
              </a:solidFill>
              <a:miter lim="800000"/>
              <a:headEnd/>
              <a:tailEnd/>
            </a:ln>
            <a:effectLst/>
          </p:spPr>
          <p:txBody>
            <a:bodyPr lIns="36000" tIns="0" rIns="36000" bIns="0" rtlCol="0" anchor="ctr"/>
            <a:lstStyle/>
            <a:p>
              <a:pPr algn="ctr"/>
              <a:r>
                <a:rPr lang="en-US" altLang="zh-CN" sz="9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2013</a:t>
              </a:r>
            </a:p>
          </p:txBody>
        </p:sp>
        <p:sp>
          <p:nvSpPr>
            <p:cNvPr id="111" name="矩形 110"/>
            <p:cNvSpPr/>
            <p:nvPr/>
          </p:nvSpPr>
          <p:spPr bwMode="auto">
            <a:xfrm>
              <a:off x="5284323" y="2671383"/>
              <a:ext cx="360040" cy="369487"/>
            </a:xfrm>
            <a:prstGeom prst="rect">
              <a:avLst/>
            </a:prstGeom>
            <a:solidFill>
              <a:schemeClr val="accent1"/>
            </a:solidFill>
            <a:ln w="12700" algn="ctr">
              <a:solidFill>
                <a:srgbClr val="C00000"/>
              </a:solidFill>
              <a:miter lim="800000"/>
              <a:headEnd/>
              <a:tailEnd/>
            </a:ln>
            <a:effectLst/>
          </p:spPr>
          <p:txBody>
            <a:bodyPr lIns="36000" tIns="0" rIns="36000" bIns="0" rtlCol="0" anchor="ctr"/>
            <a:lstStyle/>
            <a:p>
              <a:pPr algn="ctr"/>
              <a:r>
                <a:rPr lang="en-US" altLang="zh-CN" sz="9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~</a:t>
              </a:r>
            </a:p>
          </p:txBody>
        </p:sp>
        <p:sp>
          <p:nvSpPr>
            <p:cNvPr id="112" name="矩形 111"/>
            <p:cNvSpPr/>
            <p:nvPr/>
          </p:nvSpPr>
          <p:spPr bwMode="auto">
            <a:xfrm>
              <a:off x="5644363" y="2671383"/>
              <a:ext cx="360040" cy="369487"/>
            </a:xfrm>
            <a:prstGeom prst="rect">
              <a:avLst/>
            </a:prstGeom>
            <a:solidFill>
              <a:schemeClr val="accent1"/>
            </a:solidFill>
            <a:ln w="12700" algn="ctr">
              <a:solidFill>
                <a:srgbClr val="C00000"/>
              </a:solidFill>
              <a:miter lim="800000"/>
              <a:headEnd/>
              <a:tailEnd/>
            </a:ln>
            <a:effectLst/>
          </p:spPr>
          <p:txBody>
            <a:bodyPr lIns="36000" tIns="0" rIns="36000" bIns="0" rtlCol="0" anchor="ctr"/>
            <a:lstStyle/>
            <a:p>
              <a:pPr algn="ctr"/>
              <a:r>
                <a:rPr lang="en-US" altLang="zh-CN" sz="9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2018</a:t>
              </a:r>
              <a:endParaRPr lang="zh-CN" altLang="en-US" sz="9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3" name="矩形 112"/>
            <p:cNvSpPr/>
            <p:nvPr/>
          </p:nvSpPr>
          <p:spPr bwMode="auto">
            <a:xfrm>
              <a:off x="6004403" y="2671383"/>
              <a:ext cx="360040" cy="369487"/>
            </a:xfrm>
            <a:prstGeom prst="rect">
              <a:avLst/>
            </a:prstGeom>
            <a:solidFill>
              <a:schemeClr val="accent1"/>
            </a:solidFill>
            <a:ln w="12700" algn="ctr">
              <a:solidFill>
                <a:srgbClr val="C00000"/>
              </a:solidFill>
              <a:miter lim="800000"/>
              <a:headEnd/>
              <a:tailEnd/>
            </a:ln>
            <a:effectLst/>
          </p:spPr>
          <p:txBody>
            <a:bodyPr lIns="36000" tIns="0" rIns="36000" bIns="0" rtlCol="0" anchor="ctr"/>
            <a:lstStyle/>
            <a:p>
              <a:pPr algn="ctr"/>
              <a:r>
                <a:rPr lang="en-US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~</a:t>
              </a:r>
            </a:p>
          </p:txBody>
        </p:sp>
        <p:sp>
          <p:nvSpPr>
            <p:cNvPr id="114" name="矩形 113"/>
            <p:cNvSpPr/>
            <p:nvPr/>
          </p:nvSpPr>
          <p:spPr bwMode="auto">
            <a:xfrm>
              <a:off x="6352027" y="2671383"/>
              <a:ext cx="360040" cy="369487"/>
            </a:xfrm>
            <a:prstGeom prst="rect">
              <a:avLst/>
            </a:prstGeom>
            <a:solidFill>
              <a:schemeClr val="accent1"/>
            </a:solidFill>
            <a:ln w="12700" algn="ctr">
              <a:solidFill>
                <a:srgbClr val="C00000"/>
              </a:solidFill>
              <a:miter lim="800000"/>
              <a:headEnd/>
              <a:tailEnd/>
            </a:ln>
            <a:effectLst/>
          </p:spPr>
          <p:txBody>
            <a:bodyPr lIns="36000" tIns="0" rIns="36000" bIns="0" rtlCol="0" anchor="ctr"/>
            <a:lstStyle/>
            <a:p>
              <a:pPr algn="ctr"/>
              <a:r>
                <a:rPr lang="en-US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~</a:t>
              </a:r>
            </a:p>
          </p:txBody>
        </p:sp>
        <p:sp>
          <p:nvSpPr>
            <p:cNvPr id="115" name="矩形 114"/>
            <p:cNvSpPr/>
            <p:nvPr/>
          </p:nvSpPr>
          <p:spPr bwMode="auto">
            <a:xfrm>
              <a:off x="6712067" y="2671383"/>
              <a:ext cx="360040" cy="369487"/>
            </a:xfrm>
            <a:prstGeom prst="rect">
              <a:avLst/>
            </a:prstGeom>
            <a:solidFill>
              <a:schemeClr val="accent1"/>
            </a:solidFill>
            <a:ln w="12700" algn="ctr">
              <a:solidFill>
                <a:srgbClr val="C00000"/>
              </a:solidFill>
              <a:miter lim="800000"/>
              <a:headEnd/>
              <a:tailEnd/>
            </a:ln>
            <a:effectLst/>
          </p:spPr>
          <p:txBody>
            <a:bodyPr lIns="36000" tIns="0" rIns="36000" bIns="0" rtlCol="0" anchor="ctr"/>
            <a:lstStyle/>
            <a:p>
              <a:pPr algn="ctr"/>
              <a:r>
                <a:rPr lang="en-US" altLang="zh-CN" sz="9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2017</a:t>
              </a:r>
            </a:p>
          </p:txBody>
        </p:sp>
        <p:sp>
          <p:nvSpPr>
            <p:cNvPr id="116" name="矩形 115"/>
            <p:cNvSpPr/>
            <p:nvPr/>
          </p:nvSpPr>
          <p:spPr bwMode="auto">
            <a:xfrm>
              <a:off x="7072107" y="2671383"/>
              <a:ext cx="360040" cy="369487"/>
            </a:xfrm>
            <a:prstGeom prst="rect">
              <a:avLst/>
            </a:prstGeom>
            <a:solidFill>
              <a:schemeClr val="accent1"/>
            </a:solidFill>
            <a:ln w="12700" algn="ctr">
              <a:solidFill>
                <a:srgbClr val="C00000"/>
              </a:solidFill>
              <a:miter lim="800000"/>
              <a:headEnd/>
              <a:tailEnd/>
            </a:ln>
            <a:effectLst/>
          </p:spPr>
          <p:txBody>
            <a:bodyPr lIns="36000" tIns="0" rIns="36000" bIns="0" rtlCol="0" anchor="ctr"/>
            <a:lstStyle/>
            <a:p>
              <a:pPr algn="ctr"/>
              <a:r>
                <a:rPr lang="en-US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~</a:t>
              </a:r>
            </a:p>
          </p:txBody>
        </p:sp>
        <p:sp>
          <p:nvSpPr>
            <p:cNvPr id="117" name="矩形 116"/>
            <p:cNvSpPr/>
            <p:nvPr/>
          </p:nvSpPr>
          <p:spPr bwMode="auto">
            <a:xfrm>
              <a:off x="7432147" y="2671383"/>
              <a:ext cx="360040" cy="369487"/>
            </a:xfrm>
            <a:prstGeom prst="rect">
              <a:avLst/>
            </a:prstGeom>
            <a:solidFill>
              <a:schemeClr val="accent1"/>
            </a:solidFill>
            <a:ln w="12700" algn="ctr">
              <a:solidFill>
                <a:srgbClr val="C00000"/>
              </a:solidFill>
              <a:miter lim="800000"/>
              <a:headEnd/>
              <a:tailEnd/>
            </a:ln>
            <a:effectLst/>
          </p:spPr>
          <p:txBody>
            <a:bodyPr lIns="36000" tIns="0" rIns="36000" bIns="0" rtlCol="0" anchor="ctr"/>
            <a:lstStyle/>
            <a:p>
              <a:pPr algn="ctr"/>
              <a:r>
                <a:rPr lang="en-US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~</a:t>
              </a:r>
            </a:p>
          </p:txBody>
        </p:sp>
        <p:sp>
          <p:nvSpPr>
            <p:cNvPr id="118" name="矩形 117"/>
            <p:cNvSpPr/>
            <p:nvPr/>
          </p:nvSpPr>
          <p:spPr bwMode="auto">
            <a:xfrm>
              <a:off x="7792187" y="2671383"/>
              <a:ext cx="360040" cy="369487"/>
            </a:xfrm>
            <a:prstGeom prst="rect">
              <a:avLst/>
            </a:prstGeom>
            <a:solidFill>
              <a:schemeClr val="accent1"/>
            </a:solidFill>
            <a:ln w="12700" algn="ctr">
              <a:solidFill>
                <a:srgbClr val="C00000"/>
              </a:solidFill>
              <a:miter lim="800000"/>
              <a:headEnd/>
              <a:tailEnd/>
            </a:ln>
            <a:effectLst/>
          </p:spPr>
          <p:txBody>
            <a:bodyPr lIns="36000" tIns="0" rIns="36000" bIns="0" rtlCol="0" anchor="ctr"/>
            <a:lstStyle/>
            <a:p>
              <a:pPr algn="ctr"/>
              <a:r>
                <a:rPr lang="en-US" altLang="zh-CN" sz="9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2015</a:t>
              </a:r>
            </a:p>
          </p:txBody>
        </p:sp>
        <p:sp>
          <p:nvSpPr>
            <p:cNvPr id="119" name="矩形 118"/>
            <p:cNvSpPr/>
            <p:nvPr/>
          </p:nvSpPr>
          <p:spPr bwMode="auto">
            <a:xfrm>
              <a:off x="8152227" y="2671383"/>
              <a:ext cx="360040" cy="369487"/>
            </a:xfrm>
            <a:prstGeom prst="rect">
              <a:avLst/>
            </a:prstGeom>
            <a:solidFill>
              <a:schemeClr val="accent1"/>
            </a:solidFill>
            <a:ln w="12700" algn="ctr">
              <a:solidFill>
                <a:srgbClr val="C00000"/>
              </a:solidFill>
              <a:miter lim="800000"/>
              <a:headEnd/>
              <a:tailEnd/>
            </a:ln>
            <a:effectLst/>
          </p:spPr>
          <p:txBody>
            <a:bodyPr lIns="36000" tIns="0" rIns="36000" bIns="0" rtlCol="0" anchor="ctr"/>
            <a:lstStyle/>
            <a:p>
              <a:pPr algn="ctr"/>
              <a:r>
                <a:rPr lang="en-US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~</a:t>
              </a:r>
              <a:endPara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0" name="矩形 119"/>
            <p:cNvSpPr/>
            <p:nvPr/>
          </p:nvSpPr>
          <p:spPr bwMode="auto">
            <a:xfrm>
              <a:off x="8512267" y="2671383"/>
              <a:ext cx="360040" cy="369487"/>
            </a:xfrm>
            <a:prstGeom prst="rect">
              <a:avLst/>
            </a:prstGeom>
            <a:solidFill>
              <a:schemeClr val="accent1"/>
            </a:solidFill>
            <a:ln w="12700" algn="ctr">
              <a:solidFill>
                <a:srgbClr val="C00000"/>
              </a:solidFill>
              <a:miter lim="800000"/>
              <a:headEnd/>
              <a:tailEnd/>
            </a:ln>
            <a:effectLst/>
          </p:spPr>
          <p:txBody>
            <a:bodyPr lIns="36000" tIns="0" rIns="36000" bIns="0" rtlCol="0" anchor="ctr"/>
            <a:lstStyle/>
            <a:p>
              <a:pPr algn="ctr"/>
              <a:r>
                <a:rPr lang="en-US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~</a:t>
              </a:r>
              <a:endPara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1" name="矩形 120"/>
            <p:cNvSpPr/>
            <p:nvPr/>
          </p:nvSpPr>
          <p:spPr>
            <a:xfrm>
              <a:off x="953560" y="3037651"/>
              <a:ext cx="29527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1400" dirty="0"/>
            </a:p>
          </p:txBody>
        </p:sp>
        <p:sp>
          <p:nvSpPr>
            <p:cNvPr id="122" name="矩形 121"/>
            <p:cNvSpPr/>
            <p:nvPr/>
          </p:nvSpPr>
          <p:spPr>
            <a:xfrm>
              <a:off x="1320796" y="3037651"/>
              <a:ext cx="29527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sz="1400" dirty="0"/>
            </a:p>
          </p:txBody>
        </p:sp>
        <p:sp>
          <p:nvSpPr>
            <p:cNvPr id="123" name="矩形 122"/>
            <p:cNvSpPr/>
            <p:nvPr/>
          </p:nvSpPr>
          <p:spPr>
            <a:xfrm>
              <a:off x="1688032" y="3037651"/>
              <a:ext cx="29527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sz="1400" dirty="0"/>
            </a:p>
          </p:txBody>
        </p:sp>
        <p:sp>
          <p:nvSpPr>
            <p:cNvPr id="124" name="矩形 123"/>
            <p:cNvSpPr/>
            <p:nvPr/>
          </p:nvSpPr>
          <p:spPr>
            <a:xfrm>
              <a:off x="2055268" y="3037651"/>
              <a:ext cx="29527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zh-CN" altLang="en-US" sz="1400" dirty="0"/>
            </a:p>
          </p:txBody>
        </p:sp>
        <p:sp>
          <p:nvSpPr>
            <p:cNvPr id="125" name="矩形 124"/>
            <p:cNvSpPr/>
            <p:nvPr/>
          </p:nvSpPr>
          <p:spPr>
            <a:xfrm>
              <a:off x="2422504" y="3037651"/>
              <a:ext cx="29527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endParaRPr lang="zh-CN" altLang="en-US" sz="1400" dirty="0"/>
            </a:p>
          </p:txBody>
        </p:sp>
        <p:sp>
          <p:nvSpPr>
            <p:cNvPr id="126" name="矩形 125"/>
            <p:cNvSpPr/>
            <p:nvPr/>
          </p:nvSpPr>
          <p:spPr>
            <a:xfrm>
              <a:off x="2789740" y="3037651"/>
              <a:ext cx="29527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6</a:t>
              </a:r>
              <a:endParaRPr lang="zh-CN" altLang="en-US" sz="1400" dirty="0"/>
            </a:p>
          </p:txBody>
        </p:sp>
        <p:sp>
          <p:nvSpPr>
            <p:cNvPr id="127" name="矩形 126"/>
            <p:cNvSpPr/>
            <p:nvPr/>
          </p:nvSpPr>
          <p:spPr>
            <a:xfrm>
              <a:off x="3156976" y="3037651"/>
              <a:ext cx="29527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7</a:t>
              </a:r>
              <a:endParaRPr lang="zh-CN" altLang="en-US" sz="1400" dirty="0"/>
            </a:p>
          </p:txBody>
        </p:sp>
        <p:sp>
          <p:nvSpPr>
            <p:cNvPr id="128" name="矩形 127"/>
            <p:cNvSpPr/>
            <p:nvPr/>
          </p:nvSpPr>
          <p:spPr>
            <a:xfrm>
              <a:off x="3524212" y="3037651"/>
              <a:ext cx="29527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8</a:t>
              </a:r>
              <a:endParaRPr lang="zh-CN" altLang="en-US" sz="1400" dirty="0"/>
            </a:p>
          </p:txBody>
        </p:sp>
        <p:sp>
          <p:nvSpPr>
            <p:cNvPr id="129" name="矩形 128"/>
            <p:cNvSpPr/>
            <p:nvPr/>
          </p:nvSpPr>
          <p:spPr>
            <a:xfrm>
              <a:off x="3891450" y="3037651"/>
              <a:ext cx="29527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9</a:t>
              </a:r>
              <a:endParaRPr lang="zh-CN" altLang="en-US" sz="1400" dirty="0"/>
            </a:p>
          </p:txBody>
        </p:sp>
        <p:sp>
          <p:nvSpPr>
            <p:cNvPr id="130" name="矩形 129"/>
            <p:cNvSpPr/>
            <p:nvPr/>
          </p:nvSpPr>
          <p:spPr>
            <a:xfrm>
              <a:off x="4212892" y="3037651"/>
              <a:ext cx="405880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10</a:t>
              </a:r>
              <a:endParaRPr lang="zh-CN" altLang="en-US" sz="1400" dirty="0"/>
            </a:p>
          </p:txBody>
        </p:sp>
        <p:sp>
          <p:nvSpPr>
            <p:cNvPr id="131" name="矩形 130"/>
            <p:cNvSpPr/>
            <p:nvPr/>
          </p:nvSpPr>
          <p:spPr>
            <a:xfrm>
              <a:off x="4572932" y="3037651"/>
              <a:ext cx="405880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11</a:t>
              </a:r>
              <a:endParaRPr lang="zh-CN" altLang="en-US" sz="1400" dirty="0"/>
            </a:p>
          </p:txBody>
        </p:sp>
        <p:sp>
          <p:nvSpPr>
            <p:cNvPr id="132" name="矩形 131"/>
            <p:cNvSpPr/>
            <p:nvPr/>
          </p:nvSpPr>
          <p:spPr>
            <a:xfrm>
              <a:off x="4932972" y="3037651"/>
              <a:ext cx="405880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12</a:t>
              </a:r>
              <a:endParaRPr lang="zh-CN" altLang="en-US" sz="1400" dirty="0"/>
            </a:p>
          </p:txBody>
        </p:sp>
        <p:sp>
          <p:nvSpPr>
            <p:cNvPr id="133" name="矩形 132"/>
            <p:cNvSpPr/>
            <p:nvPr/>
          </p:nvSpPr>
          <p:spPr>
            <a:xfrm>
              <a:off x="5293012" y="3037651"/>
              <a:ext cx="405880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13</a:t>
              </a:r>
              <a:endParaRPr lang="zh-CN" altLang="en-US" sz="1400" dirty="0"/>
            </a:p>
          </p:txBody>
        </p:sp>
        <p:sp>
          <p:nvSpPr>
            <p:cNvPr id="134" name="矩形 133"/>
            <p:cNvSpPr/>
            <p:nvPr/>
          </p:nvSpPr>
          <p:spPr>
            <a:xfrm>
              <a:off x="5653052" y="3037651"/>
              <a:ext cx="405880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14</a:t>
              </a:r>
              <a:endParaRPr lang="zh-CN" altLang="en-US" sz="1400" dirty="0"/>
            </a:p>
          </p:txBody>
        </p:sp>
        <p:sp>
          <p:nvSpPr>
            <p:cNvPr id="135" name="矩形 134"/>
            <p:cNvSpPr/>
            <p:nvPr/>
          </p:nvSpPr>
          <p:spPr>
            <a:xfrm>
              <a:off x="6013092" y="3037651"/>
              <a:ext cx="405880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15</a:t>
              </a:r>
              <a:endParaRPr lang="zh-CN" altLang="en-US" sz="1400" dirty="0"/>
            </a:p>
          </p:txBody>
        </p:sp>
        <p:sp>
          <p:nvSpPr>
            <p:cNvPr id="136" name="矩形 135"/>
            <p:cNvSpPr/>
            <p:nvPr/>
          </p:nvSpPr>
          <p:spPr>
            <a:xfrm>
              <a:off x="6373132" y="3037651"/>
              <a:ext cx="405880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16</a:t>
              </a:r>
              <a:endParaRPr lang="zh-CN" altLang="en-US" sz="1400" dirty="0"/>
            </a:p>
          </p:txBody>
        </p:sp>
        <p:sp>
          <p:nvSpPr>
            <p:cNvPr id="137" name="矩形 136"/>
            <p:cNvSpPr/>
            <p:nvPr/>
          </p:nvSpPr>
          <p:spPr>
            <a:xfrm>
              <a:off x="586324" y="3037651"/>
              <a:ext cx="29527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endParaRPr lang="zh-CN" altLang="en-US" sz="1400" dirty="0"/>
            </a:p>
          </p:txBody>
        </p:sp>
        <p:sp>
          <p:nvSpPr>
            <p:cNvPr id="138" name="矩形 137"/>
            <p:cNvSpPr/>
            <p:nvPr/>
          </p:nvSpPr>
          <p:spPr>
            <a:xfrm>
              <a:off x="6733172" y="3037651"/>
              <a:ext cx="405880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17</a:t>
              </a:r>
              <a:endParaRPr lang="zh-CN" altLang="en-US" sz="1400" dirty="0"/>
            </a:p>
          </p:txBody>
        </p:sp>
        <p:sp>
          <p:nvSpPr>
            <p:cNvPr id="139" name="矩形 138"/>
            <p:cNvSpPr/>
            <p:nvPr/>
          </p:nvSpPr>
          <p:spPr>
            <a:xfrm>
              <a:off x="7093212" y="3037651"/>
              <a:ext cx="405880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18</a:t>
              </a:r>
              <a:endParaRPr lang="zh-CN" altLang="en-US" sz="1400" dirty="0"/>
            </a:p>
          </p:txBody>
        </p:sp>
        <p:sp>
          <p:nvSpPr>
            <p:cNvPr id="140" name="矩形 139"/>
            <p:cNvSpPr/>
            <p:nvPr/>
          </p:nvSpPr>
          <p:spPr>
            <a:xfrm>
              <a:off x="7453252" y="3037651"/>
              <a:ext cx="405880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19</a:t>
              </a:r>
              <a:endParaRPr lang="zh-CN" altLang="en-US" sz="1400" dirty="0"/>
            </a:p>
          </p:txBody>
        </p:sp>
        <p:sp>
          <p:nvSpPr>
            <p:cNvPr id="141" name="矩形 140"/>
            <p:cNvSpPr/>
            <p:nvPr/>
          </p:nvSpPr>
          <p:spPr>
            <a:xfrm>
              <a:off x="7813292" y="3037651"/>
              <a:ext cx="405880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20</a:t>
              </a:r>
              <a:endParaRPr lang="zh-CN" altLang="en-US" sz="1400" dirty="0"/>
            </a:p>
          </p:txBody>
        </p:sp>
        <p:sp>
          <p:nvSpPr>
            <p:cNvPr id="142" name="矩形 141"/>
            <p:cNvSpPr/>
            <p:nvPr/>
          </p:nvSpPr>
          <p:spPr>
            <a:xfrm>
              <a:off x="8173332" y="3037651"/>
              <a:ext cx="405880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21</a:t>
              </a:r>
              <a:endParaRPr lang="zh-CN" altLang="en-US" sz="1400" dirty="0"/>
            </a:p>
          </p:txBody>
        </p:sp>
        <p:sp>
          <p:nvSpPr>
            <p:cNvPr id="143" name="矩形 142"/>
            <p:cNvSpPr/>
            <p:nvPr/>
          </p:nvSpPr>
          <p:spPr>
            <a:xfrm>
              <a:off x="8533372" y="3037651"/>
              <a:ext cx="405880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22</a:t>
              </a:r>
              <a:endParaRPr lang="zh-CN" altLang="en-US" sz="1400" dirty="0"/>
            </a:p>
          </p:txBody>
        </p:sp>
        <p:sp>
          <p:nvSpPr>
            <p:cNvPr id="144" name="矩形 143"/>
            <p:cNvSpPr/>
            <p:nvPr/>
          </p:nvSpPr>
          <p:spPr>
            <a:xfrm>
              <a:off x="126983" y="2747828"/>
              <a:ext cx="445956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(b)</a:t>
              </a:r>
              <a:endParaRPr lang="zh-CN" altLang="en-US" sz="14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矩形 144"/>
              <p:cNvSpPr/>
              <p:nvPr/>
            </p:nvSpPr>
            <p:spPr bwMode="auto">
              <a:xfrm>
                <a:off x="1181831" y="2859284"/>
                <a:ext cx="6406591" cy="461665"/>
              </a:xfrm>
              <a:prstGeom prst="rect">
                <a:avLst/>
              </a:prstGeom>
              <a:solidFill>
                <a:srgbClr val="7030A0"/>
              </a:solidFill>
              <a:ln w="317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kumimoji="1" lang="en-US" altLang="zh-CN" sz="2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charset="0"/>
                        <a:cs typeface="Microsoft YaHei" charset="0"/>
                      </a:rPr>
                      <m:t>𝐡𝐚𝐬𝐡</m:t>
                    </m:r>
                    <m:r>
                      <a:rPr kumimoji="1" lang="en-US" altLang="zh-CN" sz="2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charset="0"/>
                        <a:cs typeface="Microsoft YaHei" charset="0"/>
                      </a:rPr>
                      <m:t>=</m:t>
                    </m:r>
                    <m:r>
                      <a:rPr kumimoji="1" lang="en-US" altLang="zh-CN" sz="2400" b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charset="0"/>
                        <a:cs typeface="Microsoft YaHei" charset="0"/>
                      </a:rPr>
                      <m:t>𝒇</m:t>
                    </m:r>
                    <m:d>
                      <m:dPr>
                        <m:ctrlPr>
                          <a:rPr kumimoji="1" lang="en-US" altLang="zh-CN" sz="24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charset="0"/>
                            <a:cs typeface="Microsoft YaHei" charset="0"/>
                          </a:rPr>
                        </m:ctrlPr>
                      </m:dPr>
                      <m:e>
                        <m:r>
                          <a:rPr kumimoji="1" lang="en-US" altLang="zh-CN" sz="2400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Microsoft YaHei" charset="0"/>
                            <a:cs typeface="Microsoft YaHei" charset="0"/>
                          </a:rPr>
                          <m:t>𝐤𝐞𝐲</m:t>
                        </m:r>
                      </m:e>
                    </m:d>
                    <m:r>
                      <a:rPr kumimoji="1" lang="en-US" altLang="zh-CN" sz="2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charset="0"/>
                        <a:cs typeface="Microsoft YaHei" charset="0"/>
                      </a:rPr>
                      <m:t>=(</m:t>
                    </m:r>
                    <m:r>
                      <a:rPr kumimoji="1" lang="en-US" altLang="zh-CN" sz="2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charset="0"/>
                        <a:cs typeface="Microsoft YaHei" charset="0"/>
                      </a:rPr>
                      <m:t>𝐚</m:t>
                    </m:r>
                  </m:oMath>
                </a14:m>
                <a:r>
                  <a:rPr kumimoji="1" lang="en-US" altLang="zh-CN" sz="2400" b="1" dirty="0">
                    <a:solidFill>
                      <a:schemeClr val="bg1"/>
                    </a:solidFill>
                    <a:ea typeface="Cambria Math" panose="02040503050406030204" pitchFamily="18" charset="0"/>
                    <a:cs typeface="Microsoft YaHei" charset="0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sz="2400" b="1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Microsoft YaHei" charset="0"/>
                      </a:rPr>
                      <m:t>× </m:t>
                    </m:r>
                    <m:r>
                      <a:rPr kumimoji="1" lang="en-US" altLang="zh-CN" sz="2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charset="0"/>
                        <a:cs typeface="Microsoft YaHei" charset="0"/>
                      </a:rPr>
                      <m:t>𝐤𝐞𝐲</m:t>
                    </m:r>
                    <m:r>
                      <a:rPr kumimoji="1" lang="en-US" altLang="zh-CN" sz="2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charset="0"/>
                        <a:cs typeface="Microsoft YaHei" charset="0"/>
                      </a:rPr>
                      <m:t> </m:t>
                    </m:r>
                    <m:r>
                      <a:rPr kumimoji="1" lang="en-US" altLang="zh-CN" sz="24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charset="0"/>
                        <a:cs typeface="Microsoft YaHei" charset="0"/>
                      </a:rPr>
                      <m:t>+</m:t>
                    </m:r>
                    <m:r>
                      <a:rPr kumimoji="1" lang="en-US" altLang="zh-CN" sz="2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charset="0"/>
                        <a:cs typeface="Microsoft YaHei" charset="0"/>
                      </a:rPr>
                      <m:t>𝐛</m:t>
                    </m:r>
                    <m:r>
                      <a:rPr kumimoji="1" lang="en-US" altLang="zh-CN" sz="24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charset="0"/>
                        <a:cs typeface="Microsoft YaHei" charset="0"/>
                      </a:rPr>
                      <m:t>) </m:t>
                    </m:r>
                    <m:r>
                      <a:rPr kumimoji="1" lang="en-US" altLang="zh-CN" sz="2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charset="0"/>
                        <a:cs typeface="Microsoft YaHei" charset="0"/>
                      </a:rPr>
                      <m:t>% </m:t>
                    </m:r>
                    <m:r>
                      <a:rPr kumimoji="1" lang="en-US" altLang="zh-CN" sz="2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Microsoft YaHei" charset="0"/>
                        <a:cs typeface="Microsoft YaHei" charset="0"/>
                      </a:rPr>
                      <m:t>𝐌</m:t>
                    </m:r>
                  </m:oMath>
                </a14:m>
                <a:endParaRPr kumimoji="1" lang="zh-CN" altLang="en-US" sz="2400" b="1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endParaRPr>
              </a:p>
            </p:txBody>
          </p:sp>
        </mc:Choice>
        <mc:Fallback xmlns="">
          <p:sp>
            <p:nvSpPr>
              <p:cNvPr id="145" name="矩形 14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181831" y="2859284"/>
                <a:ext cx="6406591" cy="461665"/>
              </a:xfrm>
              <a:prstGeom prst="rect">
                <a:avLst/>
              </a:prstGeom>
              <a:blipFill>
                <a:blip r:embed="rId3"/>
                <a:stretch>
                  <a:fillRect b="-18421"/>
                </a:stretch>
              </a:blipFill>
              <a:ln w="3175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62885671"/>
      </p:ext>
    </p:extLst>
  </p:cSld>
  <p:clrMapOvr>
    <a:masterClrMapping/>
  </p:clrMapOvr>
  <p:transition advTm="157">
    <p:zoom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088" y="85725"/>
            <a:ext cx="7599362" cy="914400"/>
          </a:xfrm>
        </p:spPr>
        <p:txBody>
          <a:bodyPr/>
          <a:lstStyle/>
          <a:p>
            <a:pPr>
              <a:defRPr/>
            </a:pPr>
            <a:r>
              <a:rPr lang="zh-CN" altLang="en-US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回顾：</a:t>
            </a:r>
            <a:r>
              <a:rPr lang="en-US" altLang="zh-CN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AVL</a:t>
            </a:r>
            <a:r>
              <a:rPr lang="zh-CN" altLang="en-US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树 删 除</a:t>
            </a:r>
          </a:p>
        </p:txBody>
      </p:sp>
      <p:sp>
        <p:nvSpPr>
          <p:cNvPr id="6" name="TextBox 20"/>
          <p:cNvSpPr txBox="1">
            <a:spLocks noChangeArrowheads="1"/>
          </p:cNvSpPr>
          <p:nvPr/>
        </p:nvSpPr>
        <p:spPr bwMode="auto">
          <a:xfrm>
            <a:off x="245774" y="1200718"/>
            <a:ext cx="594394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节点删除实例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AutoShape 6" descr="http://img4.imgtn.bdimg.com/it/u=2933105598,1272908404&amp;fm=21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" name="Line 2"/>
          <p:cNvSpPr>
            <a:spLocks noChangeShapeType="1"/>
          </p:cNvSpPr>
          <p:nvPr/>
        </p:nvSpPr>
        <p:spPr bwMode="auto">
          <a:xfrm flipV="1">
            <a:off x="1069975" y="4478732"/>
            <a:ext cx="381000" cy="685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" name="Line 3"/>
          <p:cNvSpPr>
            <a:spLocks noChangeShapeType="1"/>
          </p:cNvSpPr>
          <p:nvPr/>
        </p:nvSpPr>
        <p:spPr bwMode="auto">
          <a:xfrm>
            <a:off x="4194175" y="4478732"/>
            <a:ext cx="304800" cy="685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" name="Line 4"/>
          <p:cNvSpPr>
            <a:spLocks noChangeShapeType="1"/>
          </p:cNvSpPr>
          <p:nvPr/>
        </p:nvSpPr>
        <p:spPr bwMode="auto">
          <a:xfrm>
            <a:off x="3279775" y="4478732"/>
            <a:ext cx="304800" cy="685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" name="Line 5"/>
          <p:cNvSpPr>
            <a:spLocks noChangeShapeType="1"/>
          </p:cNvSpPr>
          <p:nvPr/>
        </p:nvSpPr>
        <p:spPr bwMode="auto">
          <a:xfrm flipV="1">
            <a:off x="2898775" y="4478732"/>
            <a:ext cx="381000" cy="762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" name="Line 7"/>
          <p:cNvSpPr>
            <a:spLocks noChangeShapeType="1"/>
          </p:cNvSpPr>
          <p:nvPr/>
        </p:nvSpPr>
        <p:spPr bwMode="auto">
          <a:xfrm flipV="1">
            <a:off x="7470775" y="4478732"/>
            <a:ext cx="381000" cy="685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" name="Line 8"/>
          <p:cNvSpPr>
            <a:spLocks noChangeShapeType="1"/>
          </p:cNvSpPr>
          <p:nvPr/>
        </p:nvSpPr>
        <p:spPr bwMode="auto">
          <a:xfrm>
            <a:off x="7394575" y="3640532"/>
            <a:ext cx="381000" cy="609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5" name="Line 9"/>
          <p:cNvSpPr>
            <a:spLocks noChangeShapeType="1"/>
          </p:cNvSpPr>
          <p:nvPr/>
        </p:nvSpPr>
        <p:spPr bwMode="auto">
          <a:xfrm flipV="1">
            <a:off x="6937375" y="3716732"/>
            <a:ext cx="381000" cy="685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6" name="Line 10"/>
          <p:cNvSpPr>
            <a:spLocks noChangeShapeType="1"/>
          </p:cNvSpPr>
          <p:nvPr/>
        </p:nvSpPr>
        <p:spPr bwMode="auto">
          <a:xfrm>
            <a:off x="3736975" y="3640532"/>
            <a:ext cx="381000" cy="609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7" name="Line 11"/>
          <p:cNvSpPr>
            <a:spLocks noChangeShapeType="1"/>
          </p:cNvSpPr>
          <p:nvPr/>
        </p:nvSpPr>
        <p:spPr bwMode="auto">
          <a:xfrm flipV="1">
            <a:off x="3279775" y="3716732"/>
            <a:ext cx="381000" cy="685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" name="Line 12"/>
          <p:cNvSpPr>
            <a:spLocks noChangeShapeType="1"/>
          </p:cNvSpPr>
          <p:nvPr/>
        </p:nvSpPr>
        <p:spPr bwMode="auto">
          <a:xfrm>
            <a:off x="1908175" y="3640532"/>
            <a:ext cx="381000" cy="609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9" name="Line 13"/>
          <p:cNvSpPr>
            <a:spLocks noChangeShapeType="1"/>
          </p:cNvSpPr>
          <p:nvPr/>
        </p:nvSpPr>
        <p:spPr bwMode="auto">
          <a:xfrm flipH="1" flipV="1">
            <a:off x="2898775" y="2802332"/>
            <a:ext cx="762000" cy="685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0" name="Line 14"/>
          <p:cNvSpPr>
            <a:spLocks noChangeShapeType="1"/>
          </p:cNvSpPr>
          <p:nvPr/>
        </p:nvSpPr>
        <p:spPr bwMode="auto">
          <a:xfrm flipH="1" flipV="1">
            <a:off x="6632575" y="2878532"/>
            <a:ext cx="762000" cy="685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1" name="Line 15"/>
          <p:cNvSpPr>
            <a:spLocks noChangeShapeType="1"/>
          </p:cNvSpPr>
          <p:nvPr/>
        </p:nvSpPr>
        <p:spPr bwMode="auto">
          <a:xfrm flipV="1">
            <a:off x="5641975" y="2802332"/>
            <a:ext cx="762000" cy="685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2" name="Oval 16"/>
          <p:cNvSpPr>
            <a:spLocks noChangeArrowheads="1"/>
          </p:cNvSpPr>
          <p:nvPr/>
        </p:nvSpPr>
        <p:spPr bwMode="auto">
          <a:xfrm>
            <a:off x="2136775" y="4173932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  <a:headEnd/>
            <a:tailEnd/>
          </a:ln>
        </p:spPr>
        <p:txBody>
          <a:bodyPr wrap="none" lIns="0" tIns="0" rIns="0" bIns="0" anchor="ctr" anchorCtr="1"/>
          <a:lstStyle/>
          <a:p>
            <a:r>
              <a:rPr kumimoji="1" lang="en-US" altLang="zh-CN" sz="2400" b="1" dirty="0"/>
              <a:t>D</a:t>
            </a:r>
            <a:endParaRPr kumimoji="1" lang="zh-CN" altLang="en-US" sz="2400" b="1" dirty="0"/>
          </a:p>
        </p:txBody>
      </p:sp>
      <p:sp>
        <p:nvSpPr>
          <p:cNvPr id="23" name="Line 17"/>
          <p:cNvSpPr>
            <a:spLocks noChangeShapeType="1"/>
          </p:cNvSpPr>
          <p:nvPr/>
        </p:nvSpPr>
        <p:spPr bwMode="auto">
          <a:xfrm>
            <a:off x="4575175" y="2040332"/>
            <a:ext cx="1828800" cy="609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4" name="Line 18"/>
          <p:cNvSpPr>
            <a:spLocks noChangeShapeType="1"/>
          </p:cNvSpPr>
          <p:nvPr/>
        </p:nvSpPr>
        <p:spPr bwMode="auto">
          <a:xfrm flipV="1">
            <a:off x="2517775" y="5316932"/>
            <a:ext cx="381000" cy="685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5" name="Line 19"/>
          <p:cNvSpPr>
            <a:spLocks noChangeShapeType="1"/>
          </p:cNvSpPr>
          <p:nvPr/>
        </p:nvSpPr>
        <p:spPr bwMode="auto">
          <a:xfrm flipV="1">
            <a:off x="1984375" y="2802332"/>
            <a:ext cx="762000" cy="685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6" name="Line 20"/>
          <p:cNvSpPr>
            <a:spLocks noChangeShapeType="1"/>
          </p:cNvSpPr>
          <p:nvPr/>
        </p:nvSpPr>
        <p:spPr bwMode="auto">
          <a:xfrm flipV="1">
            <a:off x="1450975" y="3716732"/>
            <a:ext cx="381000" cy="685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7" name="Line 21"/>
          <p:cNvSpPr>
            <a:spLocks noChangeShapeType="1"/>
          </p:cNvSpPr>
          <p:nvPr/>
        </p:nvSpPr>
        <p:spPr bwMode="auto">
          <a:xfrm flipV="1">
            <a:off x="2974975" y="2040332"/>
            <a:ext cx="1524000" cy="609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8" name="Oval 22"/>
          <p:cNvSpPr>
            <a:spLocks noChangeArrowheads="1"/>
          </p:cNvSpPr>
          <p:nvPr/>
        </p:nvSpPr>
        <p:spPr bwMode="auto">
          <a:xfrm>
            <a:off x="1222375" y="4173932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  <a:headEnd/>
            <a:tailEnd/>
          </a:ln>
        </p:spPr>
        <p:txBody>
          <a:bodyPr wrap="none" lIns="0" tIns="0" rIns="0" bIns="0" anchor="ctr" anchorCtr="1"/>
          <a:lstStyle/>
          <a:p>
            <a:r>
              <a:rPr kumimoji="1" lang="en-US" altLang="zh-CN" sz="2400" b="1" dirty="0"/>
              <a:t>B</a:t>
            </a:r>
            <a:endParaRPr kumimoji="1" lang="zh-CN" altLang="en-US" sz="2400" b="1" dirty="0"/>
          </a:p>
        </p:txBody>
      </p:sp>
      <p:sp>
        <p:nvSpPr>
          <p:cNvPr id="29" name="Oval 23"/>
          <p:cNvSpPr>
            <a:spLocks noChangeArrowheads="1"/>
          </p:cNvSpPr>
          <p:nvPr/>
        </p:nvSpPr>
        <p:spPr bwMode="auto">
          <a:xfrm>
            <a:off x="2212975" y="5850332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  <a:headEnd/>
            <a:tailEnd/>
          </a:ln>
        </p:spPr>
        <p:txBody>
          <a:bodyPr wrap="none" lIns="0" tIns="0" rIns="0" bIns="0" anchor="ctr" anchorCtr="1"/>
          <a:lstStyle/>
          <a:p>
            <a:r>
              <a:rPr kumimoji="1" lang="en-US" altLang="zh-CN" sz="2400" b="1" dirty="0"/>
              <a:t>F</a:t>
            </a:r>
            <a:endParaRPr kumimoji="1" lang="zh-CN" altLang="en-US" sz="2400" b="1" dirty="0"/>
          </a:p>
        </p:txBody>
      </p:sp>
      <p:sp>
        <p:nvSpPr>
          <p:cNvPr id="30" name="Oval 24"/>
          <p:cNvSpPr>
            <a:spLocks noChangeArrowheads="1"/>
          </p:cNvSpPr>
          <p:nvPr/>
        </p:nvSpPr>
        <p:spPr bwMode="auto">
          <a:xfrm>
            <a:off x="3051175" y="4173932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  <a:headEnd/>
            <a:tailEnd/>
          </a:ln>
        </p:spPr>
        <p:txBody>
          <a:bodyPr wrap="none" lIns="0" tIns="0" rIns="0" bIns="0" anchor="ctr" anchorCtr="1"/>
          <a:lstStyle/>
          <a:p>
            <a:r>
              <a:rPr kumimoji="1" lang="en-US" altLang="zh-CN" sz="2400" b="1" dirty="0"/>
              <a:t>H</a:t>
            </a:r>
            <a:endParaRPr kumimoji="1" lang="zh-CN" altLang="en-US" sz="2400" b="1" dirty="0"/>
          </a:p>
        </p:txBody>
      </p:sp>
      <p:sp>
        <p:nvSpPr>
          <p:cNvPr id="31" name="Oval 25"/>
          <p:cNvSpPr>
            <a:spLocks noChangeArrowheads="1"/>
          </p:cNvSpPr>
          <p:nvPr/>
        </p:nvSpPr>
        <p:spPr bwMode="auto">
          <a:xfrm>
            <a:off x="3965575" y="4173932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  <a:headEnd/>
            <a:tailEnd/>
          </a:ln>
        </p:spPr>
        <p:txBody>
          <a:bodyPr wrap="none" lIns="0" tIns="0" rIns="0" bIns="0" anchor="ctr" anchorCtr="1"/>
          <a:lstStyle/>
          <a:p>
            <a:r>
              <a:rPr kumimoji="1" lang="en-US" altLang="zh-CN" sz="2400" b="1" dirty="0"/>
              <a:t>K</a:t>
            </a:r>
            <a:endParaRPr kumimoji="1" lang="zh-CN" altLang="en-US" sz="2400" b="1" dirty="0"/>
          </a:p>
        </p:txBody>
      </p:sp>
      <p:sp>
        <p:nvSpPr>
          <p:cNvPr id="33" name="Oval 27"/>
          <p:cNvSpPr>
            <a:spLocks noChangeArrowheads="1"/>
          </p:cNvSpPr>
          <p:nvPr/>
        </p:nvSpPr>
        <p:spPr bwMode="auto">
          <a:xfrm>
            <a:off x="6708775" y="4173932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  <a:headEnd/>
            <a:tailEnd/>
          </a:ln>
        </p:spPr>
        <p:txBody>
          <a:bodyPr wrap="none" lIns="0" tIns="0" rIns="0" bIns="0" anchor="ctr" anchorCtr="1"/>
          <a:lstStyle/>
          <a:p>
            <a:r>
              <a:rPr kumimoji="1" lang="en-US" altLang="zh-CN" sz="2400" b="1" dirty="0"/>
              <a:t>Q</a:t>
            </a:r>
            <a:endParaRPr kumimoji="1" lang="zh-CN" altLang="en-US" sz="2400" b="1" dirty="0"/>
          </a:p>
        </p:txBody>
      </p:sp>
      <p:sp>
        <p:nvSpPr>
          <p:cNvPr id="34" name="Oval 28"/>
          <p:cNvSpPr>
            <a:spLocks noChangeArrowheads="1"/>
          </p:cNvSpPr>
          <p:nvPr/>
        </p:nvSpPr>
        <p:spPr bwMode="auto">
          <a:xfrm>
            <a:off x="7623175" y="4195936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  <a:headEnd/>
            <a:tailEnd/>
          </a:ln>
        </p:spPr>
        <p:txBody>
          <a:bodyPr wrap="none" lIns="0" tIns="0" rIns="0" bIns="0" anchor="ctr" anchorCtr="1"/>
          <a:lstStyle/>
          <a:p>
            <a:r>
              <a:rPr kumimoji="1" lang="en-US" altLang="zh-CN" sz="2400" b="1" dirty="0"/>
              <a:t>T</a:t>
            </a:r>
            <a:endParaRPr kumimoji="1" lang="zh-CN" altLang="en-US" sz="2400" b="1" dirty="0"/>
          </a:p>
        </p:txBody>
      </p:sp>
      <p:sp>
        <p:nvSpPr>
          <p:cNvPr id="35" name="Oval 29"/>
          <p:cNvSpPr>
            <a:spLocks noChangeArrowheads="1"/>
          </p:cNvSpPr>
          <p:nvPr/>
        </p:nvSpPr>
        <p:spPr bwMode="auto">
          <a:xfrm>
            <a:off x="2670175" y="5012132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  <a:headEnd/>
            <a:tailEnd/>
          </a:ln>
        </p:spPr>
        <p:txBody>
          <a:bodyPr wrap="none" lIns="0" tIns="0" rIns="0" bIns="0" anchor="ctr" anchorCtr="1"/>
          <a:lstStyle/>
          <a:p>
            <a:r>
              <a:rPr kumimoji="1" lang="en-US" altLang="zh-CN" sz="2400" b="1" dirty="0"/>
              <a:t>G</a:t>
            </a:r>
            <a:endParaRPr kumimoji="1" lang="zh-CN" altLang="en-US" sz="2400" b="1" dirty="0"/>
          </a:p>
        </p:txBody>
      </p:sp>
      <p:sp>
        <p:nvSpPr>
          <p:cNvPr id="36" name="Oval 30"/>
          <p:cNvSpPr>
            <a:spLocks noChangeArrowheads="1"/>
          </p:cNvSpPr>
          <p:nvPr/>
        </p:nvSpPr>
        <p:spPr bwMode="auto">
          <a:xfrm>
            <a:off x="765175" y="5012132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  <a:headEnd/>
            <a:tailEnd/>
          </a:ln>
        </p:spPr>
        <p:txBody>
          <a:bodyPr wrap="none" lIns="0" tIns="0" rIns="0" bIns="0" anchor="ctr" anchorCtr="1"/>
          <a:lstStyle/>
          <a:p>
            <a:r>
              <a:rPr kumimoji="1" lang="en-US" altLang="zh-CN" sz="2400" b="1" dirty="0"/>
              <a:t>A</a:t>
            </a:r>
            <a:endParaRPr kumimoji="1" lang="zh-CN" altLang="en-US" sz="2400" b="1" dirty="0"/>
          </a:p>
        </p:txBody>
      </p:sp>
      <p:sp>
        <p:nvSpPr>
          <p:cNvPr id="37" name="Oval 31"/>
          <p:cNvSpPr>
            <a:spLocks noChangeArrowheads="1"/>
          </p:cNvSpPr>
          <p:nvPr/>
        </p:nvSpPr>
        <p:spPr bwMode="auto">
          <a:xfrm>
            <a:off x="7242175" y="5012132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  <a:headEnd/>
            <a:tailEnd/>
          </a:ln>
        </p:spPr>
        <p:txBody>
          <a:bodyPr wrap="none" lIns="0" tIns="0" rIns="0" bIns="0" anchor="ctr" anchorCtr="1"/>
          <a:lstStyle/>
          <a:p>
            <a:r>
              <a:rPr kumimoji="1" lang="en-US" altLang="zh-CN" sz="2400" b="1" dirty="0"/>
              <a:t>S</a:t>
            </a:r>
            <a:endParaRPr kumimoji="1" lang="zh-CN" altLang="en-US" sz="2400" b="1" dirty="0"/>
          </a:p>
        </p:txBody>
      </p:sp>
      <p:sp>
        <p:nvSpPr>
          <p:cNvPr id="38" name="Oval 32"/>
          <p:cNvSpPr>
            <a:spLocks noChangeArrowheads="1"/>
          </p:cNvSpPr>
          <p:nvPr/>
        </p:nvSpPr>
        <p:spPr bwMode="auto">
          <a:xfrm>
            <a:off x="3355975" y="5012132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  <a:headEnd/>
            <a:tailEnd/>
          </a:ln>
        </p:spPr>
        <p:txBody>
          <a:bodyPr wrap="none" lIns="0" tIns="0" rIns="0" bIns="0" anchor="ctr" anchorCtr="1"/>
          <a:lstStyle/>
          <a:p>
            <a:r>
              <a:rPr kumimoji="1" lang="en-US" altLang="zh-CN" sz="2400" b="1" dirty="0"/>
              <a:t>I</a:t>
            </a:r>
            <a:endParaRPr kumimoji="1" lang="zh-CN" altLang="en-US" sz="2400" b="1" dirty="0"/>
          </a:p>
        </p:txBody>
      </p:sp>
      <p:sp>
        <p:nvSpPr>
          <p:cNvPr id="39" name="Oval 33"/>
          <p:cNvSpPr>
            <a:spLocks noChangeArrowheads="1"/>
          </p:cNvSpPr>
          <p:nvPr/>
        </p:nvSpPr>
        <p:spPr bwMode="auto">
          <a:xfrm>
            <a:off x="4270375" y="5012132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  <a:headEnd/>
            <a:tailEnd/>
          </a:ln>
        </p:spPr>
        <p:txBody>
          <a:bodyPr wrap="none" lIns="0" tIns="0" rIns="0" bIns="0" anchor="ctr" anchorCtr="1"/>
          <a:lstStyle/>
          <a:p>
            <a:r>
              <a:rPr kumimoji="1" lang="en-US" altLang="zh-CN" sz="2400" b="1" dirty="0"/>
              <a:t>L</a:t>
            </a:r>
            <a:endParaRPr kumimoji="1" lang="zh-CN" altLang="en-US" sz="2400" b="1" dirty="0"/>
          </a:p>
        </p:txBody>
      </p:sp>
      <p:sp>
        <p:nvSpPr>
          <p:cNvPr id="40" name="Oval 34"/>
          <p:cNvSpPr>
            <a:spLocks noChangeArrowheads="1"/>
          </p:cNvSpPr>
          <p:nvPr/>
        </p:nvSpPr>
        <p:spPr bwMode="auto">
          <a:xfrm>
            <a:off x="3508375" y="3335732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  <a:headEnd/>
            <a:tailEnd/>
          </a:ln>
        </p:spPr>
        <p:txBody>
          <a:bodyPr wrap="none" lIns="0" tIns="0" rIns="0" bIns="0" anchor="ctr" anchorCtr="1"/>
          <a:lstStyle/>
          <a:p>
            <a:r>
              <a:rPr kumimoji="1" lang="en-US" altLang="zh-CN" sz="2400" b="1" dirty="0"/>
              <a:t>J</a:t>
            </a:r>
            <a:endParaRPr kumimoji="1" lang="zh-CN" altLang="en-US" sz="2400" b="1" dirty="0"/>
          </a:p>
        </p:txBody>
      </p:sp>
      <p:sp>
        <p:nvSpPr>
          <p:cNvPr id="41" name="Oval 35"/>
          <p:cNvSpPr>
            <a:spLocks noChangeArrowheads="1"/>
          </p:cNvSpPr>
          <p:nvPr/>
        </p:nvSpPr>
        <p:spPr bwMode="auto">
          <a:xfrm>
            <a:off x="1679575" y="3335732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  <a:headEnd/>
            <a:tailEnd/>
          </a:ln>
        </p:spPr>
        <p:txBody>
          <a:bodyPr wrap="none" lIns="0" tIns="0" rIns="0" bIns="0" anchor="ctr" anchorCtr="1"/>
          <a:lstStyle/>
          <a:p>
            <a:r>
              <a:rPr kumimoji="1" lang="en-US" altLang="zh-CN" sz="2400" b="1" dirty="0"/>
              <a:t>C</a:t>
            </a:r>
            <a:endParaRPr kumimoji="1" lang="zh-CN" altLang="en-US" sz="2400" b="1" dirty="0"/>
          </a:p>
        </p:txBody>
      </p:sp>
      <p:sp>
        <p:nvSpPr>
          <p:cNvPr id="42" name="Oval 36"/>
          <p:cNvSpPr>
            <a:spLocks noChangeArrowheads="1"/>
          </p:cNvSpPr>
          <p:nvPr/>
        </p:nvSpPr>
        <p:spPr bwMode="auto">
          <a:xfrm>
            <a:off x="7165975" y="3335732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  <a:headEnd/>
            <a:tailEnd/>
          </a:ln>
        </p:spPr>
        <p:txBody>
          <a:bodyPr wrap="none" lIns="0" tIns="0" rIns="0" bIns="0" anchor="ctr" anchorCtr="1"/>
          <a:lstStyle/>
          <a:p>
            <a:r>
              <a:rPr kumimoji="1" lang="en-US" altLang="zh-CN" sz="2400" b="1" dirty="0"/>
              <a:t>R</a:t>
            </a:r>
            <a:endParaRPr kumimoji="1" lang="zh-CN" altLang="en-US" sz="2400" b="1" dirty="0"/>
          </a:p>
        </p:txBody>
      </p:sp>
      <p:sp>
        <p:nvSpPr>
          <p:cNvPr id="43" name="Oval 37"/>
          <p:cNvSpPr>
            <a:spLocks noChangeArrowheads="1"/>
          </p:cNvSpPr>
          <p:nvPr/>
        </p:nvSpPr>
        <p:spPr bwMode="auto">
          <a:xfrm>
            <a:off x="5337175" y="3335732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  <a:headEnd/>
            <a:tailEnd/>
          </a:ln>
        </p:spPr>
        <p:txBody>
          <a:bodyPr wrap="none" lIns="0" tIns="0" rIns="0" bIns="0" anchor="ctr" anchorCtr="1"/>
          <a:lstStyle/>
          <a:p>
            <a:r>
              <a:rPr kumimoji="1" lang="en-US" altLang="zh-CN" sz="2400" b="1" dirty="0"/>
              <a:t>N</a:t>
            </a:r>
            <a:endParaRPr kumimoji="1" lang="zh-CN" altLang="en-US" sz="2400" b="1" dirty="0"/>
          </a:p>
        </p:txBody>
      </p:sp>
      <p:sp>
        <p:nvSpPr>
          <p:cNvPr id="44" name="Oval 38"/>
          <p:cNvSpPr>
            <a:spLocks noChangeArrowheads="1"/>
          </p:cNvSpPr>
          <p:nvPr/>
        </p:nvSpPr>
        <p:spPr bwMode="auto">
          <a:xfrm>
            <a:off x="6251575" y="2497532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  <a:headEnd/>
            <a:tailEnd/>
          </a:ln>
        </p:spPr>
        <p:txBody>
          <a:bodyPr wrap="none" lIns="0" tIns="0" rIns="0" bIns="0" anchor="ctr" anchorCtr="1"/>
          <a:lstStyle/>
          <a:p>
            <a:r>
              <a:rPr kumimoji="1" lang="en-US" altLang="zh-CN" sz="2400" b="1" dirty="0"/>
              <a:t>P</a:t>
            </a:r>
            <a:endParaRPr kumimoji="1" lang="zh-CN" altLang="en-US" sz="2400" b="1" dirty="0"/>
          </a:p>
        </p:txBody>
      </p:sp>
      <p:sp>
        <p:nvSpPr>
          <p:cNvPr id="45" name="Oval 39"/>
          <p:cNvSpPr>
            <a:spLocks noChangeArrowheads="1"/>
          </p:cNvSpPr>
          <p:nvPr/>
        </p:nvSpPr>
        <p:spPr bwMode="auto">
          <a:xfrm>
            <a:off x="2593975" y="2497532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  <a:headEnd/>
            <a:tailEnd/>
          </a:ln>
        </p:spPr>
        <p:txBody>
          <a:bodyPr wrap="none" lIns="0" tIns="0" rIns="0" bIns="0" anchor="ctr" anchorCtr="1"/>
          <a:lstStyle/>
          <a:p>
            <a:r>
              <a:rPr kumimoji="1" lang="en-US" altLang="zh-CN" sz="2400" b="1" dirty="0"/>
              <a:t>E</a:t>
            </a:r>
            <a:endParaRPr kumimoji="1" lang="zh-CN" altLang="en-US" sz="2400" b="1" dirty="0"/>
          </a:p>
        </p:txBody>
      </p:sp>
      <p:sp>
        <p:nvSpPr>
          <p:cNvPr id="46" name="Oval 40"/>
          <p:cNvSpPr>
            <a:spLocks noChangeArrowheads="1"/>
          </p:cNvSpPr>
          <p:nvPr/>
        </p:nvSpPr>
        <p:spPr bwMode="auto">
          <a:xfrm>
            <a:off x="4346575" y="1735532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  <a:headEnd/>
            <a:tailEnd/>
          </a:ln>
        </p:spPr>
        <p:txBody>
          <a:bodyPr wrap="none" lIns="0" tIns="0" rIns="0" bIns="0" anchor="ctr" anchorCtr="1"/>
          <a:lstStyle/>
          <a:p>
            <a:r>
              <a:rPr kumimoji="1" lang="en-US" altLang="zh-CN" sz="2400" b="1" dirty="0"/>
              <a:t>M</a:t>
            </a:r>
            <a:endParaRPr kumimoji="1" lang="zh-CN" altLang="en-US" sz="2400" b="1" dirty="0"/>
          </a:p>
        </p:txBody>
      </p:sp>
      <p:sp>
        <p:nvSpPr>
          <p:cNvPr id="67" name="Text Box 61"/>
          <p:cNvSpPr txBox="1">
            <a:spLocks noChangeArrowheads="1"/>
          </p:cNvSpPr>
          <p:nvPr/>
        </p:nvSpPr>
        <p:spPr bwMode="auto">
          <a:xfrm>
            <a:off x="572258" y="4721619"/>
            <a:ext cx="32733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</a:p>
        </p:txBody>
      </p:sp>
      <p:sp>
        <p:nvSpPr>
          <p:cNvPr id="68" name="Text Box 62"/>
          <p:cNvSpPr txBox="1">
            <a:spLocks noChangeArrowheads="1"/>
          </p:cNvSpPr>
          <p:nvPr/>
        </p:nvSpPr>
        <p:spPr bwMode="auto">
          <a:xfrm>
            <a:off x="2012418" y="5559819"/>
            <a:ext cx="32733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</a:p>
        </p:txBody>
      </p:sp>
      <p:sp>
        <p:nvSpPr>
          <p:cNvPr id="69" name="Text Box 63"/>
          <p:cNvSpPr txBox="1">
            <a:spLocks noChangeArrowheads="1"/>
          </p:cNvSpPr>
          <p:nvPr/>
        </p:nvSpPr>
        <p:spPr bwMode="auto">
          <a:xfrm>
            <a:off x="3707904" y="4787860"/>
            <a:ext cx="32733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</a:p>
        </p:txBody>
      </p:sp>
      <p:sp>
        <p:nvSpPr>
          <p:cNvPr id="70" name="Text Box 64"/>
          <p:cNvSpPr txBox="1">
            <a:spLocks noChangeArrowheads="1"/>
          </p:cNvSpPr>
          <p:nvPr/>
        </p:nvSpPr>
        <p:spPr bwMode="auto">
          <a:xfrm>
            <a:off x="4644008" y="4715852"/>
            <a:ext cx="32733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</a:p>
        </p:txBody>
      </p:sp>
      <p:sp>
        <p:nvSpPr>
          <p:cNvPr id="72" name="Text Box 66"/>
          <p:cNvSpPr txBox="1">
            <a:spLocks noChangeArrowheads="1"/>
          </p:cNvSpPr>
          <p:nvPr/>
        </p:nvSpPr>
        <p:spPr bwMode="auto">
          <a:xfrm>
            <a:off x="6632575" y="3779748"/>
            <a:ext cx="32733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</a:p>
        </p:txBody>
      </p:sp>
      <p:sp>
        <p:nvSpPr>
          <p:cNvPr id="73" name="Text Box 67"/>
          <p:cNvSpPr txBox="1">
            <a:spLocks noChangeArrowheads="1"/>
          </p:cNvSpPr>
          <p:nvPr/>
        </p:nvSpPr>
        <p:spPr bwMode="auto">
          <a:xfrm>
            <a:off x="7196994" y="4643844"/>
            <a:ext cx="32733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</a:p>
        </p:txBody>
      </p:sp>
      <p:sp>
        <p:nvSpPr>
          <p:cNvPr id="74" name="Text Box 68"/>
          <p:cNvSpPr txBox="1">
            <a:spLocks noChangeArrowheads="1"/>
          </p:cNvSpPr>
          <p:nvPr/>
        </p:nvSpPr>
        <p:spPr bwMode="auto">
          <a:xfrm>
            <a:off x="7997825" y="3883419"/>
            <a:ext cx="32733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</a:p>
        </p:txBody>
      </p:sp>
      <p:sp>
        <p:nvSpPr>
          <p:cNvPr id="75" name="Text Box 69"/>
          <p:cNvSpPr txBox="1">
            <a:spLocks noChangeArrowheads="1"/>
          </p:cNvSpPr>
          <p:nvPr/>
        </p:nvSpPr>
        <p:spPr bwMode="auto">
          <a:xfrm>
            <a:off x="4721225" y="1445019"/>
            <a:ext cx="32733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</a:p>
        </p:txBody>
      </p:sp>
      <p:sp>
        <p:nvSpPr>
          <p:cNvPr id="76" name="Text Box 70"/>
          <p:cNvSpPr txBox="1">
            <a:spLocks noChangeArrowheads="1"/>
          </p:cNvSpPr>
          <p:nvPr/>
        </p:nvSpPr>
        <p:spPr bwMode="auto">
          <a:xfrm>
            <a:off x="3813175" y="3030932"/>
            <a:ext cx="32733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</a:p>
        </p:txBody>
      </p:sp>
      <p:sp>
        <p:nvSpPr>
          <p:cNvPr id="77" name="Text Box 71"/>
          <p:cNvSpPr txBox="1">
            <a:spLocks noChangeArrowheads="1"/>
          </p:cNvSpPr>
          <p:nvPr/>
        </p:nvSpPr>
        <p:spPr bwMode="auto">
          <a:xfrm>
            <a:off x="1364346" y="3045219"/>
            <a:ext cx="32733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</a:p>
        </p:txBody>
      </p:sp>
      <p:sp>
        <p:nvSpPr>
          <p:cNvPr id="78" name="Text Box 72"/>
          <p:cNvSpPr txBox="1">
            <a:spLocks noChangeArrowheads="1"/>
          </p:cNvSpPr>
          <p:nvPr/>
        </p:nvSpPr>
        <p:spPr bwMode="auto">
          <a:xfrm>
            <a:off x="903318" y="3883419"/>
            <a:ext cx="32733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</a:p>
        </p:txBody>
      </p:sp>
      <p:sp>
        <p:nvSpPr>
          <p:cNvPr id="79" name="Text Box 73"/>
          <p:cNvSpPr txBox="1">
            <a:spLocks noChangeArrowheads="1"/>
          </p:cNvSpPr>
          <p:nvPr/>
        </p:nvSpPr>
        <p:spPr bwMode="auto">
          <a:xfrm>
            <a:off x="2415486" y="4721619"/>
            <a:ext cx="32733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</a:p>
        </p:txBody>
      </p:sp>
      <p:sp>
        <p:nvSpPr>
          <p:cNvPr id="80" name="Text Box 74"/>
          <p:cNvSpPr txBox="1">
            <a:spLocks noChangeArrowheads="1"/>
          </p:cNvSpPr>
          <p:nvPr/>
        </p:nvSpPr>
        <p:spPr bwMode="auto">
          <a:xfrm>
            <a:off x="2919542" y="3851756"/>
            <a:ext cx="32733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</a:p>
        </p:txBody>
      </p:sp>
      <p:sp>
        <p:nvSpPr>
          <p:cNvPr id="81" name="Text Box 75"/>
          <p:cNvSpPr txBox="1">
            <a:spLocks noChangeArrowheads="1"/>
          </p:cNvSpPr>
          <p:nvPr/>
        </p:nvSpPr>
        <p:spPr bwMode="auto">
          <a:xfrm>
            <a:off x="4264025" y="3923764"/>
            <a:ext cx="42832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-1</a:t>
            </a:r>
          </a:p>
        </p:txBody>
      </p:sp>
      <p:sp>
        <p:nvSpPr>
          <p:cNvPr id="82" name="Text Box 76"/>
          <p:cNvSpPr txBox="1">
            <a:spLocks noChangeArrowheads="1"/>
          </p:cNvSpPr>
          <p:nvPr/>
        </p:nvSpPr>
        <p:spPr bwMode="auto">
          <a:xfrm>
            <a:off x="5203825" y="2987660"/>
            <a:ext cx="32733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</a:p>
        </p:txBody>
      </p:sp>
      <p:sp>
        <p:nvSpPr>
          <p:cNvPr id="83" name="Text Box 77"/>
          <p:cNvSpPr txBox="1">
            <a:spLocks noChangeArrowheads="1"/>
          </p:cNvSpPr>
          <p:nvPr/>
        </p:nvSpPr>
        <p:spPr bwMode="auto">
          <a:xfrm>
            <a:off x="7413625" y="2878532"/>
            <a:ext cx="42832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-1</a:t>
            </a:r>
          </a:p>
        </p:txBody>
      </p:sp>
      <p:sp>
        <p:nvSpPr>
          <p:cNvPr id="84" name="Text Box 78"/>
          <p:cNvSpPr txBox="1">
            <a:spLocks noChangeArrowheads="1"/>
          </p:cNvSpPr>
          <p:nvPr/>
        </p:nvSpPr>
        <p:spPr bwMode="auto">
          <a:xfrm>
            <a:off x="6708775" y="2428603"/>
            <a:ext cx="42832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-2</a:t>
            </a:r>
          </a:p>
        </p:txBody>
      </p:sp>
      <p:sp>
        <p:nvSpPr>
          <p:cNvPr id="85" name="Text Box 79"/>
          <p:cNvSpPr txBox="1">
            <a:spLocks noChangeArrowheads="1"/>
          </p:cNvSpPr>
          <p:nvPr/>
        </p:nvSpPr>
        <p:spPr bwMode="auto">
          <a:xfrm>
            <a:off x="2372458" y="2195572"/>
            <a:ext cx="42832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-1</a:t>
            </a:r>
          </a:p>
        </p:txBody>
      </p:sp>
      <p:sp>
        <p:nvSpPr>
          <p:cNvPr id="86" name="Text Box 61"/>
          <p:cNvSpPr txBox="1">
            <a:spLocks noChangeArrowheads="1"/>
          </p:cNvSpPr>
          <p:nvPr/>
        </p:nvSpPr>
        <p:spPr bwMode="auto">
          <a:xfrm>
            <a:off x="2228442" y="3851756"/>
            <a:ext cx="32733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</a:p>
        </p:txBody>
      </p:sp>
      <p:sp>
        <p:nvSpPr>
          <p:cNvPr id="4" name="矩形 3"/>
          <p:cNvSpPr/>
          <p:nvPr/>
        </p:nvSpPr>
        <p:spPr>
          <a:xfrm>
            <a:off x="3039642" y="5810571"/>
            <a:ext cx="6498895" cy="9079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  <a:buClr>
                <a:srgbClr val="C00000"/>
              </a:buClr>
              <a:defRPr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O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节点最小失衡子树根，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R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为其最大高度孩子，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Aft>
                <a:spcPts val="600"/>
              </a:spcAft>
              <a:buClr>
                <a:srgbClr val="C00000"/>
              </a:buClr>
              <a:defRPr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T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R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的最大高度孩子，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QRT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构成做单旋转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6" name="Oval 26"/>
          <p:cNvSpPr>
            <a:spLocks noChangeArrowheads="1"/>
          </p:cNvSpPr>
          <p:nvPr/>
        </p:nvSpPr>
        <p:spPr bwMode="auto">
          <a:xfrm>
            <a:off x="6251575" y="2497532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  <a:headEnd/>
            <a:tailEnd/>
          </a:ln>
        </p:spPr>
        <p:txBody>
          <a:bodyPr wrap="none" lIns="0" tIns="0" rIns="0" bIns="0" anchor="ctr" anchorCtr="1"/>
          <a:lstStyle/>
          <a:p>
            <a:r>
              <a:rPr kumimoji="1" lang="en-US" altLang="zh-CN" sz="2400" b="1" dirty="0"/>
              <a:t>O</a:t>
            </a:r>
            <a:endParaRPr kumimoji="1" lang="zh-CN" altLang="en-US" sz="2400" b="1" dirty="0"/>
          </a:p>
        </p:txBody>
      </p:sp>
      <p:sp>
        <p:nvSpPr>
          <p:cNvPr id="87" name="右弧形箭头 86"/>
          <p:cNvSpPr/>
          <p:nvPr/>
        </p:nvSpPr>
        <p:spPr bwMode="auto">
          <a:xfrm rot="16200000" flipV="1">
            <a:off x="6221328" y="2856214"/>
            <a:ext cx="384343" cy="751368"/>
          </a:xfrm>
          <a:prstGeom prst="curvedLeftArrow">
            <a:avLst>
              <a:gd name="adj1" fmla="val 16019"/>
              <a:gd name="adj2" fmla="val 88617"/>
              <a:gd name="adj3" fmla="val 63300"/>
            </a:avLst>
          </a:prstGeom>
          <a:solidFill>
            <a:srgbClr val="FF0000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66776221"/>
      </p:ext>
    </p:extLst>
  </p:cSld>
  <p:clrMapOvr>
    <a:masterClrMapping/>
  </p:clrMapOvr>
  <p:transition advTm="157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088" y="85725"/>
            <a:ext cx="7599362" cy="914400"/>
          </a:xfrm>
        </p:spPr>
        <p:txBody>
          <a:bodyPr/>
          <a:lstStyle/>
          <a:p>
            <a:pPr>
              <a:defRPr/>
            </a:pPr>
            <a:r>
              <a:rPr lang="zh-CN" altLang="en-US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散列函数</a:t>
            </a:r>
            <a:r>
              <a:rPr lang="en-US" altLang="zh-CN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(3)</a:t>
            </a:r>
            <a:endParaRPr lang="zh-CN" altLang="en-US" sz="3600" dirty="0">
              <a:solidFill>
                <a:srgbClr val="00336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9" name="TextBox 20"/>
          <p:cNvSpPr txBox="1">
            <a:spLocks noChangeArrowheads="1"/>
          </p:cNvSpPr>
          <p:nvPr/>
        </p:nvSpPr>
        <p:spPr bwMode="auto">
          <a:xfrm>
            <a:off x="179511" y="1103996"/>
            <a:ext cx="5328593" cy="53399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lvl="1" indent="-3429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数字分析法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抽取关键码的若干位作为散列函数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例如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11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位的手机号码，前面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位对应运营商，中间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位对应归属地，后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位才是真正的用户号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采用后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位作为散列地址是不错的选择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还可进一步对抽取数字反转、移位等操作增加随机性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适用于关键码位数比较多，并且事先知道关键码若干位分布比较均匀的情况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2226210"/>
              </p:ext>
            </p:extLst>
          </p:nvPr>
        </p:nvGraphicFramePr>
        <p:xfrm>
          <a:off x="6084168" y="1742215"/>
          <a:ext cx="2088232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8232">
                  <a:extLst>
                    <a:ext uri="{9D8B030D-6E8A-4147-A177-3AD203B41FA5}">
                      <a16:colId xmlns:a16="http://schemas.microsoft.com/office/drawing/2014/main" val="4132370575"/>
                    </a:ext>
                  </a:extLst>
                </a:gridCol>
              </a:tblGrid>
              <a:tr h="24763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i="0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130xxxx1234</a:t>
                      </a:r>
                      <a:endParaRPr lang="zh-CN" altLang="en-US" sz="1800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1258984140"/>
                  </a:ext>
                </a:extLst>
              </a:tr>
            </a:tbl>
          </a:graphicData>
        </a:graphic>
      </p:graphicFrame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6496282"/>
              </p:ext>
            </p:extLst>
          </p:nvPr>
        </p:nvGraphicFramePr>
        <p:xfrm>
          <a:off x="6084168" y="2136458"/>
          <a:ext cx="2088232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8232">
                  <a:extLst>
                    <a:ext uri="{9D8B030D-6E8A-4147-A177-3AD203B41FA5}">
                      <a16:colId xmlns:a16="http://schemas.microsoft.com/office/drawing/2014/main" val="4132370575"/>
                    </a:ext>
                  </a:extLst>
                </a:gridCol>
              </a:tblGrid>
              <a:tr h="247636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b="1" i="0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130xxxx2345</a:t>
                      </a:r>
                      <a:endParaRPr lang="zh-CN" altLang="en-US" sz="1800" b="1" i="0" kern="12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1258984140"/>
                  </a:ext>
                </a:extLst>
              </a:tr>
            </a:tbl>
          </a:graphicData>
        </a:graphic>
      </p:graphicFrame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4798803"/>
              </p:ext>
            </p:extLst>
          </p:nvPr>
        </p:nvGraphicFramePr>
        <p:xfrm>
          <a:off x="6084168" y="2924944"/>
          <a:ext cx="2086327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6327">
                  <a:extLst>
                    <a:ext uri="{9D8B030D-6E8A-4147-A177-3AD203B41FA5}">
                      <a16:colId xmlns:a16="http://schemas.microsoft.com/office/drawing/2014/main" val="4132370575"/>
                    </a:ext>
                  </a:extLst>
                </a:gridCol>
              </a:tblGrid>
              <a:tr h="247636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b="1" i="0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139xxxx9840</a:t>
                      </a:r>
                      <a:endParaRPr lang="zh-CN" altLang="en-US" sz="1800" b="1" i="0" kern="12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1258984140"/>
                  </a:ext>
                </a:extLst>
              </a:tr>
            </a:tbl>
          </a:graphicData>
        </a:graphic>
      </p:graphicFrame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5189961"/>
              </p:ext>
            </p:extLst>
          </p:nvPr>
        </p:nvGraphicFramePr>
        <p:xfrm>
          <a:off x="6084168" y="3319188"/>
          <a:ext cx="208823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8230">
                  <a:extLst>
                    <a:ext uri="{9D8B030D-6E8A-4147-A177-3AD203B41FA5}">
                      <a16:colId xmlns:a16="http://schemas.microsoft.com/office/drawing/2014/main" val="4132370575"/>
                    </a:ext>
                  </a:extLst>
                </a:gridCol>
              </a:tblGrid>
              <a:tr h="24763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i="0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139xxxx7765</a:t>
                      </a:r>
                      <a:endParaRPr lang="zh-CN" altLang="en-US" sz="1800" b="1" i="0" kern="12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1258984140"/>
                  </a:ext>
                </a:extLst>
              </a:tr>
            </a:tbl>
          </a:graphicData>
        </a:graphic>
      </p:graphicFrame>
      <p:sp>
        <p:nvSpPr>
          <p:cNvPr id="11" name="左大括号 10"/>
          <p:cNvSpPr/>
          <p:nvPr/>
        </p:nvSpPr>
        <p:spPr bwMode="auto">
          <a:xfrm rot="5400000" flipH="1">
            <a:off x="6644240" y="3448797"/>
            <a:ext cx="318041" cy="847307"/>
          </a:xfrm>
          <a:prstGeom prst="leftBrace">
            <a:avLst>
              <a:gd name="adj1" fmla="val 31802"/>
              <a:gd name="adj2" fmla="val 50000"/>
            </a:avLst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/>
            <a:tailEnd type="none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2" name="左大括号 11"/>
          <p:cNvSpPr/>
          <p:nvPr/>
        </p:nvSpPr>
        <p:spPr bwMode="auto">
          <a:xfrm rot="5400000" flipH="1">
            <a:off x="7581205" y="3514258"/>
            <a:ext cx="318041" cy="716383"/>
          </a:xfrm>
          <a:prstGeom prst="leftBrace">
            <a:avLst>
              <a:gd name="adj1" fmla="val 31802"/>
              <a:gd name="adj2" fmla="val 50000"/>
            </a:avLst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/>
            <a:tailEnd type="none"/>
          </a:ln>
          <a:effectLst/>
        </p:spPr>
        <p:txBody>
          <a:bodyPr rtlCol="0" anchor="ctr"/>
          <a:lstStyle/>
          <a:p>
            <a:pPr algn="ctr"/>
            <a:endParaRPr lang="zh-CN" altLang="en-US">
              <a:solidFill>
                <a:schemeClr val="accent2">
                  <a:lumMod val="50000"/>
                </a:schemeClr>
              </a:solidFill>
            </a:endParaRPr>
          </a:p>
        </p:txBody>
      </p:sp>
      <p:graphicFrame>
        <p:nvGraphicFramePr>
          <p:cNvPr id="13" name="表格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1581404"/>
              </p:ext>
            </p:extLst>
          </p:nvPr>
        </p:nvGraphicFramePr>
        <p:xfrm>
          <a:off x="6084168" y="2530701"/>
          <a:ext cx="2088232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8232">
                  <a:extLst>
                    <a:ext uri="{9D8B030D-6E8A-4147-A177-3AD203B41FA5}">
                      <a16:colId xmlns:a16="http://schemas.microsoft.com/office/drawing/2014/main" val="4132370575"/>
                    </a:ext>
                  </a:extLst>
                </a:gridCol>
              </a:tblGrid>
              <a:tr h="24763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i="0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136xxxx4721</a:t>
                      </a:r>
                      <a:endParaRPr lang="zh-CN" altLang="en-US" sz="1800" b="1" i="0" kern="12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0" marR="0"/>
                </a:tc>
                <a:extLst>
                  <a:ext uri="{0D108BD9-81ED-4DB2-BD59-A6C34878D82A}">
                    <a16:rowId xmlns:a16="http://schemas.microsoft.com/office/drawing/2014/main" val="1258984140"/>
                  </a:ext>
                </a:extLst>
              </a:tr>
            </a:tbl>
          </a:graphicData>
        </a:graphic>
      </p:graphicFrame>
      <p:cxnSp>
        <p:nvCxnSpPr>
          <p:cNvPr id="9" name="直接连接符 8"/>
          <p:cNvCxnSpPr/>
          <p:nvPr/>
        </p:nvCxnSpPr>
        <p:spPr bwMode="auto">
          <a:xfrm>
            <a:off x="7315711" y="1737469"/>
            <a:ext cx="0" cy="2077979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ysDash"/>
            <a:round/>
            <a:headEnd type="none"/>
            <a:tailEnd type="none"/>
          </a:ln>
          <a:effectLst/>
        </p:spPr>
      </p:cxnSp>
      <p:sp>
        <p:nvSpPr>
          <p:cNvPr id="14" name="文本框 13"/>
          <p:cNvSpPr txBox="1"/>
          <p:nvPr/>
        </p:nvSpPr>
        <p:spPr>
          <a:xfrm>
            <a:off x="5984585" y="4107675"/>
            <a:ext cx="11427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易重复分布太集中某几个数字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7345554" y="4110056"/>
            <a:ext cx="12944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b="1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分布均匀，可用作散列地址</a:t>
            </a:r>
          </a:p>
        </p:txBody>
      </p:sp>
    </p:spTree>
    <p:extLst>
      <p:ext uri="{BB962C8B-B14F-4D97-AF65-F5344CB8AC3E}">
        <p14:creationId xmlns:p14="http://schemas.microsoft.com/office/powerpoint/2010/main" val="2842969542"/>
      </p:ext>
    </p:extLst>
  </p:cSld>
  <p:clrMapOvr>
    <a:masterClrMapping/>
  </p:clrMapOvr>
  <p:transition advTm="157">
    <p:zoom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088" y="85725"/>
            <a:ext cx="7599362" cy="914400"/>
          </a:xfrm>
        </p:spPr>
        <p:txBody>
          <a:bodyPr/>
          <a:lstStyle/>
          <a:p>
            <a:pPr>
              <a:defRPr/>
            </a:pPr>
            <a:r>
              <a:rPr lang="zh-CN" altLang="en-US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散列函数</a:t>
            </a:r>
            <a:r>
              <a:rPr lang="en-US" altLang="zh-CN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(4)</a:t>
            </a:r>
            <a:endParaRPr lang="zh-CN" altLang="en-US" sz="3600" dirty="0">
              <a:solidFill>
                <a:srgbClr val="00336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9" name="TextBox 20"/>
          <p:cNvSpPr txBox="1">
            <a:spLocks noChangeArrowheads="1"/>
          </p:cNvSpPr>
          <p:nvPr/>
        </p:nvSpPr>
        <p:spPr bwMode="auto">
          <a:xfrm>
            <a:off x="179511" y="1103996"/>
            <a:ext cx="8424937" cy="186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lvl="1" indent="-3429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平方取中法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en-US" altLang="zh-CN" sz="24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hashaddress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= f(123) = </a:t>
            </a:r>
            <a:r>
              <a:rPr lang="en-US" altLang="zh-CN" sz="24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512</a:t>
            </a:r>
            <a:r>
              <a:rPr lang="en-US" altLang="zh-CN" sz="24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= 512</a:t>
            </a:r>
          </a:p>
          <a:p>
            <a:pPr lvl="2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en-US" altLang="zh-CN" sz="24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hashaddress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= f(1234) = </a:t>
            </a:r>
            <a:r>
              <a:rPr lang="en-US" altLang="zh-CN" sz="24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15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227</a:t>
            </a:r>
            <a:r>
              <a:rPr lang="en-US" altLang="zh-CN" sz="24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56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= 227</a:t>
            </a:r>
          </a:p>
          <a:p>
            <a:pPr lvl="2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适用于关键码位数不大，但不明分布的情况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 bwMode="auto">
          <a:xfrm>
            <a:off x="4788024" y="1844824"/>
            <a:ext cx="216024" cy="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solid"/>
            <a:round/>
            <a:headEnd type="none"/>
            <a:tailEnd type="none"/>
          </a:ln>
          <a:effectLst/>
        </p:spPr>
      </p:cxnSp>
      <p:cxnSp>
        <p:nvCxnSpPr>
          <p:cNvPr id="18" name="直接连接符 17"/>
          <p:cNvCxnSpPr/>
          <p:nvPr/>
        </p:nvCxnSpPr>
        <p:spPr bwMode="auto">
          <a:xfrm>
            <a:off x="5580112" y="1844824"/>
            <a:ext cx="216024" cy="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solid"/>
            <a:round/>
            <a:headEnd type="none"/>
            <a:tailEnd type="none"/>
          </a:ln>
          <a:effectLst/>
        </p:spPr>
      </p:cxnSp>
      <p:cxnSp>
        <p:nvCxnSpPr>
          <p:cNvPr id="19" name="直接连接符 18"/>
          <p:cNvCxnSpPr/>
          <p:nvPr/>
        </p:nvCxnSpPr>
        <p:spPr bwMode="auto">
          <a:xfrm>
            <a:off x="5004048" y="2276872"/>
            <a:ext cx="360040" cy="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solid"/>
            <a:round/>
            <a:headEnd type="none"/>
            <a:tailEnd type="none"/>
          </a:ln>
          <a:effectLst/>
        </p:spPr>
      </p:cxnSp>
      <p:cxnSp>
        <p:nvCxnSpPr>
          <p:cNvPr id="22" name="直接连接符 21"/>
          <p:cNvCxnSpPr/>
          <p:nvPr/>
        </p:nvCxnSpPr>
        <p:spPr bwMode="auto">
          <a:xfrm>
            <a:off x="5940152" y="2276872"/>
            <a:ext cx="360040" cy="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solid"/>
            <a:round/>
            <a:headEnd type="none"/>
            <a:tailEnd type="none"/>
          </a:ln>
          <a:effectLst/>
        </p:spPr>
      </p:cxnSp>
      <p:sp>
        <p:nvSpPr>
          <p:cNvPr id="8" name="TextBox 20"/>
          <p:cNvSpPr txBox="1">
            <a:spLocks noChangeArrowheads="1"/>
          </p:cNvSpPr>
          <p:nvPr/>
        </p:nvSpPr>
        <p:spPr bwMode="auto">
          <a:xfrm>
            <a:off x="148904" y="3140968"/>
            <a:ext cx="8424937" cy="3046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lvl="1" indent="-3429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折叠法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将关键码从左至右分为位数相等的几部分，然后将几部分叠加求和，并按照散列表表长取后几位作为地址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en-US" altLang="zh-CN" sz="24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hashaddress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= f(9876543210) = 987+654+321+0 = </a:t>
            </a:r>
            <a:r>
              <a:rPr lang="en-US" altLang="zh-CN" sz="24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962 = 962</a:t>
            </a:r>
          </a:p>
          <a:p>
            <a:pPr lvl="2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可回折提高随机性 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= 789+654+123+0=</a:t>
            </a:r>
            <a:r>
              <a:rPr lang="en-US" altLang="zh-CN" sz="24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566=566</a:t>
            </a:r>
          </a:p>
          <a:p>
            <a:pPr lvl="2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适用于关键码位数较大，但不明分布的情况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" name="直接连接符 8"/>
          <p:cNvCxnSpPr/>
          <p:nvPr/>
        </p:nvCxnSpPr>
        <p:spPr bwMode="auto">
          <a:xfrm>
            <a:off x="4139952" y="5013176"/>
            <a:ext cx="216024" cy="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solid"/>
            <a:round/>
            <a:headEnd type="none"/>
            <a:tailEnd type="none"/>
          </a:ln>
          <a:effectLst/>
        </p:spPr>
      </p:cxnSp>
      <p:cxnSp>
        <p:nvCxnSpPr>
          <p:cNvPr id="10" name="直接连接符 9"/>
          <p:cNvCxnSpPr/>
          <p:nvPr/>
        </p:nvCxnSpPr>
        <p:spPr bwMode="auto">
          <a:xfrm>
            <a:off x="6804248" y="5517232"/>
            <a:ext cx="216024" cy="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solid"/>
            <a:round/>
            <a:headEnd type="none"/>
            <a:tailEnd type="none"/>
          </a:ln>
          <a:effectLst/>
        </p:spPr>
      </p:cxnSp>
    </p:spTree>
    <p:extLst>
      <p:ext uri="{BB962C8B-B14F-4D97-AF65-F5344CB8AC3E}">
        <p14:creationId xmlns:p14="http://schemas.microsoft.com/office/powerpoint/2010/main" val="696304809"/>
      </p:ext>
    </p:extLst>
  </p:cSld>
  <p:clrMapOvr>
    <a:masterClrMapping/>
  </p:clrMapOvr>
  <p:transition advTm="157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088" y="85725"/>
            <a:ext cx="7599362" cy="914400"/>
          </a:xfrm>
        </p:spPr>
        <p:txBody>
          <a:bodyPr/>
          <a:lstStyle/>
          <a:p>
            <a:pPr>
              <a:defRPr/>
            </a:pPr>
            <a:r>
              <a:rPr lang="zh-CN" altLang="en-US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散列函数</a:t>
            </a:r>
            <a:r>
              <a:rPr lang="en-US" altLang="zh-CN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(5)</a:t>
            </a:r>
            <a:endParaRPr lang="zh-CN" altLang="en-US" sz="3600" dirty="0">
              <a:solidFill>
                <a:srgbClr val="00336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9" name="TextBox 20"/>
          <p:cNvSpPr txBox="1">
            <a:spLocks noChangeArrowheads="1"/>
          </p:cNvSpPr>
          <p:nvPr/>
        </p:nvSpPr>
        <p:spPr bwMode="auto">
          <a:xfrm>
            <a:off x="179511" y="1103996"/>
            <a:ext cx="8856985" cy="31239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lvl="1" indent="-3429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（伪）随机数法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散列函数追求随机，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f(key)=random(key) </a:t>
            </a:r>
          </a:p>
          <a:p>
            <a:pPr lvl="2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采用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C/C++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提供的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rand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函数再将其映射到桶地址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当关键码长度不等时，采用该方法比较合适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需注意不同计算环境的伪随机数发生器各不相同，代码在不同平台间移植需要格外小心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 bwMode="auto">
              <a:xfrm>
                <a:off x="1763688" y="2492896"/>
                <a:ext cx="5405372" cy="400110"/>
              </a:xfrm>
              <a:prstGeom prst="rect">
                <a:avLst/>
              </a:prstGeom>
              <a:solidFill>
                <a:srgbClr val="7030A0"/>
              </a:solidFill>
              <a:ln w="3175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000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charset="0"/>
                          <a:cs typeface="Microsoft YaHei" charset="0"/>
                        </a:rPr>
                        <m:t>𝐡𝐚𝐬𝐡</m:t>
                      </m:r>
                      <m:r>
                        <a:rPr kumimoji="1" lang="en-US" altLang="zh-CN" sz="2000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charset="0"/>
                          <a:cs typeface="Microsoft YaHei" charset="0"/>
                        </a:rPr>
                        <m:t>=</m:t>
                      </m:r>
                      <m:r>
                        <a:rPr kumimoji="1" lang="en-US" altLang="zh-CN" sz="2000" b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charset="0"/>
                          <a:cs typeface="Microsoft YaHei" charset="0"/>
                        </a:rPr>
                        <m:t>𝒇</m:t>
                      </m:r>
                      <m:d>
                        <m:dPr>
                          <m:ctrlPr>
                            <a:rPr kumimoji="1" lang="en-US" altLang="zh-CN" sz="2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charset="0"/>
                              <a:cs typeface="Microsoft YaHei" charset="0"/>
                            </a:rPr>
                          </m:ctrlPr>
                        </m:dPr>
                        <m:e>
                          <m:r>
                            <a:rPr kumimoji="1" lang="en-US" altLang="zh-CN" sz="20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Microsoft YaHei" charset="0"/>
                              <a:cs typeface="Microsoft YaHei" charset="0"/>
                            </a:rPr>
                            <m:t>𝐤𝐞𝐲</m:t>
                          </m:r>
                        </m:e>
                      </m:d>
                      <m:r>
                        <a:rPr kumimoji="1" lang="en-US" altLang="zh-CN" sz="2000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charset="0"/>
                          <a:cs typeface="Microsoft YaHei" charset="0"/>
                        </a:rPr>
                        <m:t>=</m:t>
                      </m:r>
                      <m:r>
                        <a:rPr kumimoji="1" lang="en-US" altLang="zh-CN" sz="2000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charset="0"/>
                          <a:cs typeface="Microsoft YaHei" charset="0"/>
                        </a:rPr>
                        <m:t>𝐫𝐚𝐧𝐝</m:t>
                      </m:r>
                      <m:r>
                        <a:rPr kumimoji="1" lang="en-US" altLang="zh-CN" sz="2000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charset="0"/>
                          <a:cs typeface="Microsoft YaHei" charset="0"/>
                        </a:rPr>
                        <m:t>(</m:t>
                      </m:r>
                      <m:r>
                        <a:rPr kumimoji="1" lang="en-US" altLang="zh-CN" sz="2000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charset="0"/>
                          <a:cs typeface="Microsoft YaHei" charset="0"/>
                        </a:rPr>
                        <m:t>𝐤𝐞𝐲</m:t>
                      </m:r>
                      <m:r>
                        <a:rPr kumimoji="1" lang="en-US" altLang="zh-CN" sz="20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charset="0"/>
                          <a:cs typeface="Microsoft YaHei" charset="0"/>
                        </a:rPr>
                        <m:t>) </m:t>
                      </m:r>
                      <m:r>
                        <a:rPr kumimoji="1" lang="en-US" altLang="zh-CN" sz="2000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charset="0"/>
                          <a:cs typeface="Microsoft YaHei" charset="0"/>
                        </a:rPr>
                        <m:t>% </m:t>
                      </m:r>
                      <m:r>
                        <a:rPr kumimoji="1" lang="en-US" altLang="zh-CN" sz="2000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Microsoft YaHei" charset="0"/>
                          <a:cs typeface="Microsoft YaHei" charset="0"/>
                        </a:rPr>
                        <m:t>𝐌</m:t>
                      </m:r>
                    </m:oMath>
                  </m:oMathPara>
                </a14:m>
                <a:endParaRPr kumimoji="1" lang="zh-CN" altLang="en-US" sz="2000" b="1" dirty="0">
                  <a:solidFill>
                    <a:schemeClr val="bg1"/>
                  </a:solidFill>
                  <a:latin typeface="Microsoft YaHei" charset="0"/>
                  <a:ea typeface="Microsoft YaHei" charset="0"/>
                  <a:cs typeface="Microsoft YaHei" charset="0"/>
                </a:endParaRPr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63688" y="2492896"/>
                <a:ext cx="5405372" cy="400110"/>
              </a:xfrm>
              <a:prstGeom prst="rect">
                <a:avLst/>
              </a:prstGeom>
              <a:blipFill>
                <a:blip r:embed="rId3"/>
                <a:stretch>
                  <a:fillRect b="-15152"/>
                </a:stretch>
              </a:blipFill>
              <a:ln w="31750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圆角矩形 3"/>
          <p:cNvSpPr/>
          <p:nvPr/>
        </p:nvSpPr>
        <p:spPr bwMode="auto">
          <a:xfrm>
            <a:off x="3491880" y="4331799"/>
            <a:ext cx="1728192" cy="936104"/>
          </a:xfrm>
          <a:prstGeom prst="roundRect">
            <a:avLst/>
          </a:prstGeom>
          <a:solidFill>
            <a:schemeClr val="accent2">
              <a:lumMod val="50000"/>
            </a:schemeClr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r>
              <a:rPr kumimoji="1" lang="zh-CN" altLang="en-US" sz="2000" b="1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计算散列地址时间</a:t>
            </a:r>
          </a:p>
        </p:txBody>
      </p:sp>
      <p:sp>
        <p:nvSpPr>
          <p:cNvPr id="15" name="圆角矩形 14"/>
          <p:cNvSpPr/>
          <p:nvPr/>
        </p:nvSpPr>
        <p:spPr bwMode="auto">
          <a:xfrm>
            <a:off x="4896036" y="5062629"/>
            <a:ext cx="1728192" cy="742635"/>
          </a:xfrm>
          <a:prstGeom prst="roundRect">
            <a:avLst/>
          </a:prstGeom>
          <a:solidFill>
            <a:schemeClr val="accent4">
              <a:lumMod val="75000"/>
              <a:lumOff val="25000"/>
            </a:schemeClr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r>
              <a:rPr kumimoji="1" lang="zh-CN" altLang="en-US" sz="2000" b="1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关键码长度</a:t>
            </a:r>
          </a:p>
        </p:txBody>
      </p:sp>
      <p:sp>
        <p:nvSpPr>
          <p:cNvPr id="16" name="圆角矩形 15"/>
          <p:cNvSpPr/>
          <p:nvPr/>
        </p:nvSpPr>
        <p:spPr bwMode="auto">
          <a:xfrm>
            <a:off x="6412976" y="4376163"/>
            <a:ext cx="1728192" cy="936104"/>
          </a:xfrm>
          <a:prstGeom prst="roundRect">
            <a:avLst/>
          </a:prstGeom>
          <a:solidFill>
            <a:schemeClr val="accent6">
              <a:lumMod val="50000"/>
            </a:schemeClr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r>
              <a:rPr kumimoji="1" lang="zh-CN" altLang="en-US" sz="2000" b="1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散列表大小</a:t>
            </a:r>
          </a:p>
        </p:txBody>
      </p:sp>
      <p:sp>
        <p:nvSpPr>
          <p:cNvPr id="17" name="圆角矩形 16"/>
          <p:cNvSpPr/>
          <p:nvPr/>
        </p:nvSpPr>
        <p:spPr bwMode="auto">
          <a:xfrm>
            <a:off x="791580" y="4313036"/>
            <a:ext cx="1728192" cy="936104"/>
          </a:xfrm>
          <a:prstGeom prst="roundRect">
            <a:avLst/>
          </a:prstGeom>
          <a:solidFill>
            <a:schemeClr val="accent5">
              <a:lumMod val="25000"/>
            </a:schemeClr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r>
              <a:rPr kumimoji="1" lang="zh-CN" altLang="en-US" sz="2000" b="1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关键码分布情况</a:t>
            </a:r>
          </a:p>
        </p:txBody>
      </p:sp>
      <p:sp>
        <p:nvSpPr>
          <p:cNvPr id="20" name="圆角矩形 19"/>
          <p:cNvSpPr/>
          <p:nvPr/>
        </p:nvSpPr>
        <p:spPr bwMode="auto">
          <a:xfrm>
            <a:off x="2087724" y="5067092"/>
            <a:ext cx="1728192" cy="738172"/>
          </a:xfrm>
          <a:prstGeom prst="roundRect">
            <a:avLst/>
          </a:prstGeom>
          <a:solidFill>
            <a:srgbClr val="00823B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r>
              <a:rPr kumimoji="1" lang="zh-CN" altLang="en-US" sz="2000" b="1" dirty="0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rPr>
              <a:t>查找频率</a:t>
            </a:r>
          </a:p>
        </p:txBody>
      </p:sp>
      <p:sp>
        <p:nvSpPr>
          <p:cNvPr id="7" name="矩形 6"/>
          <p:cNvSpPr/>
          <p:nvPr/>
        </p:nvSpPr>
        <p:spPr>
          <a:xfrm>
            <a:off x="2987824" y="5917938"/>
            <a:ext cx="29546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散列函数设计需考虑的因素</a:t>
            </a:r>
            <a:endParaRPr lang="zh-CN" altLang="en-US" dirty="0"/>
          </a:p>
        </p:txBody>
      </p:sp>
      <p:sp>
        <p:nvSpPr>
          <p:cNvPr id="21" name="矩形 20"/>
          <p:cNvSpPr/>
          <p:nvPr/>
        </p:nvSpPr>
        <p:spPr bwMode="auto">
          <a:xfrm>
            <a:off x="323528" y="6324756"/>
            <a:ext cx="8406680" cy="422676"/>
          </a:xfrm>
          <a:prstGeom prst="rect">
            <a:avLst/>
          </a:prstGeom>
          <a:solidFill>
            <a:srgbClr val="C00000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marL="0" lvl="2" algn="ctr"/>
            <a:r>
              <a:rPr lang="zh-CN" altLang="en-US" sz="24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若关键码为字符串，可将其转化为数字进行处理</a:t>
            </a:r>
            <a:endParaRPr lang="en-US" altLang="zh-CN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28004687"/>
      </p:ext>
    </p:extLst>
  </p:cSld>
  <p:clrMapOvr>
    <a:masterClrMapping/>
  </p:clrMapOvr>
  <p:transition advTm="157">
    <p:zoom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extBox 20"/>
          <p:cNvSpPr txBox="1">
            <a:spLocks noChangeArrowheads="1"/>
          </p:cNvSpPr>
          <p:nvPr/>
        </p:nvSpPr>
        <p:spPr bwMode="auto">
          <a:xfrm>
            <a:off x="179512" y="1196752"/>
            <a:ext cx="8749223" cy="4431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lvl="1" indent="-3429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开放定址：线性试探法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独立链等结构需要额外的内存空间，并且物理内存不连续，在散列表较大情况下，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IO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处理消耗大量时间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就地排解散列冲突，为每个冲突码在散列表内部选择空的桶（即使不是散列函数计算出的地址）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因此，每个词条均有可能落到任意的散列地址，称作</a:t>
            </a:r>
            <a:r>
              <a:rPr lang="zh-CN" altLang="en-US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开放定址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open addressing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）同时，因可用的散列地址仅限于散列表所覆盖的范围内，所以称为</a:t>
            </a:r>
            <a:r>
              <a:rPr lang="zh-CN" altLang="en-US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闭散列策略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(closed hashing)</a:t>
            </a:r>
          </a:p>
          <a:p>
            <a:pPr lvl="2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在插入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key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时，若发现桶单元</a:t>
            </a:r>
            <a:r>
              <a:rPr lang="en-US" altLang="zh-CN" sz="20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ht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[hash(key)]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已经被占用，则转而试探</a:t>
            </a:r>
            <a:r>
              <a:rPr lang="en-US" altLang="zh-CN" sz="20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ht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[hash(key)+1]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；若也被占用，则试探</a:t>
            </a:r>
            <a:r>
              <a:rPr lang="en-US" altLang="zh-CN" sz="20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ht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[hash(key)+2]</a:t>
            </a:r>
          </a:p>
          <a:p>
            <a:pPr lvl="2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en-US" altLang="zh-CN" sz="20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次试探的桶单元为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en-US" altLang="zh-CN" sz="20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ht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[hash(key)+</a:t>
            </a:r>
            <a:r>
              <a:rPr lang="en-US" altLang="zh-CN" sz="20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] % M</a:t>
            </a:r>
          </a:p>
          <a:p>
            <a:pPr lvl="2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088" y="85725"/>
            <a:ext cx="7599362" cy="914400"/>
          </a:xfrm>
        </p:spPr>
        <p:txBody>
          <a:bodyPr/>
          <a:lstStyle/>
          <a:p>
            <a:pPr>
              <a:defRPr/>
            </a:pPr>
            <a:r>
              <a:rPr lang="zh-CN" altLang="en-US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散列冲突排解</a:t>
            </a:r>
            <a:r>
              <a:rPr lang="en-US" altLang="zh-CN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(4)</a:t>
            </a:r>
            <a:endParaRPr lang="zh-CN" altLang="en-US" sz="3600" dirty="0">
              <a:solidFill>
                <a:srgbClr val="00336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395536" y="5886723"/>
            <a:ext cx="8352928" cy="720858"/>
            <a:chOff x="395536" y="5805264"/>
            <a:chExt cx="8352928" cy="720858"/>
          </a:xfrm>
        </p:grpSpPr>
        <p:sp>
          <p:nvSpPr>
            <p:cNvPr id="89" name="矩形 88"/>
            <p:cNvSpPr/>
            <p:nvPr/>
          </p:nvSpPr>
          <p:spPr bwMode="auto">
            <a:xfrm>
              <a:off x="395536" y="5805264"/>
              <a:ext cx="360040" cy="369487"/>
            </a:xfrm>
            <a:prstGeom prst="rect">
              <a:avLst/>
            </a:prstGeom>
            <a:solidFill>
              <a:schemeClr val="accent1"/>
            </a:solidFill>
            <a:ln w="12700" algn="ctr">
              <a:solidFill>
                <a:srgbClr val="C00000"/>
              </a:solidFill>
              <a:miter lim="800000"/>
              <a:headEnd/>
              <a:tailEnd/>
            </a:ln>
            <a:effectLst/>
          </p:spPr>
          <p:txBody>
            <a:bodyPr lIns="36000" tIns="0" rIns="36000" bIns="0" rtlCol="0" anchor="ctr"/>
            <a:lstStyle/>
            <a:p>
              <a:pPr algn="ctr"/>
              <a:r>
                <a:rPr lang="en-US" altLang="zh-CN" sz="7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2013011635</a:t>
              </a:r>
              <a:endParaRPr lang="zh-CN" altLang="en-US" sz="7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0" name="矩形 89"/>
            <p:cNvSpPr/>
            <p:nvPr/>
          </p:nvSpPr>
          <p:spPr bwMode="auto">
            <a:xfrm>
              <a:off x="755576" y="5805264"/>
              <a:ext cx="360040" cy="369487"/>
            </a:xfrm>
            <a:prstGeom prst="rect">
              <a:avLst/>
            </a:prstGeom>
            <a:solidFill>
              <a:schemeClr val="accent1"/>
            </a:solidFill>
            <a:ln w="12700" algn="ctr">
              <a:solidFill>
                <a:srgbClr val="C00000"/>
              </a:solidFill>
              <a:miter lim="800000"/>
              <a:headEnd/>
              <a:tailEnd/>
            </a:ln>
            <a:effectLst/>
          </p:spPr>
          <p:txBody>
            <a:bodyPr lIns="36000" tIns="0" rIns="36000" bIns="0" rtlCol="0" anchor="ctr"/>
            <a:lstStyle/>
            <a:p>
              <a:pPr algn="ctr"/>
              <a:r>
                <a:rPr lang="en-US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~</a:t>
              </a:r>
              <a:endPara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1" name="矩形 90"/>
            <p:cNvSpPr/>
            <p:nvPr/>
          </p:nvSpPr>
          <p:spPr bwMode="auto">
            <a:xfrm>
              <a:off x="1115616" y="5805264"/>
              <a:ext cx="360040" cy="369487"/>
            </a:xfrm>
            <a:prstGeom prst="rect">
              <a:avLst/>
            </a:prstGeom>
            <a:solidFill>
              <a:schemeClr val="accent1"/>
            </a:solidFill>
            <a:ln w="12700" algn="ctr">
              <a:solidFill>
                <a:srgbClr val="C00000"/>
              </a:solidFill>
              <a:miter lim="800000"/>
              <a:headEnd/>
              <a:tailEnd/>
            </a:ln>
            <a:effectLst/>
          </p:spPr>
          <p:txBody>
            <a:bodyPr lIns="36000" tIns="0" rIns="36000" bIns="0" rtlCol="0" anchor="ctr"/>
            <a:lstStyle/>
            <a:p>
              <a:pPr algn="ctr"/>
              <a:r>
                <a:rPr lang="en-US" altLang="zh-CN" sz="7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2013012235</a:t>
              </a:r>
              <a:endParaRPr lang="zh-CN" altLang="en-US" sz="7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2" name="矩形 91"/>
            <p:cNvSpPr/>
            <p:nvPr/>
          </p:nvSpPr>
          <p:spPr bwMode="auto">
            <a:xfrm>
              <a:off x="1475656" y="5805264"/>
              <a:ext cx="360040" cy="369487"/>
            </a:xfrm>
            <a:prstGeom prst="rect">
              <a:avLst/>
            </a:prstGeom>
            <a:solidFill>
              <a:schemeClr val="accent1"/>
            </a:solidFill>
            <a:ln w="12700" algn="ctr">
              <a:solidFill>
                <a:srgbClr val="C00000"/>
              </a:solidFill>
              <a:miter lim="800000"/>
              <a:headEnd/>
              <a:tailEnd/>
            </a:ln>
            <a:effectLst/>
          </p:spPr>
          <p:txBody>
            <a:bodyPr lIns="36000" tIns="0" rIns="36000" bIns="0" rtlCol="0" anchor="ctr"/>
            <a:lstStyle/>
            <a:p>
              <a:pPr algn="ctr"/>
              <a:r>
                <a:rPr lang="en-US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~</a:t>
              </a:r>
              <a:endPara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3" name="矩形 92"/>
            <p:cNvSpPr/>
            <p:nvPr/>
          </p:nvSpPr>
          <p:spPr bwMode="auto">
            <a:xfrm>
              <a:off x="1835696" y="5805264"/>
              <a:ext cx="360040" cy="369487"/>
            </a:xfrm>
            <a:prstGeom prst="rect">
              <a:avLst/>
            </a:prstGeom>
            <a:solidFill>
              <a:schemeClr val="accent1"/>
            </a:solidFill>
            <a:ln w="12700" algn="ctr">
              <a:solidFill>
                <a:srgbClr val="C00000"/>
              </a:solidFill>
              <a:miter lim="800000"/>
              <a:headEnd/>
              <a:tailEnd/>
            </a:ln>
            <a:effectLst/>
          </p:spPr>
          <p:txBody>
            <a:bodyPr lIns="36000" tIns="0" rIns="36000" bIns="0" rtlCol="0" anchor="ctr"/>
            <a:lstStyle/>
            <a:p>
              <a:pPr algn="ctr"/>
              <a:r>
                <a:rPr lang="en-US" altLang="zh-CN" sz="7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2012010518</a:t>
              </a:r>
            </a:p>
          </p:txBody>
        </p:sp>
        <p:sp>
          <p:nvSpPr>
            <p:cNvPr id="94" name="矩形 93"/>
            <p:cNvSpPr/>
            <p:nvPr/>
          </p:nvSpPr>
          <p:spPr bwMode="auto">
            <a:xfrm>
              <a:off x="2195736" y="5805264"/>
              <a:ext cx="360040" cy="369487"/>
            </a:xfrm>
            <a:prstGeom prst="rect">
              <a:avLst/>
            </a:prstGeom>
            <a:solidFill>
              <a:schemeClr val="accent1"/>
            </a:solidFill>
            <a:ln w="12700" algn="ctr">
              <a:solidFill>
                <a:srgbClr val="C00000"/>
              </a:solidFill>
              <a:miter lim="800000"/>
              <a:headEnd/>
              <a:tailEnd/>
            </a:ln>
            <a:effectLst/>
          </p:spPr>
          <p:txBody>
            <a:bodyPr lIns="36000" tIns="0" rIns="36000" bIns="0" rtlCol="0" anchor="ctr"/>
            <a:lstStyle/>
            <a:p>
              <a:pPr algn="ctr"/>
              <a:r>
                <a:rPr lang="en-US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~</a:t>
              </a:r>
              <a:endPara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5" name="矩形 94"/>
            <p:cNvSpPr/>
            <p:nvPr/>
          </p:nvSpPr>
          <p:spPr bwMode="auto">
            <a:xfrm>
              <a:off x="2555776" y="5805264"/>
              <a:ext cx="360040" cy="369487"/>
            </a:xfrm>
            <a:prstGeom prst="rect">
              <a:avLst/>
            </a:prstGeom>
            <a:solidFill>
              <a:schemeClr val="accent1"/>
            </a:solidFill>
            <a:ln w="12700" algn="ctr">
              <a:solidFill>
                <a:srgbClr val="C00000"/>
              </a:solidFill>
              <a:miter lim="800000"/>
              <a:headEnd/>
              <a:tailEnd/>
            </a:ln>
            <a:effectLst/>
          </p:spPr>
          <p:txBody>
            <a:bodyPr lIns="36000" tIns="0" rIns="36000" bIns="0" rtlCol="0" anchor="ctr"/>
            <a:lstStyle/>
            <a:p>
              <a:pPr algn="ctr"/>
              <a:r>
                <a:rPr lang="en-US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~</a:t>
              </a:r>
            </a:p>
          </p:txBody>
        </p:sp>
        <p:sp>
          <p:nvSpPr>
            <p:cNvPr id="96" name="矩形 95"/>
            <p:cNvSpPr/>
            <p:nvPr/>
          </p:nvSpPr>
          <p:spPr bwMode="auto">
            <a:xfrm>
              <a:off x="2915816" y="5805264"/>
              <a:ext cx="360040" cy="369487"/>
            </a:xfrm>
            <a:prstGeom prst="rect">
              <a:avLst/>
            </a:prstGeom>
            <a:solidFill>
              <a:schemeClr val="accent1"/>
            </a:solidFill>
            <a:ln w="12700" algn="ctr">
              <a:solidFill>
                <a:srgbClr val="C00000"/>
              </a:solidFill>
              <a:miter lim="800000"/>
              <a:headEnd/>
              <a:tailEnd/>
            </a:ln>
            <a:effectLst/>
          </p:spPr>
          <p:txBody>
            <a:bodyPr lIns="36000" tIns="0" rIns="36000" bIns="0" rtlCol="0" anchor="ctr"/>
            <a:lstStyle/>
            <a:p>
              <a:pPr algn="ctr"/>
              <a:r>
                <a:rPr lang="en-US" altLang="zh-CN" sz="7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2013012217</a:t>
              </a:r>
              <a:endParaRPr lang="zh-CN" altLang="en-US" sz="7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7" name="矩形 96"/>
            <p:cNvSpPr/>
            <p:nvPr/>
          </p:nvSpPr>
          <p:spPr bwMode="auto">
            <a:xfrm>
              <a:off x="3275856" y="5805264"/>
              <a:ext cx="360040" cy="369487"/>
            </a:xfrm>
            <a:prstGeom prst="rect">
              <a:avLst/>
            </a:prstGeom>
            <a:solidFill>
              <a:schemeClr val="accent1"/>
            </a:solidFill>
            <a:ln w="12700" algn="ctr">
              <a:solidFill>
                <a:srgbClr val="C00000"/>
              </a:solidFill>
              <a:miter lim="800000"/>
              <a:headEnd/>
              <a:tailEnd/>
            </a:ln>
            <a:effectLst/>
          </p:spPr>
          <p:txBody>
            <a:bodyPr lIns="36000" tIns="0" rIns="36000" bIns="0" rtlCol="0" anchor="ctr"/>
            <a:lstStyle/>
            <a:p>
              <a:pPr algn="ctr"/>
              <a:r>
                <a:rPr lang="en-US" altLang="zh-CN" sz="7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2014010533</a:t>
              </a:r>
              <a:endParaRPr lang="zh-CN" altLang="en-US" sz="7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8" name="矩形 97"/>
            <p:cNvSpPr/>
            <p:nvPr/>
          </p:nvSpPr>
          <p:spPr bwMode="auto">
            <a:xfrm>
              <a:off x="3635896" y="5805264"/>
              <a:ext cx="360040" cy="369487"/>
            </a:xfrm>
            <a:prstGeom prst="rect">
              <a:avLst/>
            </a:prstGeom>
            <a:solidFill>
              <a:schemeClr val="accent1"/>
            </a:solidFill>
            <a:ln w="12700" algn="ctr">
              <a:solidFill>
                <a:srgbClr val="C00000"/>
              </a:solidFill>
              <a:miter lim="800000"/>
              <a:headEnd/>
              <a:tailEnd/>
            </a:ln>
            <a:effectLst/>
          </p:spPr>
          <p:txBody>
            <a:bodyPr lIns="36000" tIns="0" rIns="36000" bIns="0" rtlCol="0" anchor="ctr"/>
            <a:lstStyle/>
            <a:p>
              <a:pPr algn="ctr"/>
              <a:r>
                <a:rPr lang="en-US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~</a:t>
              </a:r>
              <a:endPara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9" name="矩形 98"/>
            <p:cNvSpPr/>
            <p:nvPr/>
          </p:nvSpPr>
          <p:spPr bwMode="auto">
            <a:xfrm>
              <a:off x="3995936" y="5805264"/>
              <a:ext cx="360040" cy="369487"/>
            </a:xfrm>
            <a:prstGeom prst="rect">
              <a:avLst/>
            </a:prstGeom>
            <a:solidFill>
              <a:schemeClr val="accent1"/>
            </a:solidFill>
            <a:ln w="12700" algn="ctr">
              <a:solidFill>
                <a:srgbClr val="C00000"/>
              </a:solidFill>
              <a:miter lim="800000"/>
              <a:headEnd/>
              <a:tailEnd/>
            </a:ln>
            <a:effectLst/>
          </p:spPr>
          <p:txBody>
            <a:bodyPr lIns="36000" tIns="0" rIns="36000" bIns="0" rtlCol="0" anchor="ctr"/>
            <a:lstStyle/>
            <a:p>
              <a:pPr algn="ctr"/>
              <a:r>
                <a:rPr lang="en-US" altLang="zh-CN" sz="7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2013012197</a:t>
              </a:r>
              <a:endParaRPr lang="zh-CN" altLang="en-US" sz="7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0" name="矩形 99"/>
            <p:cNvSpPr/>
            <p:nvPr/>
          </p:nvSpPr>
          <p:spPr bwMode="auto">
            <a:xfrm>
              <a:off x="4355976" y="5805264"/>
              <a:ext cx="360040" cy="369487"/>
            </a:xfrm>
            <a:prstGeom prst="rect">
              <a:avLst/>
            </a:prstGeom>
            <a:solidFill>
              <a:schemeClr val="accent1"/>
            </a:solidFill>
            <a:ln w="12700" algn="ctr">
              <a:solidFill>
                <a:srgbClr val="C00000"/>
              </a:solidFill>
              <a:miter lim="800000"/>
              <a:headEnd/>
              <a:tailEnd/>
            </a:ln>
            <a:effectLst/>
          </p:spPr>
          <p:txBody>
            <a:bodyPr lIns="36000" tIns="0" rIns="36000" bIns="0" rtlCol="0" anchor="ctr"/>
            <a:lstStyle/>
            <a:p>
              <a:pPr algn="ctr"/>
              <a:r>
                <a:rPr lang="en-US" altLang="zh-CN" sz="7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2014010513</a:t>
              </a:r>
              <a:endParaRPr lang="zh-CN" altLang="en-US" sz="7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1" name="矩形 100"/>
            <p:cNvSpPr/>
            <p:nvPr/>
          </p:nvSpPr>
          <p:spPr bwMode="auto">
            <a:xfrm>
              <a:off x="4716016" y="5805264"/>
              <a:ext cx="360040" cy="369487"/>
            </a:xfrm>
            <a:prstGeom prst="rect">
              <a:avLst/>
            </a:prstGeom>
            <a:solidFill>
              <a:schemeClr val="accent1"/>
            </a:solidFill>
            <a:ln w="12700" algn="ctr">
              <a:solidFill>
                <a:srgbClr val="C00000"/>
              </a:solidFill>
              <a:miter lim="800000"/>
              <a:headEnd/>
              <a:tailEnd/>
            </a:ln>
            <a:effectLst/>
          </p:spPr>
          <p:txBody>
            <a:bodyPr lIns="36000" tIns="0" rIns="36000" bIns="0" rtlCol="0" anchor="ctr"/>
            <a:lstStyle/>
            <a:p>
              <a:pPr algn="ctr"/>
              <a:r>
                <a:rPr lang="en-US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~</a:t>
              </a:r>
              <a:endPara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2" name="矩形 101"/>
            <p:cNvSpPr/>
            <p:nvPr/>
          </p:nvSpPr>
          <p:spPr bwMode="auto">
            <a:xfrm>
              <a:off x="5076056" y="5805264"/>
              <a:ext cx="360040" cy="369487"/>
            </a:xfrm>
            <a:prstGeom prst="rect">
              <a:avLst/>
            </a:prstGeom>
            <a:solidFill>
              <a:schemeClr val="accent1"/>
            </a:solidFill>
            <a:ln w="12700" algn="ctr">
              <a:solidFill>
                <a:srgbClr val="C00000"/>
              </a:solidFill>
              <a:miter lim="800000"/>
              <a:headEnd/>
              <a:tailEnd/>
            </a:ln>
            <a:effectLst/>
          </p:spPr>
          <p:txBody>
            <a:bodyPr lIns="36000" tIns="0" rIns="36000" bIns="0" rtlCol="0" anchor="ctr"/>
            <a:lstStyle/>
            <a:p>
              <a:pPr algn="ctr"/>
              <a:r>
                <a:rPr lang="en-US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~</a:t>
              </a:r>
              <a:endPara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3" name="矩形 102"/>
            <p:cNvSpPr/>
            <p:nvPr/>
          </p:nvSpPr>
          <p:spPr bwMode="auto">
            <a:xfrm>
              <a:off x="5436096" y="5805264"/>
              <a:ext cx="360040" cy="369487"/>
            </a:xfrm>
            <a:prstGeom prst="rect">
              <a:avLst/>
            </a:prstGeom>
            <a:solidFill>
              <a:schemeClr val="accent1"/>
            </a:solidFill>
            <a:ln w="12700" algn="ctr">
              <a:solidFill>
                <a:srgbClr val="C00000"/>
              </a:solidFill>
              <a:miter lim="800000"/>
              <a:headEnd/>
              <a:tailEnd/>
            </a:ln>
            <a:effectLst/>
          </p:spPr>
          <p:txBody>
            <a:bodyPr lIns="36000" tIns="0" rIns="36000" bIns="0" rtlCol="0" anchor="ctr"/>
            <a:lstStyle/>
            <a:p>
              <a:pPr algn="ctr"/>
              <a:r>
                <a:rPr lang="en-US" altLang="zh-CN" sz="7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2012011494</a:t>
              </a:r>
              <a:endParaRPr lang="zh-CN" altLang="en-US" sz="7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4" name="矩形 103"/>
            <p:cNvSpPr/>
            <p:nvPr/>
          </p:nvSpPr>
          <p:spPr bwMode="auto">
            <a:xfrm>
              <a:off x="5796136" y="5805264"/>
              <a:ext cx="360040" cy="369487"/>
            </a:xfrm>
            <a:prstGeom prst="rect">
              <a:avLst/>
            </a:prstGeom>
            <a:solidFill>
              <a:schemeClr val="accent1"/>
            </a:solidFill>
            <a:ln w="12700" algn="ctr">
              <a:solidFill>
                <a:srgbClr val="C00000"/>
              </a:solidFill>
              <a:miter lim="800000"/>
              <a:headEnd/>
              <a:tailEnd/>
            </a:ln>
            <a:effectLst/>
          </p:spPr>
          <p:txBody>
            <a:bodyPr lIns="36000" tIns="0" rIns="36000" bIns="0" rtlCol="0" anchor="ctr"/>
            <a:lstStyle/>
            <a:p>
              <a:pPr algn="ctr"/>
              <a:r>
                <a:rPr lang="en-US" altLang="zh-CN" sz="7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2014013392</a:t>
              </a:r>
              <a:endParaRPr lang="zh-CN" altLang="en-US" sz="7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5" name="矩形 104"/>
            <p:cNvSpPr/>
            <p:nvPr/>
          </p:nvSpPr>
          <p:spPr bwMode="auto">
            <a:xfrm>
              <a:off x="6143760" y="5805264"/>
              <a:ext cx="360040" cy="369487"/>
            </a:xfrm>
            <a:prstGeom prst="rect">
              <a:avLst/>
            </a:prstGeom>
            <a:solidFill>
              <a:schemeClr val="accent1"/>
            </a:solidFill>
            <a:ln w="12700" algn="ctr">
              <a:solidFill>
                <a:srgbClr val="C00000"/>
              </a:solidFill>
              <a:miter lim="800000"/>
              <a:headEnd/>
              <a:tailEnd/>
            </a:ln>
            <a:effectLst/>
          </p:spPr>
          <p:txBody>
            <a:bodyPr lIns="36000" tIns="0" rIns="36000" bIns="0" rtlCol="0" anchor="ctr"/>
            <a:lstStyle/>
            <a:p>
              <a:pPr algn="ctr"/>
              <a:r>
                <a:rPr lang="en-US" altLang="zh-CN" sz="7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2013010340</a:t>
              </a:r>
              <a:endParaRPr lang="zh-CN" altLang="en-US" sz="7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6" name="矩形 105"/>
            <p:cNvSpPr/>
            <p:nvPr/>
          </p:nvSpPr>
          <p:spPr bwMode="auto">
            <a:xfrm>
              <a:off x="6503800" y="5805264"/>
              <a:ext cx="360040" cy="369487"/>
            </a:xfrm>
            <a:prstGeom prst="rect">
              <a:avLst/>
            </a:prstGeom>
            <a:solidFill>
              <a:schemeClr val="accent1"/>
            </a:solidFill>
            <a:ln w="12700" algn="ctr">
              <a:solidFill>
                <a:srgbClr val="C00000"/>
              </a:solidFill>
              <a:miter lim="800000"/>
              <a:headEnd/>
              <a:tailEnd/>
            </a:ln>
            <a:effectLst/>
          </p:spPr>
          <p:txBody>
            <a:bodyPr lIns="36000" tIns="0" rIns="36000" bIns="0" rtlCol="0" anchor="ctr"/>
            <a:lstStyle/>
            <a:p>
              <a:pPr algn="ctr"/>
              <a:r>
                <a:rPr lang="en-US" altLang="zh-CN" sz="7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2012012118</a:t>
              </a:r>
              <a:endParaRPr lang="zh-CN" altLang="en-US" sz="7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7" name="矩形 106"/>
            <p:cNvSpPr/>
            <p:nvPr/>
          </p:nvSpPr>
          <p:spPr bwMode="auto">
            <a:xfrm>
              <a:off x="6863840" y="5805264"/>
              <a:ext cx="360040" cy="369487"/>
            </a:xfrm>
            <a:prstGeom prst="rect">
              <a:avLst/>
            </a:prstGeom>
            <a:solidFill>
              <a:schemeClr val="accent1"/>
            </a:solidFill>
            <a:ln w="12700" algn="ctr">
              <a:solidFill>
                <a:srgbClr val="C00000"/>
              </a:solidFill>
              <a:miter lim="800000"/>
              <a:headEnd/>
              <a:tailEnd/>
            </a:ln>
            <a:effectLst/>
          </p:spPr>
          <p:txBody>
            <a:bodyPr lIns="36000" tIns="0" rIns="36000" bIns="0" rtlCol="0" anchor="ctr"/>
            <a:lstStyle/>
            <a:p>
              <a:pPr algn="ctr"/>
              <a:r>
                <a:rPr lang="en-US" altLang="zh-CN" sz="7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2014012199</a:t>
              </a:r>
              <a:endParaRPr lang="zh-CN" altLang="en-US" sz="7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8" name="矩形 107"/>
            <p:cNvSpPr/>
            <p:nvPr/>
          </p:nvSpPr>
          <p:spPr bwMode="auto">
            <a:xfrm>
              <a:off x="7223880" y="5805264"/>
              <a:ext cx="360040" cy="369487"/>
            </a:xfrm>
            <a:prstGeom prst="rect">
              <a:avLst/>
            </a:prstGeom>
            <a:solidFill>
              <a:schemeClr val="accent1"/>
            </a:solidFill>
            <a:ln w="12700" algn="ctr">
              <a:solidFill>
                <a:srgbClr val="C00000"/>
              </a:solidFill>
              <a:miter lim="800000"/>
              <a:headEnd/>
              <a:tailEnd/>
            </a:ln>
            <a:effectLst/>
          </p:spPr>
          <p:txBody>
            <a:bodyPr lIns="36000" tIns="0" rIns="36000" bIns="0" rtlCol="0" anchor="ctr"/>
            <a:lstStyle/>
            <a:p>
              <a:pPr algn="ctr"/>
              <a:r>
                <a:rPr lang="en-US" altLang="zh-CN" sz="7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2013012620</a:t>
              </a:r>
              <a:endParaRPr lang="zh-CN" altLang="en-US" sz="7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9" name="矩形 108"/>
            <p:cNvSpPr/>
            <p:nvPr/>
          </p:nvSpPr>
          <p:spPr bwMode="auto">
            <a:xfrm>
              <a:off x="7583920" y="5805264"/>
              <a:ext cx="360040" cy="369487"/>
            </a:xfrm>
            <a:prstGeom prst="rect">
              <a:avLst/>
            </a:prstGeom>
            <a:solidFill>
              <a:schemeClr val="accent1"/>
            </a:solidFill>
            <a:ln w="12700" algn="ctr">
              <a:solidFill>
                <a:srgbClr val="C00000"/>
              </a:solidFill>
              <a:miter lim="800000"/>
              <a:headEnd/>
              <a:tailEnd/>
            </a:ln>
            <a:effectLst/>
          </p:spPr>
          <p:txBody>
            <a:bodyPr lIns="36000" tIns="0" rIns="36000" bIns="0" rtlCol="0" anchor="ctr"/>
            <a:lstStyle/>
            <a:p>
              <a:pPr algn="ctr"/>
              <a:r>
                <a:rPr lang="en-US" altLang="zh-CN" sz="7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2012012374</a:t>
              </a:r>
              <a:endParaRPr lang="zh-CN" altLang="en-US" sz="7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0" name="矩形 109"/>
            <p:cNvSpPr/>
            <p:nvPr/>
          </p:nvSpPr>
          <p:spPr bwMode="auto">
            <a:xfrm>
              <a:off x="7943960" y="5805264"/>
              <a:ext cx="360040" cy="369487"/>
            </a:xfrm>
            <a:prstGeom prst="rect">
              <a:avLst/>
            </a:prstGeom>
            <a:solidFill>
              <a:schemeClr val="accent1"/>
            </a:solidFill>
            <a:ln w="12700" algn="ctr">
              <a:solidFill>
                <a:srgbClr val="C00000"/>
              </a:solidFill>
              <a:miter lim="800000"/>
              <a:headEnd/>
              <a:tailEnd/>
            </a:ln>
            <a:effectLst/>
          </p:spPr>
          <p:txBody>
            <a:bodyPr lIns="36000" tIns="0" rIns="36000" bIns="0" rtlCol="0" anchor="ctr"/>
            <a:lstStyle/>
            <a:p>
              <a:pPr algn="ctr"/>
              <a:r>
                <a:rPr lang="en-US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~</a:t>
              </a:r>
              <a:endPara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1" name="矩形 110"/>
            <p:cNvSpPr/>
            <p:nvPr/>
          </p:nvSpPr>
          <p:spPr bwMode="auto">
            <a:xfrm>
              <a:off x="8304000" y="5805264"/>
              <a:ext cx="360040" cy="369487"/>
            </a:xfrm>
            <a:prstGeom prst="rect">
              <a:avLst/>
            </a:prstGeom>
            <a:solidFill>
              <a:schemeClr val="accent1"/>
            </a:solidFill>
            <a:ln w="12700" algn="ctr">
              <a:solidFill>
                <a:srgbClr val="C00000"/>
              </a:solidFill>
              <a:miter lim="800000"/>
              <a:headEnd/>
              <a:tailEnd/>
            </a:ln>
            <a:effectLst/>
          </p:spPr>
          <p:txBody>
            <a:bodyPr lIns="36000" tIns="0" rIns="36000" bIns="0" rtlCol="0" anchor="ctr"/>
            <a:lstStyle/>
            <a:p>
              <a:pPr algn="ctr"/>
              <a:r>
                <a:rPr lang="en-US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~</a:t>
              </a:r>
              <a:endPara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2" name="矩形 111"/>
            <p:cNvSpPr/>
            <p:nvPr/>
          </p:nvSpPr>
          <p:spPr>
            <a:xfrm>
              <a:off x="762772" y="6218345"/>
              <a:ext cx="29527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1400" dirty="0"/>
            </a:p>
          </p:txBody>
        </p:sp>
        <p:sp>
          <p:nvSpPr>
            <p:cNvPr id="115" name="矩形 114"/>
            <p:cNvSpPr/>
            <p:nvPr/>
          </p:nvSpPr>
          <p:spPr>
            <a:xfrm>
              <a:off x="1130008" y="6218345"/>
              <a:ext cx="29527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sz="1400" dirty="0"/>
            </a:p>
          </p:txBody>
        </p:sp>
        <p:sp>
          <p:nvSpPr>
            <p:cNvPr id="118" name="矩形 117"/>
            <p:cNvSpPr/>
            <p:nvPr/>
          </p:nvSpPr>
          <p:spPr>
            <a:xfrm>
              <a:off x="1497244" y="6218345"/>
              <a:ext cx="29527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sz="1400" dirty="0"/>
            </a:p>
          </p:txBody>
        </p:sp>
        <p:sp>
          <p:nvSpPr>
            <p:cNvPr id="119" name="矩形 118"/>
            <p:cNvSpPr/>
            <p:nvPr/>
          </p:nvSpPr>
          <p:spPr>
            <a:xfrm>
              <a:off x="1864480" y="6218345"/>
              <a:ext cx="29527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zh-CN" altLang="en-US" sz="1400" dirty="0"/>
            </a:p>
          </p:txBody>
        </p:sp>
        <p:sp>
          <p:nvSpPr>
            <p:cNvPr id="120" name="矩形 119"/>
            <p:cNvSpPr/>
            <p:nvPr/>
          </p:nvSpPr>
          <p:spPr>
            <a:xfrm>
              <a:off x="2231716" y="6218345"/>
              <a:ext cx="29527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endParaRPr lang="zh-CN" altLang="en-US" sz="1400" dirty="0"/>
            </a:p>
          </p:txBody>
        </p:sp>
        <p:sp>
          <p:nvSpPr>
            <p:cNvPr id="121" name="矩形 120"/>
            <p:cNvSpPr/>
            <p:nvPr/>
          </p:nvSpPr>
          <p:spPr>
            <a:xfrm>
              <a:off x="2598952" y="6218345"/>
              <a:ext cx="29527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6</a:t>
              </a:r>
              <a:endParaRPr lang="zh-CN" altLang="en-US" sz="1400" dirty="0"/>
            </a:p>
          </p:txBody>
        </p:sp>
        <p:sp>
          <p:nvSpPr>
            <p:cNvPr id="124" name="矩形 123"/>
            <p:cNvSpPr/>
            <p:nvPr/>
          </p:nvSpPr>
          <p:spPr>
            <a:xfrm>
              <a:off x="2966188" y="6218345"/>
              <a:ext cx="29527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7</a:t>
              </a:r>
              <a:endParaRPr lang="zh-CN" altLang="en-US" sz="1400" dirty="0"/>
            </a:p>
          </p:txBody>
        </p:sp>
        <p:sp>
          <p:nvSpPr>
            <p:cNvPr id="127" name="矩形 126"/>
            <p:cNvSpPr/>
            <p:nvPr/>
          </p:nvSpPr>
          <p:spPr>
            <a:xfrm>
              <a:off x="3333424" y="6218345"/>
              <a:ext cx="29527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8</a:t>
              </a:r>
              <a:endParaRPr lang="zh-CN" altLang="en-US" sz="1400" dirty="0"/>
            </a:p>
          </p:txBody>
        </p:sp>
        <p:sp>
          <p:nvSpPr>
            <p:cNvPr id="128" name="矩形 127"/>
            <p:cNvSpPr/>
            <p:nvPr/>
          </p:nvSpPr>
          <p:spPr>
            <a:xfrm>
              <a:off x="3700662" y="6218345"/>
              <a:ext cx="29527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9</a:t>
              </a:r>
              <a:endParaRPr lang="zh-CN" altLang="en-US" sz="1400" dirty="0"/>
            </a:p>
          </p:txBody>
        </p:sp>
        <p:sp>
          <p:nvSpPr>
            <p:cNvPr id="130" name="矩形 129"/>
            <p:cNvSpPr/>
            <p:nvPr/>
          </p:nvSpPr>
          <p:spPr>
            <a:xfrm>
              <a:off x="4022104" y="6218345"/>
              <a:ext cx="405880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10</a:t>
              </a:r>
              <a:endParaRPr lang="zh-CN" altLang="en-US" sz="1400" dirty="0"/>
            </a:p>
          </p:txBody>
        </p:sp>
        <p:sp>
          <p:nvSpPr>
            <p:cNvPr id="131" name="矩形 130"/>
            <p:cNvSpPr/>
            <p:nvPr/>
          </p:nvSpPr>
          <p:spPr>
            <a:xfrm>
              <a:off x="4382144" y="6218345"/>
              <a:ext cx="405880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11</a:t>
              </a:r>
              <a:endParaRPr lang="zh-CN" altLang="en-US" sz="1400" dirty="0"/>
            </a:p>
          </p:txBody>
        </p:sp>
        <p:sp>
          <p:nvSpPr>
            <p:cNvPr id="132" name="矩形 131"/>
            <p:cNvSpPr/>
            <p:nvPr/>
          </p:nvSpPr>
          <p:spPr>
            <a:xfrm>
              <a:off x="4742184" y="6218345"/>
              <a:ext cx="405880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12</a:t>
              </a:r>
              <a:endParaRPr lang="zh-CN" altLang="en-US" sz="1400" dirty="0"/>
            </a:p>
          </p:txBody>
        </p:sp>
        <p:sp>
          <p:nvSpPr>
            <p:cNvPr id="133" name="矩形 132"/>
            <p:cNvSpPr/>
            <p:nvPr/>
          </p:nvSpPr>
          <p:spPr>
            <a:xfrm>
              <a:off x="5102224" y="6218345"/>
              <a:ext cx="405880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13</a:t>
              </a:r>
              <a:endParaRPr lang="zh-CN" altLang="en-US" sz="1400" dirty="0"/>
            </a:p>
          </p:txBody>
        </p:sp>
        <p:sp>
          <p:nvSpPr>
            <p:cNvPr id="134" name="矩形 133"/>
            <p:cNvSpPr/>
            <p:nvPr/>
          </p:nvSpPr>
          <p:spPr>
            <a:xfrm>
              <a:off x="5462264" y="6218345"/>
              <a:ext cx="405880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14</a:t>
              </a:r>
              <a:endParaRPr lang="zh-CN" altLang="en-US" sz="1400" dirty="0"/>
            </a:p>
          </p:txBody>
        </p:sp>
        <p:sp>
          <p:nvSpPr>
            <p:cNvPr id="135" name="矩形 134"/>
            <p:cNvSpPr/>
            <p:nvPr/>
          </p:nvSpPr>
          <p:spPr>
            <a:xfrm>
              <a:off x="5822304" y="6218345"/>
              <a:ext cx="405880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15</a:t>
              </a:r>
              <a:endParaRPr lang="zh-CN" altLang="en-US" sz="1400" dirty="0"/>
            </a:p>
          </p:txBody>
        </p:sp>
        <p:sp>
          <p:nvSpPr>
            <p:cNvPr id="136" name="矩形 135"/>
            <p:cNvSpPr/>
            <p:nvPr/>
          </p:nvSpPr>
          <p:spPr>
            <a:xfrm>
              <a:off x="6182344" y="6218345"/>
              <a:ext cx="405880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16</a:t>
              </a:r>
              <a:endParaRPr lang="zh-CN" altLang="en-US" sz="1400" dirty="0"/>
            </a:p>
          </p:txBody>
        </p:sp>
        <p:sp>
          <p:nvSpPr>
            <p:cNvPr id="137" name="矩形 136"/>
            <p:cNvSpPr/>
            <p:nvPr/>
          </p:nvSpPr>
          <p:spPr>
            <a:xfrm>
              <a:off x="395536" y="6218345"/>
              <a:ext cx="29527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endParaRPr lang="zh-CN" altLang="en-US" sz="1400" dirty="0"/>
            </a:p>
          </p:txBody>
        </p:sp>
        <p:sp>
          <p:nvSpPr>
            <p:cNvPr id="138" name="矩形 137"/>
            <p:cNvSpPr/>
            <p:nvPr/>
          </p:nvSpPr>
          <p:spPr>
            <a:xfrm>
              <a:off x="6542384" y="6218345"/>
              <a:ext cx="405880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17</a:t>
              </a:r>
              <a:endParaRPr lang="zh-CN" altLang="en-US" sz="1400" dirty="0"/>
            </a:p>
          </p:txBody>
        </p:sp>
        <p:sp>
          <p:nvSpPr>
            <p:cNvPr id="139" name="矩形 138"/>
            <p:cNvSpPr/>
            <p:nvPr/>
          </p:nvSpPr>
          <p:spPr>
            <a:xfrm>
              <a:off x="6902424" y="6218345"/>
              <a:ext cx="405880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18</a:t>
              </a:r>
              <a:endParaRPr lang="zh-CN" altLang="en-US" sz="1400" dirty="0"/>
            </a:p>
          </p:txBody>
        </p:sp>
        <p:sp>
          <p:nvSpPr>
            <p:cNvPr id="140" name="矩形 139"/>
            <p:cNvSpPr/>
            <p:nvPr/>
          </p:nvSpPr>
          <p:spPr>
            <a:xfrm>
              <a:off x="7262464" y="6218345"/>
              <a:ext cx="405880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19</a:t>
              </a:r>
              <a:endParaRPr lang="zh-CN" altLang="en-US" sz="1400" dirty="0"/>
            </a:p>
          </p:txBody>
        </p:sp>
        <p:sp>
          <p:nvSpPr>
            <p:cNvPr id="141" name="矩形 140"/>
            <p:cNvSpPr/>
            <p:nvPr/>
          </p:nvSpPr>
          <p:spPr>
            <a:xfrm>
              <a:off x="7622504" y="6218345"/>
              <a:ext cx="405880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20</a:t>
              </a:r>
              <a:endParaRPr lang="zh-CN" altLang="en-US" sz="1400" dirty="0"/>
            </a:p>
          </p:txBody>
        </p:sp>
        <p:sp>
          <p:nvSpPr>
            <p:cNvPr id="142" name="矩形 141"/>
            <p:cNvSpPr/>
            <p:nvPr/>
          </p:nvSpPr>
          <p:spPr>
            <a:xfrm>
              <a:off x="7982544" y="6218345"/>
              <a:ext cx="405880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21</a:t>
              </a:r>
              <a:endParaRPr lang="zh-CN" altLang="en-US" sz="1400" dirty="0"/>
            </a:p>
          </p:txBody>
        </p:sp>
        <p:sp>
          <p:nvSpPr>
            <p:cNvPr id="143" name="矩形 142"/>
            <p:cNvSpPr/>
            <p:nvPr/>
          </p:nvSpPr>
          <p:spPr>
            <a:xfrm>
              <a:off x="8342584" y="6218345"/>
              <a:ext cx="405880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22</a:t>
              </a:r>
              <a:endParaRPr lang="zh-CN" altLang="en-US" sz="1400" dirty="0"/>
            </a:p>
          </p:txBody>
        </p:sp>
      </p:grpSp>
      <p:sp>
        <p:nvSpPr>
          <p:cNvPr id="146" name="矩形 145"/>
          <p:cNvSpPr/>
          <p:nvPr/>
        </p:nvSpPr>
        <p:spPr bwMode="auto">
          <a:xfrm>
            <a:off x="5436096" y="5517236"/>
            <a:ext cx="360040" cy="369487"/>
          </a:xfrm>
          <a:prstGeom prst="rect">
            <a:avLst/>
          </a:prstGeom>
          <a:solidFill>
            <a:schemeClr val="accent1"/>
          </a:solidFill>
          <a:ln w="12700" algn="ctr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lIns="36000" tIns="0" rIns="36000" bIns="0" rtlCol="0" anchor="ctr"/>
          <a:lstStyle/>
          <a:p>
            <a:pPr algn="ctr"/>
            <a:r>
              <a:rPr lang="en-US" altLang="zh-CN" sz="7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2013013305</a:t>
            </a:r>
            <a:endParaRPr lang="zh-CN" altLang="en-US" sz="7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7" name="矩形 146"/>
          <p:cNvSpPr/>
          <p:nvPr/>
        </p:nvSpPr>
        <p:spPr bwMode="auto">
          <a:xfrm>
            <a:off x="5796136" y="5517235"/>
            <a:ext cx="360040" cy="369487"/>
          </a:xfrm>
          <a:prstGeom prst="rect">
            <a:avLst/>
          </a:prstGeom>
          <a:solidFill>
            <a:schemeClr val="accent1"/>
          </a:solidFill>
          <a:ln w="12700" algn="ctr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lIns="36000" tIns="0" rIns="36000" bIns="0" rtlCol="0" anchor="ctr"/>
          <a:lstStyle/>
          <a:p>
            <a:pPr algn="ctr"/>
            <a:r>
              <a:rPr lang="en-US" altLang="zh-CN" sz="7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2013013305</a:t>
            </a:r>
            <a:endParaRPr lang="zh-CN" altLang="en-US" sz="7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8" name="矩形 147"/>
          <p:cNvSpPr/>
          <p:nvPr/>
        </p:nvSpPr>
        <p:spPr bwMode="auto">
          <a:xfrm>
            <a:off x="6143760" y="5517235"/>
            <a:ext cx="360040" cy="369487"/>
          </a:xfrm>
          <a:prstGeom prst="rect">
            <a:avLst/>
          </a:prstGeom>
          <a:solidFill>
            <a:schemeClr val="accent1"/>
          </a:solidFill>
          <a:ln w="12700" algn="ctr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lIns="36000" tIns="0" rIns="36000" bIns="0" rtlCol="0" anchor="ctr"/>
          <a:lstStyle/>
          <a:p>
            <a:pPr algn="ctr"/>
            <a:r>
              <a:rPr lang="en-US" altLang="zh-CN" sz="7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2013013305</a:t>
            </a:r>
            <a:endParaRPr lang="zh-CN" altLang="en-US" sz="7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9" name="矩形 148"/>
          <p:cNvSpPr/>
          <p:nvPr/>
        </p:nvSpPr>
        <p:spPr bwMode="auto">
          <a:xfrm>
            <a:off x="6503800" y="5517235"/>
            <a:ext cx="360040" cy="369487"/>
          </a:xfrm>
          <a:prstGeom prst="rect">
            <a:avLst/>
          </a:prstGeom>
          <a:solidFill>
            <a:schemeClr val="accent1"/>
          </a:solidFill>
          <a:ln w="12700" algn="ctr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lIns="36000" tIns="0" rIns="36000" bIns="0" rtlCol="0" anchor="ctr"/>
          <a:lstStyle/>
          <a:p>
            <a:pPr algn="ctr"/>
            <a:r>
              <a:rPr lang="en-US" altLang="zh-CN" sz="7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2013013305</a:t>
            </a:r>
            <a:endParaRPr lang="zh-CN" altLang="en-US" sz="7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0" name="矩形 149"/>
          <p:cNvSpPr/>
          <p:nvPr/>
        </p:nvSpPr>
        <p:spPr bwMode="auto">
          <a:xfrm>
            <a:off x="6863840" y="5517235"/>
            <a:ext cx="360040" cy="369487"/>
          </a:xfrm>
          <a:prstGeom prst="rect">
            <a:avLst/>
          </a:prstGeom>
          <a:solidFill>
            <a:schemeClr val="accent1"/>
          </a:solidFill>
          <a:ln w="12700" algn="ctr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lIns="36000" tIns="0" rIns="36000" bIns="0" rtlCol="0" anchor="ctr"/>
          <a:lstStyle/>
          <a:p>
            <a:pPr algn="ctr"/>
            <a:r>
              <a:rPr lang="en-US" altLang="zh-CN" sz="7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2013013305</a:t>
            </a:r>
            <a:endParaRPr lang="zh-CN" altLang="en-US" sz="7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1" name="矩形 150"/>
          <p:cNvSpPr/>
          <p:nvPr/>
        </p:nvSpPr>
        <p:spPr bwMode="auto">
          <a:xfrm>
            <a:off x="7223880" y="5517234"/>
            <a:ext cx="360040" cy="369487"/>
          </a:xfrm>
          <a:prstGeom prst="rect">
            <a:avLst/>
          </a:prstGeom>
          <a:solidFill>
            <a:schemeClr val="accent1"/>
          </a:solidFill>
          <a:ln w="12700" algn="ctr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lIns="36000" tIns="0" rIns="36000" bIns="0" rtlCol="0" anchor="ctr"/>
          <a:lstStyle/>
          <a:p>
            <a:pPr algn="ctr"/>
            <a:r>
              <a:rPr lang="en-US" altLang="zh-CN" sz="7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2013013305</a:t>
            </a:r>
            <a:endParaRPr lang="zh-CN" altLang="en-US" sz="7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3" name="矩形 152"/>
          <p:cNvSpPr/>
          <p:nvPr/>
        </p:nvSpPr>
        <p:spPr bwMode="auto">
          <a:xfrm>
            <a:off x="7586622" y="5517232"/>
            <a:ext cx="360040" cy="369487"/>
          </a:xfrm>
          <a:prstGeom prst="rect">
            <a:avLst/>
          </a:prstGeom>
          <a:solidFill>
            <a:schemeClr val="accent1"/>
          </a:solidFill>
          <a:ln w="12700" algn="ctr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lIns="36000" tIns="0" rIns="36000" bIns="0" rtlCol="0" anchor="ctr"/>
          <a:lstStyle/>
          <a:p>
            <a:pPr algn="ctr"/>
            <a:r>
              <a:rPr lang="en-US" altLang="zh-CN" sz="7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2013013305</a:t>
            </a:r>
            <a:endParaRPr lang="zh-CN" altLang="en-US" sz="7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6" name="矩形 155"/>
          <p:cNvSpPr/>
          <p:nvPr/>
        </p:nvSpPr>
        <p:spPr bwMode="auto">
          <a:xfrm>
            <a:off x="7943960" y="5886719"/>
            <a:ext cx="360040" cy="369487"/>
          </a:xfrm>
          <a:prstGeom prst="rect">
            <a:avLst/>
          </a:prstGeom>
          <a:solidFill>
            <a:schemeClr val="accent1"/>
          </a:solidFill>
          <a:ln w="12700" algn="ctr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lIns="36000" tIns="0" rIns="36000" bIns="0" rtlCol="0" anchor="ctr"/>
          <a:lstStyle/>
          <a:p>
            <a:pPr algn="ctr"/>
            <a:r>
              <a:rPr lang="en-US" altLang="zh-CN" sz="7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2013013305</a:t>
            </a:r>
            <a:endParaRPr lang="zh-CN" altLang="en-US" sz="7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05712029"/>
      </p:ext>
    </p:extLst>
  </p:cSld>
  <p:clrMapOvr>
    <a:masterClrMapping/>
  </p:clrMapOvr>
  <p:transition advTm="157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6" grpId="0" animBg="1"/>
      <p:bldP spid="146" grpId="1" animBg="1"/>
      <p:bldP spid="147" grpId="0" animBg="1"/>
      <p:bldP spid="147" grpId="1" animBg="1"/>
      <p:bldP spid="148" grpId="0" animBg="1"/>
      <p:bldP spid="148" grpId="1" animBg="1"/>
      <p:bldP spid="149" grpId="0" animBg="1"/>
      <p:bldP spid="149" grpId="1" animBg="1"/>
      <p:bldP spid="150" grpId="0" animBg="1"/>
      <p:bldP spid="150" grpId="1" animBg="1"/>
      <p:bldP spid="151" grpId="0" animBg="1"/>
      <p:bldP spid="151" grpId="1" animBg="1"/>
      <p:bldP spid="153" grpId="0" animBg="1"/>
      <p:bldP spid="153" grpId="1" animBg="1"/>
      <p:bldP spid="156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extBox 20"/>
          <p:cNvSpPr txBox="1">
            <a:spLocks noChangeArrowheads="1"/>
          </p:cNvSpPr>
          <p:nvPr/>
        </p:nvSpPr>
        <p:spPr bwMode="auto">
          <a:xfrm>
            <a:off x="171879" y="1196752"/>
            <a:ext cx="8749223" cy="53707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lvl="1" indent="-3429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开放定址：线性试探法：查找链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采用除余法散列函数，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M=17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散列表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(a)(b)(c), 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线性试探法排解冲突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 indent="-457200">
              <a:spcAft>
                <a:spcPts val="3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查找过程可能终止于以下三种情况：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lvl="2">
              <a:spcAft>
                <a:spcPts val="300"/>
              </a:spcAft>
              <a:buClr>
                <a:srgbClr val="C00000"/>
              </a:buClr>
              <a:defRPr/>
            </a:pP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1. 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当前桶单元命中目标关键码，则成功返回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lvl="2">
              <a:spcAft>
                <a:spcPts val="300"/>
              </a:spcAft>
              <a:buClr>
                <a:srgbClr val="C00000"/>
              </a:buClr>
              <a:defRPr/>
            </a:pP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2. 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当前桶单元非空，但其关键码与目标关键码不等，则转入下一桶  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lvl="2">
              <a:spcAft>
                <a:spcPts val="300"/>
              </a:spcAft>
              <a:buClr>
                <a:srgbClr val="C00000"/>
              </a:buClr>
              <a:defRPr/>
            </a:pP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单元试探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lvl="2">
              <a:spcAft>
                <a:spcPts val="300"/>
              </a:spcAft>
              <a:buClr>
                <a:srgbClr val="C00000"/>
              </a:buClr>
              <a:defRPr/>
            </a:pP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3. 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当前桶单元为空，则返回查找失败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088" y="85725"/>
            <a:ext cx="7599362" cy="914400"/>
          </a:xfrm>
        </p:spPr>
        <p:txBody>
          <a:bodyPr/>
          <a:lstStyle/>
          <a:p>
            <a:pPr>
              <a:defRPr/>
            </a:pPr>
            <a:r>
              <a:rPr lang="zh-CN" altLang="en-US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散列冲突排解</a:t>
            </a:r>
            <a:r>
              <a:rPr lang="en-US" altLang="zh-CN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(4)</a:t>
            </a:r>
            <a:endParaRPr lang="zh-CN" altLang="en-US" sz="3600" dirty="0">
              <a:solidFill>
                <a:srgbClr val="00336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0" name="矩形 59"/>
          <p:cNvSpPr/>
          <p:nvPr/>
        </p:nvSpPr>
        <p:spPr bwMode="auto">
          <a:xfrm>
            <a:off x="1565143" y="2276872"/>
            <a:ext cx="360040" cy="369487"/>
          </a:xfrm>
          <a:prstGeom prst="rect">
            <a:avLst/>
          </a:prstGeom>
          <a:solidFill>
            <a:schemeClr val="accent1"/>
          </a:solidFill>
          <a:ln w="12700" algn="ctr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lIns="36000" tIns="0" rIns="36000" bIns="0" rtlCol="0" anchor="ctr"/>
          <a:lstStyle/>
          <a:p>
            <a:pPr algn="ctr"/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~</a:t>
            </a:r>
          </a:p>
        </p:txBody>
      </p:sp>
      <p:sp>
        <p:nvSpPr>
          <p:cNvPr id="61" name="矩形 60"/>
          <p:cNvSpPr/>
          <p:nvPr/>
        </p:nvSpPr>
        <p:spPr bwMode="auto">
          <a:xfrm>
            <a:off x="1924407" y="2276872"/>
            <a:ext cx="360040" cy="369487"/>
          </a:xfrm>
          <a:prstGeom prst="rect">
            <a:avLst/>
          </a:prstGeom>
          <a:solidFill>
            <a:schemeClr val="accent1"/>
          </a:solidFill>
          <a:ln w="12700" algn="ctr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lIns="36000" tIns="0" rIns="36000" bIns="0" rtlCol="0" anchor="ctr"/>
          <a:lstStyle/>
          <a:p>
            <a:pPr algn="ctr"/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~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2" name="矩形 61"/>
          <p:cNvSpPr/>
          <p:nvPr/>
        </p:nvSpPr>
        <p:spPr bwMode="auto">
          <a:xfrm>
            <a:off x="2283671" y="2276872"/>
            <a:ext cx="360040" cy="369487"/>
          </a:xfrm>
          <a:prstGeom prst="rect">
            <a:avLst/>
          </a:prstGeom>
          <a:solidFill>
            <a:schemeClr val="accent1"/>
          </a:solidFill>
          <a:ln w="12700" algn="ctr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lIns="36000" tIns="0" rIns="36000" bIns="0" rtlCol="0" anchor="ctr"/>
          <a:lstStyle/>
          <a:p>
            <a:pPr algn="ctr"/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~</a:t>
            </a:r>
          </a:p>
        </p:txBody>
      </p:sp>
      <p:sp>
        <p:nvSpPr>
          <p:cNvPr id="63" name="矩形 62"/>
          <p:cNvSpPr/>
          <p:nvPr/>
        </p:nvSpPr>
        <p:spPr bwMode="auto">
          <a:xfrm>
            <a:off x="2642935" y="2276872"/>
            <a:ext cx="360040" cy="369487"/>
          </a:xfrm>
          <a:prstGeom prst="rect">
            <a:avLst/>
          </a:prstGeom>
          <a:solidFill>
            <a:schemeClr val="accent1"/>
          </a:solidFill>
          <a:ln w="12700" algn="ctr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lIns="36000" tIns="0" rIns="36000" bIns="0" rtlCol="0" anchor="ctr"/>
          <a:lstStyle/>
          <a:p>
            <a:pPr algn="ctr"/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~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4" name="矩形 63"/>
          <p:cNvSpPr/>
          <p:nvPr/>
        </p:nvSpPr>
        <p:spPr bwMode="auto">
          <a:xfrm>
            <a:off x="3002199" y="2276872"/>
            <a:ext cx="360040" cy="369487"/>
          </a:xfrm>
          <a:prstGeom prst="rect">
            <a:avLst/>
          </a:prstGeom>
          <a:solidFill>
            <a:schemeClr val="accent1"/>
          </a:solidFill>
          <a:ln w="12700" algn="ctr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lIns="36000" tIns="0" rIns="36000" bIns="0" rtlCol="0" anchor="ctr"/>
          <a:lstStyle/>
          <a:p>
            <a:pPr algn="ctr"/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~</a:t>
            </a:r>
          </a:p>
        </p:txBody>
      </p:sp>
      <p:sp>
        <p:nvSpPr>
          <p:cNvPr id="65" name="矩形 64"/>
          <p:cNvSpPr/>
          <p:nvPr/>
        </p:nvSpPr>
        <p:spPr bwMode="auto">
          <a:xfrm>
            <a:off x="3361463" y="2276872"/>
            <a:ext cx="360040" cy="369487"/>
          </a:xfrm>
          <a:prstGeom prst="rect">
            <a:avLst/>
          </a:prstGeom>
          <a:solidFill>
            <a:srgbClr val="CCFF99"/>
          </a:solidFill>
          <a:ln w="12700" algn="ctr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lIns="36000" tIns="0" rIns="36000" bIns="0" rtlCol="0" anchor="ctr"/>
          <a:lstStyle/>
          <a:p>
            <a:pPr algn="ctr"/>
            <a:r>
              <a:rPr lang="en-US" altLang="zh-CN" sz="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2011</a:t>
            </a:r>
            <a:endParaRPr lang="zh-CN" altLang="en-US" sz="9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6" name="矩形 65"/>
          <p:cNvSpPr/>
          <p:nvPr/>
        </p:nvSpPr>
        <p:spPr bwMode="auto">
          <a:xfrm>
            <a:off x="3720727" y="2276872"/>
            <a:ext cx="360040" cy="369487"/>
          </a:xfrm>
          <a:prstGeom prst="rect">
            <a:avLst/>
          </a:prstGeom>
          <a:solidFill>
            <a:srgbClr val="CCFF99"/>
          </a:solidFill>
          <a:ln w="12700" algn="ctr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lIns="36000" tIns="0" rIns="36000" bIns="0" rtlCol="0" anchor="ctr"/>
          <a:lstStyle/>
          <a:p>
            <a:pPr algn="ctr"/>
            <a:r>
              <a:rPr lang="en-US" altLang="zh-CN" sz="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2028</a:t>
            </a:r>
          </a:p>
        </p:txBody>
      </p:sp>
      <p:sp>
        <p:nvSpPr>
          <p:cNvPr id="67" name="矩形 66"/>
          <p:cNvSpPr/>
          <p:nvPr/>
        </p:nvSpPr>
        <p:spPr bwMode="auto">
          <a:xfrm>
            <a:off x="4079991" y="2276872"/>
            <a:ext cx="360040" cy="369487"/>
          </a:xfrm>
          <a:prstGeom prst="rect">
            <a:avLst/>
          </a:prstGeom>
          <a:solidFill>
            <a:srgbClr val="CCFF99"/>
          </a:solidFill>
          <a:ln w="12700" algn="ctr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lIns="36000" tIns="0" rIns="36000" bIns="0" rtlCol="0" anchor="ctr"/>
          <a:lstStyle/>
          <a:p>
            <a:pPr algn="ctr"/>
            <a:r>
              <a:rPr lang="en-US" altLang="zh-CN" sz="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2045</a:t>
            </a:r>
            <a:endParaRPr lang="zh-CN" altLang="en-US" sz="9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8" name="矩形 67"/>
          <p:cNvSpPr/>
          <p:nvPr/>
        </p:nvSpPr>
        <p:spPr bwMode="auto">
          <a:xfrm>
            <a:off x="4439255" y="2276872"/>
            <a:ext cx="360040" cy="369487"/>
          </a:xfrm>
          <a:prstGeom prst="rect">
            <a:avLst/>
          </a:prstGeom>
          <a:solidFill>
            <a:srgbClr val="CCFF99"/>
          </a:solidFill>
          <a:ln w="12700" algn="ctr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lIns="36000" tIns="0" rIns="36000" bIns="0" rtlCol="0" anchor="ctr"/>
          <a:lstStyle/>
          <a:p>
            <a:pPr algn="ctr"/>
            <a:r>
              <a:rPr lang="en-US" altLang="zh-CN" sz="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2062</a:t>
            </a:r>
            <a:endParaRPr lang="zh-CN" altLang="en-US" sz="9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9" name="矩形 68"/>
          <p:cNvSpPr/>
          <p:nvPr/>
        </p:nvSpPr>
        <p:spPr bwMode="auto">
          <a:xfrm>
            <a:off x="6256372" y="3867678"/>
            <a:ext cx="360040" cy="369487"/>
          </a:xfrm>
          <a:prstGeom prst="rect">
            <a:avLst/>
          </a:prstGeom>
          <a:solidFill>
            <a:srgbClr val="CCFF99"/>
          </a:solidFill>
          <a:ln w="12700" algn="ctr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lIns="36000" tIns="0" rIns="36000" bIns="0" rtlCol="0" anchor="ctr"/>
          <a:lstStyle/>
          <a:p>
            <a:pPr algn="ctr"/>
            <a:r>
              <a:rPr lang="en-US" altLang="zh-CN" sz="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2079</a:t>
            </a:r>
            <a:endParaRPr lang="zh-CN" altLang="en-US" sz="9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0" name="矩形 69"/>
          <p:cNvSpPr/>
          <p:nvPr/>
        </p:nvSpPr>
        <p:spPr bwMode="auto">
          <a:xfrm>
            <a:off x="5157783" y="2276872"/>
            <a:ext cx="360040" cy="369487"/>
          </a:xfrm>
          <a:prstGeom prst="rect">
            <a:avLst/>
          </a:prstGeom>
          <a:solidFill>
            <a:schemeClr val="accent1"/>
          </a:solidFill>
          <a:ln w="12700" algn="ctr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lIns="36000" tIns="0" rIns="36000" bIns="0" rtlCol="0" anchor="ctr"/>
          <a:lstStyle/>
          <a:p>
            <a:pPr algn="ctr"/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~</a:t>
            </a:r>
          </a:p>
        </p:txBody>
      </p:sp>
      <p:sp>
        <p:nvSpPr>
          <p:cNvPr id="71" name="矩形 70"/>
          <p:cNvSpPr/>
          <p:nvPr/>
        </p:nvSpPr>
        <p:spPr bwMode="auto">
          <a:xfrm>
            <a:off x="5517047" y="2276872"/>
            <a:ext cx="360040" cy="369487"/>
          </a:xfrm>
          <a:prstGeom prst="rect">
            <a:avLst/>
          </a:prstGeom>
          <a:solidFill>
            <a:schemeClr val="accent1"/>
          </a:solidFill>
          <a:ln w="12700" algn="ctr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lIns="36000" tIns="0" rIns="36000" bIns="0" rtlCol="0" anchor="ctr"/>
          <a:lstStyle/>
          <a:p>
            <a:pPr algn="ctr"/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~</a:t>
            </a:r>
          </a:p>
        </p:txBody>
      </p:sp>
      <p:sp>
        <p:nvSpPr>
          <p:cNvPr id="72" name="矩形 71"/>
          <p:cNvSpPr/>
          <p:nvPr/>
        </p:nvSpPr>
        <p:spPr bwMode="auto">
          <a:xfrm>
            <a:off x="5876311" y="2276872"/>
            <a:ext cx="360040" cy="369487"/>
          </a:xfrm>
          <a:prstGeom prst="rect">
            <a:avLst/>
          </a:prstGeom>
          <a:solidFill>
            <a:schemeClr val="accent1"/>
          </a:solidFill>
          <a:ln w="12700" algn="ctr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lIns="36000" tIns="0" rIns="36000" bIns="0" rtlCol="0" anchor="ctr"/>
          <a:lstStyle/>
          <a:p>
            <a:pPr algn="ctr"/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~</a:t>
            </a:r>
          </a:p>
        </p:txBody>
      </p:sp>
      <p:sp>
        <p:nvSpPr>
          <p:cNvPr id="74" name="矩形 73"/>
          <p:cNvSpPr/>
          <p:nvPr/>
        </p:nvSpPr>
        <p:spPr bwMode="auto">
          <a:xfrm>
            <a:off x="6235575" y="2276872"/>
            <a:ext cx="360040" cy="369487"/>
          </a:xfrm>
          <a:prstGeom prst="rect">
            <a:avLst/>
          </a:prstGeom>
          <a:solidFill>
            <a:schemeClr val="accent1"/>
          </a:solidFill>
          <a:ln w="12700" algn="ctr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lIns="36000" tIns="0" rIns="36000" bIns="0" rtlCol="0" anchor="ctr"/>
          <a:lstStyle/>
          <a:p>
            <a:pPr algn="ctr"/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~</a:t>
            </a:r>
          </a:p>
        </p:txBody>
      </p:sp>
      <p:sp>
        <p:nvSpPr>
          <p:cNvPr id="75" name="矩形 74"/>
          <p:cNvSpPr/>
          <p:nvPr/>
        </p:nvSpPr>
        <p:spPr bwMode="auto">
          <a:xfrm>
            <a:off x="6594839" y="2276872"/>
            <a:ext cx="360040" cy="369487"/>
          </a:xfrm>
          <a:prstGeom prst="rect">
            <a:avLst/>
          </a:prstGeom>
          <a:solidFill>
            <a:schemeClr val="accent1"/>
          </a:solidFill>
          <a:ln w="12700" algn="ctr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lIns="36000" tIns="0" rIns="36000" bIns="0" rtlCol="0" anchor="ctr"/>
          <a:lstStyle/>
          <a:p>
            <a:pPr algn="ctr"/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~</a:t>
            </a:r>
          </a:p>
        </p:txBody>
      </p:sp>
      <p:sp>
        <p:nvSpPr>
          <p:cNvPr id="76" name="矩形 75"/>
          <p:cNvSpPr/>
          <p:nvPr/>
        </p:nvSpPr>
        <p:spPr bwMode="auto">
          <a:xfrm>
            <a:off x="6954103" y="2276872"/>
            <a:ext cx="360040" cy="369487"/>
          </a:xfrm>
          <a:prstGeom prst="rect">
            <a:avLst/>
          </a:prstGeom>
          <a:solidFill>
            <a:schemeClr val="accent1"/>
          </a:solidFill>
          <a:ln w="12700" algn="ctr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lIns="36000" tIns="0" rIns="36000" bIns="0" rtlCol="0" anchor="ctr"/>
          <a:lstStyle/>
          <a:p>
            <a:pPr algn="ctr"/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~</a:t>
            </a:r>
          </a:p>
        </p:txBody>
      </p:sp>
      <p:sp>
        <p:nvSpPr>
          <p:cNvPr id="77" name="矩形 76"/>
          <p:cNvSpPr/>
          <p:nvPr/>
        </p:nvSpPr>
        <p:spPr bwMode="auto">
          <a:xfrm>
            <a:off x="7313367" y="2276872"/>
            <a:ext cx="360040" cy="369487"/>
          </a:xfrm>
          <a:prstGeom prst="rect">
            <a:avLst/>
          </a:prstGeom>
          <a:solidFill>
            <a:schemeClr val="accent1"/>
          </a:solidFill>
          <a:ln w="12700" algn="ctr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lIns="36000" tIns="0" rIns="36000" bIns="0" rtlCol="0" anchor="ctr"/>
          <a:lstStyle/>
          <a:p>
            <a:pPr algn="ctr"/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~</a:t>
            </a:r>
          </a:p>
        </p:txBody>
      </p:sp>
      <p:sp>
        <p:nvSpPr>
          <p:cNvPr id="84" name="矩形 83"/>
          <p:cNvSpPr/>
          <p:nvPr/>
        </p:nvSpPr>
        <p:spPr>
          <a:xfrm>
            <a:off x="1914900" y="2643140"/>
            <a:ext cx="2952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1400" dirty="0"/>
          </a:p>
        </p:txBody>
      </p:sp>
      <p:sp>
        <p:nvSpPr>
          <p:cNvPr id="85" name="矩形 84"/>
          <p:cNvSpPr/>
          <p:nvPr/>
        </p:nvSpPr>
        <p:spPr>
          <a:xfrm>
            <a:off x="2282136" y="2643140"/>
            <a:ext cx="2952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1400" dirty="0"/>
          </a:p>
        </p:txBody>
      </p:sp>
      <p:sp>
        <p:nvSpPr>
          <p:cNvPr id="86" name="矩形 85"/>
          <p:cNvSpPr/>
          <p:nvPr/>
        </p:nvSpPr>
        <p:spPr>
          <a:xfrm>
            <a:off x="2649372" y="2643140"/>
            <a:ext cx="2952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1400" dirty="0"/>
          </a:p>
        </p:txBody>
      </p:sp>
      <p:sp>
        <p:nvSpPr>
          <p:cNvPr id="87" name="矩形 86"/>
          <p:cNvSpPr/>
          <p:nvPr/>
        </p:nvSpPr>
        <p:spPr>
          <a:xfrm>
            <a:off x="3016608" y="2643140"/>
            <a:ext cx="2952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sz="1400" dirty="0"/>
          </a:p>
        </p:txBody>
      </p:sp>
      <p:sp>
        <p:nvSpPr>
          <p:cNvPr id="88" name="矩形 87"/>
          <p:cNvSpPr/>
          <p:nvPr/>
        </p:nvSpPr>
        <p:spPr>
          <a:xfrm>
            <a:off x="3383844" y="2643140"/>
            <a:ext cx="2952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endParaRPr lang="zh-CN" altLang="en-US" sz="1400" dirty="0"/>
          </a:p>
        </p:txBody>
      </p:sp>
      <p:sp>
        <p:nvSpPr>
          <p:cNvPr id="113" name="矩形 112"/>
          <p:cNvSpPr/>
          <p:nvPr/>
        </p:nvSpPr>
        <p:spPr>
          <a:xfrm>
            <a:off x="3751080" y="2643140"/>
            <a:ext cx="2952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endParaRPr lang="zh-CN" altLang="en-US" sz="1400" dirty="0"/>
          </a:p>
        </p:txBody>
      </p:sp>
      <p:sp>
        <p:nvSpPr>
          <p:cNvPr id="114" name="矩形 113"/>
          <p:cNvSpPr/>
          <p:nvPr/>
        </p:nvSpPr>
        <p:spPr>
          <a:xfrm>
            <a:off x="4118316" y="2643140"/>
            <a:ext cx="2952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endParaRPr lang="zh-CN" altLang="en-US" sz="1400" dirty="0"/>
          </a:p>
        </p:txBody>
      </p:sp>
      <p:sp>
        <p:nvSpPr>
          <p:cNvPr id="116" name="矩形 115"/>
          <p:cNvSpPr/>
          <p:nvPr/>
        </p:nvSpPr>
        <p:spPr>
          <a:xfrm>
            <a:off x="4485552" y="2643140"/>
            <a:ext cx="2952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endParaRPr lang="zh-CN" altLang="en-US" sz="1400" dirty="0"/>
          </a:p>
        </p:txBody>
      </p:sp>
      <p:sp>
        <p:nvSpPr>
          <p:cNvPr id="117" name="矩形 116"/>
          <p:cNvSpPr/>
          <p:nvPr/>
        </p:nvSpPr>
        <p:spPr>
          <a:xfrm>
            <a:off x="4852790" y="2643140"/>
            <a:ext cx="2952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endParaRPr lang="zh-CN" altLang="en-US" sz="1400" dirty="0"/>
          </a:p>
        </p:txBody>
      </p:sp>
      <p:sp>
        <p:nvSpPr>
          <p:cNvPr id="122" name="矩形 121"/>
          <p:cNvSpPr/>
          <p:nvPr/>
        </p:nvSpPr>
        <p:spPr>
          <a:xfrm>
            <a:off x="5174232" y="2643140"/>
            <a:ext cx="4058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endParaRPr lang="zh-CN" altLang="en-US" sz="1400" dirty="0"/>
          </a:p>
        </p:txBody>
      </p:sp>
      <p:sp>
        <p:nvSpPr>
          <p:cNvPr id="123" name="矩形 122"/>
          <p:cNvSpPr/>
          <p:nvPr/>
        </p:nvSpPr>
        <p:spPr>
          <a:xfrm>
            <a:off x="5534272" y="2643140"/>
            <a:ext cx="4058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11</a:t>
            </a:r>
            <a:endParaRPr lang="zh-CN" altLang="en-US" sz="1400" dirty="0"/>
          </a:p>
        </p:txBody>
      </p:sp>
      <p:sp>
        <p:nvSpPr>
          <p:cNvPr id="125" name="矩形 124"/>
          <p:cNvSpPr/>
          <p:nvPr/>
        </p:nvSpPr>
        <p:spPr>
          <a:xfrm>
            <a:off x="5894312" y="2643140"/>
            <a:ext cx="4058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12</a:t>
            </a:r>
            <a:endParaRPr lang="zh-CN" altLang="en-US" sz="1400" dirty="0"/>
          </a:p>
        </p:txBody>
      </p:sp>
      <p:sp>
        <p:nvSpPr>
          <p:cNvPr id="126" name="矩形 125"/>
          <p:cNvSpPr/>
          <p:nvPr/>
        </p:nvSpPr>
        <p:spPr>
          <a:xfrm>
            <a:off x="6254352" y="2643140"/>
            <a:ext cx="4058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13</a:t>
            </a:r>
            <a:endParaRPr lang="zh-CN" altLang="en-US" sz="1400" dirty="0"/>
          </a:p>
        </p:txBody>
      </p:sp>
      <p:sp>
        <p:nvSpPr>
          <p:cNvPr id="129" name="矩形 128"/>
          <p:cNvSpPr/>
          <p:nvPr/>
        </p:nvSpPr>
        <p:spPr>
          <a:xfrm>
            <a:off x="6614392" y="2643140"/>
            <a:ext cx="4058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14</a:t>
            </a:r>
            <a:endParaRPr lang="zh-CN" altLang="en-US" sz="1400" dirty="0"/>
          </a:p>
        </p:txBody>
      </p:sp>
      <p:sp>
        <p:nvSpPr>
          <p:cNvPr id="144" name="矩形 143"/>
          <p:cNvSpPr/>
          <p:nvPr/>
        </p:nvSpPr>
        <p:spPr>
          <a:xfrm>
            <a:off x="6974432" y="2643140"/>
            <a:ext cx="4058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15</a:t>
            </a:r>
            <a:endParaRPr lang="zh-CN" altLang="en-US" sz="1400" dirty="0"/>
          </a:p>
        </p:txBody>
      </p:sp>
      <p:sp>
        <p:nvSpPr>
          <p:cNvPr id="145" name="矩形 144"/>
          <p:cNvSpPr/>
          <p:nvPr/>
        </p:nvSpPr>
        <p:spPr>
          <a:xfrm>
            <a:off x="7334472" y="2643140"/>
            <a:ext cx="4058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16</a:t>
            </a:r>
            <a:endParaRPr lang="zh-CN" altLang="en-US" sz="1400" dirty="0"/>
          </a:p>
        </p:txBody>
      </p:sp>
      <p:sp>
        <p:nvSpPr>
          <p:cNvPr id="152" name="矩形 151"/>
          <p:cNvSpPr/>
          <p:nvPr/>
        </p:nvSpPr>
        <p:spPr>
          <a:xfrm>
            <a:off x="1547664" y="2643140"/>
            <a:ext cx="2952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endParaRPr lang="zh-CN" altLang="en-US" sz="1400" dirty="0"/>
          </a:p>
        </p:txBody>
      </p:sp>
      <p:sp>
        <p:nvSpPr>
          <p:cNvPr id="161" name="矩形 160"/>
          <p:cNvSpPr/>
          <p:nvPr/>
        </p:nvSpPr>
        <p:spPr>
          <a:xfrm>
            <a:off x="1088323" y="2353317"/>
            <a:ext cx="4299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(a)</a:t>
            </a:r>
            <a:endParaRPr lang="zh-CN" altLang="en-US" sz="1400" dirty="0"/>
          </a:p>
        </p:txBody>
      </p:sp>
      <p:sp>
        <p:nvSpPr>
          <p:cNvPr id="209" name="矩形 208"/>
          <p:cNvSpPr/>
          <p:nvPr/>
        </p:nvSpPr>
        <p:spPr bwMode="auto">
          <a:xfrm>
            <a:off x="1565143" y="3061834"/>
            <a:ext cx="360040" cy="369487"/>
          </a:xfrm>
          <a:prstGeom prst="rect">
            <a:avLst/>
          </a:prstGeom>
          <a:solidFill>
            <a:schemeClr val="accent1"/>
          </a:solidFill>
          <a:ln w="12700" algn="ctr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lIns="36000" tIns="0" rIns="36000" bIns="0" rtlCol="0" anchor="ctr"/>
          <a:lstStyle/>
          <a:p>
            <a:pPr algn="ctr"/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~</a:t>
            </a:r>
          </a:p>
        </p:txBody>
      </p:sp>
      <p:sp>
        <p:nvSpPr>
          <p:cNvPr id="210" name="矩形 209"/>
          <p:cNvSpPr/>
          <p:nvPr/>
        </p:nvSpPr>
        <p:spPr bwMode="auto">
          <a:xfrm>
            <a:off x="1925183" y="3061834"/>
            <a:ext cx="360040" cy="369487"/>
          </a:xfrm>
          <a:prstGeom prst="rect">
            <a:avLst/>
          </a:prstGeom>
          <a:solidFill>
            <a:schemeClr val="accent1"/>
          </a:solidFill>
          <a:ln w="12700" algn="ctr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lIns="36000" tIns="0" rIns="36000" bIns="0" rtlCol="0" anchor="ctr"/>
          <a:lstStyle/>
          <a:p>
            <a:pPr algn="ctr"/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~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1" name="矩形 210"/>
          <p:cNvSpPr/>
          <p:nvPr/>
        </p:nvSpPr>
        <p:spPr bwMode="auto">
          <a:xfrm>
            <a:off x="2285223" y="3061834"/>
            <a:ext cx="360040" cy="369487"/>
          </a:xfrm>
          <a:prstGeom prst="rect">
            <a:avLst/>
          </a:prstGeom>
          <a:solidFill>
            <a:schemeClr val="accent1"/>
          </a:solidFill>
          <a:ln w="12700" algn="ctr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lIns="36000" tIns="0" rIns="36000" bIns="0" rtlCol="0" anchor="ctr"/>
          <a:lstStyle/>
          <a:p>
            <a:pPr algn="ctr"/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~</a:t>
            </a:r>
          </a:p>
        </p:txBody>
      </p:sp>
      <p:sp>
        <p:nvSpPr>
          <p:cNvPr id="212" name="矩形 211"/>
          <p:cNvSpPr/>
          <p:nvPr/>
        </p:nvSpPr>
        <p:spPr bwMode="auto">
          <a:xfrm>
            <a:off x="2645263" y="3061834"/>
            <a:ext cx="360040" cy="369487"/>
          </a:xfrm>
          <a:prstGeom prst="rect">
            <a:avLst/>
          </a:prstGeom>
          <a:solidFill>
            <a:schemeClr val="accent1"/>
          </a:solidFill>
          <a:ln w="12700" algn="ctr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lIns="36000" tIns="0" rIns="36000" bIns="0" rtlCol="0" anchor="ctr"/>
          <a:lstStyle/>
          <a:p>
            <a:pPr algn="ctr"/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~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3" name="矩形 212"/>
          <p:cNvSpPr/>
          <p:nvPr/>
        </p:nvSpPr>
        <p:spPr bwMode="auto">
          <a:xfrm>
            <a:off x="3005303" y="3061834"/>
            <a:ext cx="360040" cy="369487"/>
          </a:xfrm>
          <a:prstGeom prst="rect">
            <a:avLst/>
          </a:prstGeom>
          <a:solidFill>
            <a:schemeClr val="accent1"/>
          </a:solidFill>
          <a:ln w="12700" algn="ctr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lIns="36000" tIns="0" rIns="36000" bIns="0" rtlCol="0" anchor="ctr"/>
          <a:lstStyle/>
          <a:p>
            <a:pPr algn="ctr"/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~</a:t>
            </a:r>
          </a:p>
        </p:txBody>
      </p:sp>
      <p:sp>
        <p:nvSpPr>
          <p:cNvPr id="214" name="矩形 213"/>
          <p:cNvSpPr/>
          <p:nvPr/>
        </p:nvSpPr>
        <p:spPr bwMode="auto">
          <a:xfrm>
            <a:off x="3365343" y="3061834"/>
            <a:ext cx="360040" cy="369487"/>
          </a:xfrm>
          <a:prstGeom prst="rect">
            <a:avLst/>
          </a:prstGeom>
          <a:solidFill>
            <a:schemeClr val="accent1"/>
          </a:solidFill>
          <a:ln w="12700" algn="ctr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lIns="36000" tIns="0" rIns="36000" bIns="0" rtlCol="0" anchor="ctr"/>
          <a:lstStyle/>
          <a:p>
            <a:pPr algn="ctr"/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~</a:t>
            </a:r>
          </a:p>
        </p:txBody>
      </p:sp>
      <p:sp>
        <p:nvSpPr>
          <p:cNvPr id="215" name="矩形 214"/>
          <p:cNvSpPr/>
          <p:nvPr/>
        </p:nvSpPr>
        <p:spPr bwMode="auto">
          <a:xfrm>
            <a:off x="3725383" y="3061834"/>
            <a:ext cx="360040" cy="369487"/>
          </a:xfrm>
          <a:prstGeom prst="rect">
            <a:avLst/>
          </a:prstGeom>
          <a:solidFill>
            <a:schemeClr val="accent1"/>
          </a:solidFill>
          <a:ln w="12700" algn="ctr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lIns="36000" tIns="0" rIns="36000" bIns="0" rtlCol="0" anchor="ctr"/>
          <a:lstStyle/>
          <a:p>
            <a:pPr algn="ctr"/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~</a:t>
            </a:r>
          </a:p>
        </p:txBody>
      </p:sp>
      <p:sp>
        <p:nvSpPr>
          <p:cNvPr id="216" name="矩形 215"/>
          <p:cNvSpPr/>
          <p:nvPr/>
        </p:nvSpPr>
        <p:spPr bwMode="auto">
          <a:xfrm>
            <a:off x="4085423" y="3061834"/>
            <a:ext cx="360040" cy="369487"/>
          </a:xfrm>
          <a:prstGeom prst="rect">
            <a:avLst/>
          </a:prstGeom>
          <a:solidFill>
            <a:schemeClr val="accent1"/>
          </a:solidFill>
          <a:ln w="12700" algn="ctr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lIns="36000" tIns="0" rIns="36000" bIns="0" rtlCol="0" anchor="ctr"/>
          <a:lstStyle/>
          <a:p>
            <a:pPr algn="ctr"/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~</a:t>
            </a:r>
          </a:p>
        </p:txBody>
      </p:sp>
      <p:sp>
        <p:nvSpPr>
          <p:cNvPr id="217" name="矩形 216"/>
          <p:cNvSpPr/>
          <p:nvPr/>
        </p:nvSpPr>
        <p:spPr bwMode="auto">
          <a:xfrm>
            <a:off x="4445463" y="3061834"/>
            <a:ext cx="360040" cy="369487"/>
          </a:xfrm>
          <a:prstGeom prst="rect">
            <a:avLst/>
          </a:prstGeom>
          <a:solidFill>
            <a:srgbClr val="FFC000"/>
          </a:solidFill>
          <a:ln w="12700" algn="ctr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lIns="36000" tIns="0" rIns="36000" bIns="0" rtlCol="0" anchor="ctr"/>
          <a:lstStyle/>
          <a:p>
            <a:pPr algn="ctr"/>
            <a:r>
              <a:rPr lang="en-US" altLang="zh-CN" sz="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2014</a:t>
            </a:r>
            <a:endParaRPr lang="zh-CN" altLang="en-US" sz="9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8" name="矩形 217"/>
          <p:cNvSpPr/>
          <p:nvPr/>
        </p:nvSpPr>
        <p:spPr bwMode="auto">
          <a:xfrm>
            <a:off x="4805503" y="3061834"/>
            <a:ext cx="360040" cy="369487"/>
          </a:xfrm>
          <a:prstGeom prst="rect">
            <a:avLst/>
          </a:prstGeom>
          <a:solidFill>
            <a:srgbClr val="FFC000"/>
          </a:solidFill>
          <a:ln w="12700" algn="ctr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lIns="36000" tIns="0" rIns="36000" bIns="0" rtlCol="0" anchor="ctr"/>
          <a:lstStyle/>
          <a:p>
            <a:pPr algn="ctr"/>
            <a:r>
              <a:rPr lang="en-US" altLang="zh-CN" sz="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2031</a:t>
            </a:r>
            <a:endParaRPr lang="zh-CN" altLang="en-US" sz="9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9" name="矩形 218"/>
          <p:cNvSpPr/>
          <p:nvPr/>
        </p:nvSpPr>
        <p:spPr bwMode="auto">
          <a:xfrm>
            <a:off x="5165543" y="3061834"/>
            <a:ext cx="360040" cy="369487"/>
          </a:xfrm>
          <a:prstGeom prst="rect">
            <a:avLst/>
          </a:prstGeom>
          <a:solidFill>
            <a:srgbClr val="FFC000"/>
          </a:solidFill>
          <a:ln w="12700" algn="ctr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lIns="36000" tIns="0" rIns="36000" bIns="0" rtlCol="0" anchor="ctr"/>
          <a:lstStyle/>
          <a:p>
            <a:pPr algn="ctr"/>
            <a:r>
              <a:rPr lang="en-US" altLang="zh-CN" sz="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2048</a:t>
            </a:r>
          </a:p>
        </p:txBody>
      </p:sp>
      <p:sp>
        <p:nvSpPr>
          <p:cNvPr id="220" name="矩形 219"/>
          <p:cNvSpPr/>
          <p:nvPr/>
        </p:nvSpPr>
        <p:spPr bwMode="auto">
          <a:xfrm>
            <a:off x="5525583" y="3061834"/>
            <a:ext cx="360040" cy="369487"/>
          </a:xfrm>
          <a:prstGeom prst="rect">
            <a:avLst/>
          </a:prstGeom>
          <a:solidFill>
            <a:srgbClr val="FFC000"/>
          </a:solidFill>
          <a:ln w="12700" algn="ctr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lIns="36000" tIns="0" rIns="36000" bIns="0" rtlCol="0" anchor="ctr"/>
          <a:lstStyle/>
          <a:p>
            <a:pPr algn="ctr"/>
            <a:r>
              <a:rPr lang="en-US" altLang="zh-CN" sz="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2065</a:t>
            </a:r>
          </a:p>
        </p:txBody>
      </p:sp>
      <p:sp>
        <p:nvSpPr>
          <p:cNvPr id="221" name="矩形 220"/>
          <p:cNvSpPr/>
          <p:nvPr/>
        </p:nvSpPr>
        <p:spPr bwMode="auto">
          <a:xfrm>
            <a:off x="5885623" y="3061834"/>
            <a:ext cx="360040" cy="369487"/>
          </a:xfrm>
          <a:prstGeom prst="rect">
            <a:avLst/>
          </a:prstGeom>
          <a:solidFill>
            <a:srgbClr val="FFC000"/>
          </a:solidFill>
          <a:ln w="12700" algn="ctr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lIns="36000" tIns="0" rIns="36000" bIns="0" rtlCol="0" anchor="ctr"/>
          <a:lstStyle/>
          <a:p>
            <a:pPr algn="ctr"/>
            <a:r>
              <a:rPr lang="en-US" altLang="zh-CN" sz="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2082</a:t>
            </a:r>
          </a:p>
        </p:txBody>
      </p:sp>
      <p:sp>
        <p:nvSpPr>
          <p:cNvPr id="222" name="矩形 221"/>
          <p:cNvSpPr/>
          <p:nvPr/>
        </p:nvSpPr>
        <p:spPr bwMode="auto">
          <a:xfrm>
            <a:off x="6245663" y="3061834"/>
            <a:ext cx="360040" cy="369487"/>
          </a:xfrm>
          <a:prstGeom prst="rect">
            <a:avLst/>
          </a:prstGeom>
          <a:solidFill>
            <a:schemeClr val="accent1"/>
          </a:solidFill>
          <a:ln w="12700" algn="ctr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lIns="36000" tIns="0" rIns="36000" bIns="0" rtlCol="0" anchor="ctr"/>
          <a:lstStyle/>
          <a:p>
            <a:pPr algn="ctr"/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~</a:t>
            </a:r>
          </a:p>
        </p:txBody>
      </p:sp>
      <p:sp>
        <p:nvSpPr>
          <p:cNvPr id="223" name="矩形 222"/>
          <p:cNvSpPr/>
          <p:nvPr/>
        </p:nvSpPr>
        <p:spPr bwMode="auto">
          <a:xfrm>
            <a:off x="6605703" y="3061834"/>
            <a:ext cx="360040" cy="369487"/>
          </a:xfrm>
          <a:prstGeom prst="rect">
            <a:avLst/>
          </a:prstGeom>
          <a:solidFill>
            <a:schemeClr val="accent1"/>
          </a:solidFill>
          <a:ln w="12700" algn="ctr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lIns="36000" tIns="0" rIns="36000" bIns="0" rtlCol="0" anchor="ctr"/>
          <a:lstStyle/>
          <a:p>
            <a:pPr algn="ctr"/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~</a:t>
            </a:r>
          </a:p>
        </p:txBody>
      </p:sp>
      <p:sp>
        <p:nvSpPr>
          <p:cNvPr id="224" name="矩形 223"/>
          <p:cNvSpPr/>
          <p:nvPr/>
        </p:nvSpPr>
        <p:spPr bwMode="auto">
          <a:xfrm>
            <a:off x="6965743" y="3061834"/>
            <a:ext cx="360040" cy="369487"/>
          </a:xfrm>
          <a:prstGeom prst="rect">
            <a:avLst/>
          </a:prstGeom>
          <a:solidFill>
            <a:schemeClr val="accent1"/>
          </a:solidFill>
          <a:ln w="12700" algn="ctr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lIns="36000" tIns="0" rIns="36000" bIns="0" rtlCol="0" anchor="ctr"/>
          <a:lstStyle/>
          <a:p>
            <a:pPr algn="ctr"/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~</a:t>
            </a:r>
          </a:p>
        </p:txBody>
      </p:sp>
      <p:sp>
        <p:nvSpPr>
          <p:cNvPr id="225" name="矩形 224"/>
          <p:cNvSpPr/>
          <p:nvPr/>
        </p:nvSpPr>
        <p:spPr bwMode="auto">
          <a:xfrm>
            <a:off x="7313367" y="3061834"/>
            <a:ext cx="360040" cy="369487"/>
          </a:xfrm>
          <a:prstGeom prst="rect">
            <a:avLst/>
          </a:prstGeom>
          <a:solidFill>
            <a:schemeClr val="accent1"/>
          </a:solidFill>
          <a:ln w="12700" algn="ctr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lIns="36000" tIns="0" rIns="36000" bIns="0" rtlCol="0" anchor="ctr"/>
          <a:lstStyle/>
          <a:p>
            <a:pPr algn="ctr"/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~</a:t>
            </a:r>
          </a:p>
        </p:txBody>
      </p:sp>
      <p:sp>
        <p:nvSpPr>
          <p:cNvPr id="226" name="矩形 225"/>
          <p:cNvSpPr/>
          <p:nvPr/>
        </p:nvSpPr>
        <p:spPr>
          <a:xfrm>
            <a:off x="1914900" y="3428102"/>
            <a:ext cx="2952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1400" dirty="0"/>
          </a:p>
        </p:txBody>
      </p:sp>
      <p:sp>
        <p:nvSpPr>
          <p:cNvPr id="227" name="矩形 226"/>
          <p:cNvSpPr/>
          <p:nvPr/>
        </p:nvSpPr>
        <p:spPr>
          <a:xfrm>
            <a:off x="2282136" y="3428102"/>
            <a:ext cx="2952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1400" dirty="0"/>
          </a:p>
        </p:txBody>
      </p:sp>
      <p:sp>
        <p:nvSpPr>
          <p:cNvPr id="228" name="矩形 227"/>
          <p:cNvSpPr/>
          <p:nvPr/>
        </p:nvSpPr>
        <p:spPr>
          <a:xfrm>
            <a:off x="2649372" y="3428102"/>
            <a:ext cx="2952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1400" dirty="0"/>
          </a:p>
        </p:txBody>
      </p:sp>
      <p:sp>
        <p:nvSpPr>
          <p:cNvPr id="229" name="矩形 228"/>
          <p:cNvSpPr/>
          <p:nvPr/>
        </p:nvSpPr>
        <p:spPr>
          <a:xfrm>
            <a:off x="3016608" y="3428102"/>
            <a:ext cx="2952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sz="1400" dirty="0"/>
          </a:p>
        </p:txBody>
      </p:sp>
      <p:sp>
        <p:nvSpPr>
          <p:cNvPr id="230" name="矩形 229"/>
          <p:cNvSpPr/>
          <p:nvPr/>
        </p:nvSpPr>
        <p:spPr>
          <a:xfrm>
            <a:off x="3383844" y="3428102"/>
            <a:ext cx="2952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endParaRPr lang="zh-CN" altLang="en-US" sz="1400" dirty="0"/>
          </a:p>
        </p:txBody>
      </p:sp>
      <p:sp>
        <p:nvSpPr>
          <p:cNvPr id="231" name="矩形 230"/>
          <p:cNvSpPr/>
          <p:nvPr/>
        </p:nvSpPr>
        <p:spPr>
          <a:xfrm>
            <a:off x="3751080" y="3428102"/>
            <a:ext cx="2952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endParaRPr lang="zh-CN" altLang="en-US" sz="1400" dirty="0"/>
          </a:p>
        </p:txBody>
      </p:sp>
      <p:sp>
        <p:nvSpPr>
          <p:cNvPr id="232" name="矩形 231"/>
          <p:cNvSpPr/>
          <p:nvPr/>
        </p:nvSpPr>
        <p:spPr>
          <a:xfrm>
            <a:off x="4118316" y="3428102"/>
            <a:ext cx="2952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endParaRPr lang="zh-CN" altLang="en-US" sz="1400" dirty="0"/>
          </a:p>
        </p:txBody>
      </p:sp>
      <p:sp>
        <p:nvSpPr>
          <p:cNvPr id="233" name="矩形 232"/>
          <p:cNvSpPr/>
          <p:nvPr/>
        </p:nvSpPr>
        <p:spPr>
          <a:xfrm>
            <a:off x="4485552" y="3428102"/>
            <a:ext cx="2952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endParaRPr lang="zh-CN" altLang="en-US" sz="1400" dirty="0"/>
          </a:p>
        </p:txBody>
      </p:sp>
      <p:sp>
        <p:nvSpPr>
          <p:cNvPr id="234" name="矩形 233"/>
          <p:cNvSpPr/>
          <p:nvPr/>
        </p:nvSpPr>
        <p:spPr>
          <a:xfrm>
            <a:off x="4852790" y="3428102"/>
            <a:ext cx="2952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endParaRPr lang="zh-CN" altLang="en-US" sz="1400" dirty="0"/>
          </a:p>
        </p:txBody>
      </p:sp>
      <p:sp>
        <p:nvSpPr>
          <p:cNvPr id="235" name="矩形 234"/>
          <p:cNvSpPr/>
          <p:nvPr/>
        </p:nvSpPr>
        <p:spPr>
          <a:xfrm>
            <a:off x="5174232" y="3428102"/>
            <a:ext cx="4058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endParaRPr lang="zh-CN" altLang="en-US" sz="1400" dirty="0"/>
          </a:p>
        </p:txBody>
      </p:sp>
      <p:sp>
        <p:nvSpPr>
          <p:cNvPr id="236" name="矩形 235"/>
          <p:cNvSpPr/>
          <p:nvPr/>
        </p:nvSpPr>
        <p:spPr>
          <a:xfrm>
            <a:off x="5534272" y="3428102"/>
            <a:ext cx="4058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11</a:t>
            </a:r>
            <a:endParaRPr lang="zh-CN" altLang="en-US" sz="1400" dirty="0"/>
          </a:p>
        </p:txBody>
      </p:sp>
      <p:sp>
        <p:nvSpPr>
          <p:cNvPr id="237" name="矩形 236"/>
          <p:cNvSpPr/>
          <p:nvPr/>
        </p:nvSpPr>
        <p:spPr>
          <a:xfrm>
            <a:off x="5894312" y="3428102"/>
            <a:ext cx="4058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12</a:t>
            </a:r>
            <a:endParaRPr lang="zh-CN" altLang="en-US" sz="1400" dirty="0"/>
          </a:p>
        </p:txBody>
      </p:sp>
      <p:sp>
        <p:nvSpPr>
          <p:cNvPr id="238" name="矩形 237"/>
          <p:cNvSpPr/>
          <p:nvPr/>
        </p:nvSpPr>
        <p:spPr>
          <a:xfrm>
            <a:off x="6254352" y="3428102"/>
            <a:ext cx="4058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13</a:t>
            </a:r>
            <a:endParaRPr lang="zh-CN" altLang="en-US" sz="1400" dirty="0"/>
          </a:p>
        </p:txBody>
      </p:sp>
      <p:sp>
        <p:nvSpPr>
          <p:cNvPr id="239" name="矩形 238"/>
          <p:cNvSpPr/>
          <p:nvPr/>
        </p:nvSpPr>
        <p:spPr>
          <a:xfrm>
            <a:off x="6614392" y="3428102"/>
            <a:ext cx="4058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14</a:t>
            </a:r>
            <a:endParaRPr lang="zh-CN" altLang="en-US" sz="1400" dirty="0"/>
          </a:p>
        </p:txBody>
      </p:sp>
      <p:sp>
        <p:nvSpPr>
          <p:cNvPr id="240" name="矩形 239"/>
          <p:cNvSpPr/>
          <p:nvPr/>
        </p:nvSpPr>
        <p:spPr>
          <a:xfrm>
            <a:off x="6974432" y="3428102"/>
            <a:ext cx="4058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15</a:t>
            </a:r>
            <a:endParaRPr lang="zh-CN" altLang="en-US" sz="1400" dirty="0"/>
          </a:p>
        </p:txBody>
      </p:sp>
      <p:sp>
        <p:nvSpPr>
          <p:cNvPr id="241" name="矩形 240"/>
          <p:cNvSpPr/>
          <p:nvPr/>
        </p:nvSpPr>
        <p:spPr>
          <a:xfrm>
            <a:off x="7334472" y="3428102"/>
            <a:ext cx="4058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16</a:t>
            </a:r>
            <a:endParaRPr lang="zh-CN" altLang="en-US" sz="1400" dirty="0"/>
          </a:p>
        </p:txBody>
      </p:sp>
      <p:sp>
        <p:nvSpPr>
          <p:cNvPr id="242" name="矩形 241"/>
          <p:cNvSpPr/>
          <p:nvPr/>
        </p:nvSpPr>
        <p:spPr>
          <a:xfrm>
            <a:off x="1547664" y="3428102"/>
            <a:ext cx="2952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endParaRPr lang="zh-CN" altLang="en-US" sz="1400" dirty="0"/>
          </a:p>
        </p:txBody>
      </p:sp>
      <p:sp>
        <p:nvSpPr>
          <p:cNvPr id="243" name="矩形 242"/>
          <p:cNvSpPr/>
          <p:nvPr/>
        </p:nvSpPr>
        <p:spPr>
          <a:xfrm>
            <a:off x="1088323" y="3138279"/>
            <a:ext cx="44595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(b)</a:t>
            </a:r>
            <a:endParaRPr lang="zh-CN" altLang="en-US" sz="1400" dirty="0"/>
          </a:p>
        </p:txBody>
      </p:sp>
      <p:sp>
        <p:nvSpPr>
          <p:cNvPr id="244" name="矩形 243"/>
          <p:cNvSpPr/>
          <p:nvPr/>
        </p:nvSpPr>
        <p:spPr bwMode="auto">
          <a:xfrm>
            <a:off x="1585940" y="3867678"/>
            <a:ext cx="360040" cy="369487"/>
          </a:xfrm>
          <a:prstGeom prst="rect">
            <a:avLst/>
          </a:prstGeom>
          <a:solidFill>
            <a:schemeClr val="accent1"/>
          </a:solidFill>
          <a:ln w="12700" algn="ctr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lIns="36000" tIns="0" rIns="36000" bIns="0" rtlCol="0" anchor="ctr"/>
          <a:lstStyle/>
          <a:p>
            <a:pPr algn="ctr"/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~</a:t>
            </a:r>
          </a:p>
        </p:txBody>
      </p:sp>
      <p:sp>
        <p:nvSpPr>
          <p:cNvPr id="245" name="矩形 244"/>
          <p:cNvSpPr/>
          <p:nvPr/>
        </p:nvSpPr>
        <p:spPr bwMode="auto">
          <a:xfrm>
            <a:off x="1945204" y="3867678"/>
            <a:ext cx="360040" cy="369487"/>
          </a:xfrm>
          <a:prstGeom prst="rect">
            <a:avLst/>
          </a:prstGeom>
          <a:solidFill>
            <a:schemeClr val="accent1"/>
          </a:solidFill>
          <a:ln w="12700" algn="ctr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lIns="36000" tIns="0" rIns="36000" bIns="0" rtlCol="0" anchor="ctr"/>
          <a:lstStyle/>
          <a:p>
            <a:pPr algn="ctr"/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~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6" name="矩形 245"/>
          <p:cNvSpPr/>
          <p:nvPr/>
        </p:nvSpPr>
        <p:spPr bwMode="auto">
          <a:xfrm>
            <a:off x="2304468" y="3867678"/>
            <a:ext cx="360040" cy="369487"/>
          </a:xfrm>
          <a:prstGeom prst="rect">
            <a:avLst/>
          </a:prstGeom>
          <a:solidFill>
            <a:schemeClr val="accent1"/>
          </a:solidFill>
          <a:ln w="12700" algn="ctr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lIns="36000" tIns="0" rIns="36000" bIns="0" rtlCol="0" anchor="ctr"/>
          <a:lstStyle/>
          <a:p>
            <a:pPr algn="ctr"/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~</a:t>
            </a:r>
          </a:p>
        </p:txBody>
      </p:sp>
      <p:sp>
        <p:nvSpPr>
          <p:cNvPr id="247" name="矩形 246"/>
          <p:cNvSpPr/>
          <p:nvPr/>
        </p:nvSpPr>
        <p:spPr bwMode="auto">
          <a:xfrm>
            <a:off x="2663732" y="3867678"/>
            <a:ext cx="360040" cy="369487"/>
          </a:xfrm>
          <a:prstGeom prst="rect">
            <a:avLst/>
          </a:prstGeom>
          <a:solidFill>
            <a:schemeClr val="accent1"/>
          </a:solidFill>
          <a:ln w="12700" algn="ctr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lIns="36000" tIns="0" rIns="36000" bIns="0" rtlCol="0" anchor="ctr"/>
          <a:lstStyle/>
          <a:p>
            <a:pPr algn="ctr"/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~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8" name="矩形 247"/>
          <p:cNvSpPr/>
          <p:nvPr/>
        </p:nvSpPr>
        <p:spPr bwMode="auto">
          <a:xfrm>
            <a:off x="3022996" y="3867678"/>
            <a:ext cx="360040" cy="369487"/>
          </a:xfrm>
          <a:prstGeom prst="rect">
            <a:avLst/>
          </a:prstGeom>
          <a:solidFill>
            <a:schemeClr val="accent1"/>
          </a:solidFill>
          <a:ln w="12700" algn="ctr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lIns="36000" tIns="0" rIns="36000" bIns="0" rtlCol="0" anchor="ctr"/>
          <a:lstStyle/>
          <a:p>
            <a:pPr algn="ctr"/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~</a:t>
            </a:r>
          </a:p>
        </p:txBody>
      </p:sp>
      <p:sp>
        <p:nvSpPr>
          <p:cNvPr id="252" name="矩形 251"/>
          <p:cNvSpPr/>
          <p:nvPr/>
        </p:nvSpPr>
        <p:spPr bwMode="auto">
          <a:xfrm>
            <a:off x="4460052" y="3867678"/>
            <a:ext cx="360040" cy="369487"/>
          </a:xfrm>
          <a:prstGeom prst="rect">
            <a:avLst/>
          </a:prstGeom>
          <a:solidFill>
            <a:srgbClr val="FFC000"/>
          </a:solidFill>
          <a:ln w="12700" algn="ctr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lIns="36000" tIns="0" rIns="36000" bIns="0" rtlCol="0" anchor="ctr"/>
          <a:lstStyle/>
          <a:p>
            <a:pPr algn="ctr"/>
            <a:r>
              <a:rPr lang="en-US" altLang="zh-CN" sz="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2014</a:t>
            </a:r>
            <a:endParaRPr lang="zh-CN" altLang="en-US" sz="9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3" name="矩形 252"/>
          <p:cNvSpPr/>
          <p:nvPr/>
        </p:nvSpPr>
        <p:spPr bwMode="auto">
          <a:xfrm>
            <a:off x="4819316" y="3867678"/>
            <a:ext cx="360040" cy="369487"/>
          </a:xfrm>
          <a:prstGeom prst="rect">
            <a:avLst/>
          </a:prstGeom>
          <a:solidFill>
            <a:srgbClr val="FFC000"/>
          </a:solidFill>
          <a:ln w="12700" algn="ctr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lIns="36000" tIns="0" rIns="36000" bIns="0" rtlCol="0" anchor="ctr"/>
          <a:lstStyle/>
          <a:p>
            <a:pPr algn="ctr"/>
            <a:r>
              <a:rPr lang="en-US" altLang="zh-CN" sz="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2031</a:t>
            </a:r>
            <a:endParaRPr lang="zh-CN" altLang="en-US" sz="9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4" name="矩形 253"/>
          <p:cNvSpPr/>
          <p:nvPr/>
        </p:nvSpPr>
        <p:spPr bwMode="auto">
          <a:xfrm>
            <a:off x="5178580" y="3867678"/>
            <a:ext cx="360040" cy="369487"/>
          </a:xfrm>
          <a:prstGeom prst="rect">
            <a:avLst/>
          </a:prstGeom>
          <a:solidFill>
            <a:srgbClr val="FFC000"/>
          </a:solidFill>
          <a:ln w="12700" algn="ctr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lIns="36000" tIns="0" rIns="36000" bIns="0" rtlCol="0" anchor="ctr"/>
          <a:lstStyle/>
          <a:p>
            <a:pPr algn="ctr"/>
            <a:r>
              <a:rPr lang="en-US" altLang="zh-CN" sz="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2048</a:t>
            </a:r>
          </a:p>
        </p:txBody>
      </p:sp>
      <p:sp>
        <p:nvSpPr>
          <p:cNvPr id="256" name="矩形 255"/>
          <p:cNvSpPr/>
          <p:nvPr/>
        </p:nvSpPr>
        <p:spPr bwMode="auto">
          <a:xfrm>
            <a:off x="5897108" y="3867678"/>
            <a:ext cx="360040" cy="369487"/>
          </a:xfrm>
          <a:prstGeom prst="rect">
            <a:avLst/>
          </a:prstGeom>
          <a:solidFill>
            <a:srgbClr val="FFC000"/>
          </a:solidFill>
          <a:ln w="12700" algn="ctr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lIns="36000" tIns="0" rIns="36000" bIns="0" rtlCol="0" anchor="ctr"/>
          <a:lstStyle/>
          <a:p>
            <a:pPr algn="ctr"/>
            <a:r>
              <a:rPr lang="en-US" altLang="zh-CN" sz="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2065</a:t>
            </a:r>
          </a:p>
        </p:txBody>
      </p:sp>
      <p:sp>
        <p:nvSpPr>
          <p:cNvPr id="259" name="矩形 258"/>
          <p:cNvSpPr/>
          <p:nvPr/>
        </p:nvSpPr>
        <p:spPr bwMode="auto">
          <a:xfrm>
            <a:off x="6974900" y="3867678"/>
            <a:ext cx="360040" cy="369487"/>
          </a:xfrm>
          <a:prstGeom prst="rect">
            <a:avLst/>
          </a:prstGeom>
          <a:solidFill>
            <a:schemeClr val="accent1"/>
          </a:solidFill>
          <a:ln w="12700" algn="ctr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lIns="36000" tIns="0" rIns="36000" bIns="0" rtlCol="0" anchor="ctr"/>
          <a:lstStyle/>
          <a:p>
            <a:pPr algn="ctr"/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~</a:t>
            </a:r>
          </a:p>
        </p:txBody>
      </p:sp>
      <p:sp>
        <p:nvSpPr>
          <p:cNvPr id="260" name="矩形 259"/>
          <p:cNvSpPr/>
          <p:nvPr/>
        </p:nvSpPr>
        <p:spPr bwMode="auto">
          <a:xfrm>
            <a:off x="7334164" y="3867678"/>
            <a:ext cx="360040" cy="369487"/>
          </a:xfrm>
          <a:prstGeom prst="rect">
            <a:avLst/>
          </a:prstGeom>
          <a:solidFill>
            <a:schemeClr val="accent1"/>
          </a:solidFill>
          <a:ln w="12700" algn="ctr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lIns="36000" tIns="0" rIns="36000" bIns="0" rtlCol="0" anchor="ctr"/>
          <a:lstStyle/>
          <a:p>
            <a:pPr algn="ctr"/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~</a:t>
            </a:r>
          </a:p>
        </p:txBody>
      </p:sp>
      <p:sp>
        <p:nvSpPr>
          <p:cNvPr id="261" name="矩形 260"/>
          <p:cNvSpPr/>
          <p:nvPr/>
        </p:nvSpPr>
        <p:spPr>
          <a:xfrm>
            <a:off x="1914900" y="4221088"/>
            <a:ext cx="2952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1400" dirty="0"/>
          </a:p>
        </p:txBody>
      </p:sp>
      <p:sp>
        <p:nvSpPr>
          <p:cNvPr id="262" name="矩形 261"/>
          <p:cNvSpPr/>
          <p:nvPr/>
        </p:nvSpPr>
        <p:spPr>
          <a:xfrm>
            <a:off x="2282136" y="4221088"/>
            <a:ext cx="2952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1400" dirty="0"/>
          </a:p>
        </p:txBody>
      </p:sp>
      <p:sp>
        <p:nvSpPr>
          <p:cNvPr id="263" name="矩形 262"/>
          <p:cNvSpPr/>
          <p:nvPr/>
        </p:nvSpPr>
        <p:spPr>
          <a:xfrm>
            <a:off x="2649372" y="4221088"/>
            <a:ext cx="2952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1400" dirty="0"/>
          </a:p>
        </p:txBody>
      </p:sp>
      <p:sp>
        <p:nvSpPr>
          <p:cNvPr id="264" name="矩形 263"/>
          <p:cNvSpPr/>
          <p:nvPr/>
        </p:nvSpPr>
        <p:spPr>
          <a:xfrm>
            <a:off x="3016608" y="4221088"/>
            <a:ext cx="2952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sz="1400" dirty="0"/>
          </a:p>
        </p:txBody>
      </p:sp>
      <p:sp>
        <p:nvSpPr>
          <p:cNvPr id="265" name="矩形 264"/>
          <p:cNvSpPr/>
          <p:nvPr/>
        </p:nvSpPr>
        <p:spPr>
          <a:xfrm>
            <a:off x="3383844" y="4221088"/>
            <a:ext cx="2952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endParaRPr lang="zh-CN" altLang="en-US" sz="1400" dirty="0"/>
          </a:p>
        </p:txBody>
      </p:sp>
      <p:sp>
        <p:nvSpPr>
          <p:cNvPr id="266" name="矩形 265"/>
          <p:cNvSpPr/>
          <p:nvPr/>
        </p:nvSpPr>
        <p:spPr>
          <a:xfrm>
            <a:off x="3751080" y="4221088"/>
            <a:ext cx="2952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endParaRPr lang="zh-CN" altLang="en-US" sz="1400" dirty="0"/>
          </a:p>
        </p:txBody>
      </p:sp>
      <p:sp>
        <p:nvSpPr>
          <p:cNvPr id="267" name="矩形 266"/>
          <p:cNvSpPr/>
          <p:nvPr/>
        </p:nvSpPr>
        <p:spPr>
          <a:xfrm>
            <a:off x="4118316" y="4221088"/>
            <a:ext cx="2952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endParaRPr lang="zh-CN" altLang="en-US" sz="1400" dirty="0"/>
          </a:p>
        </p:txBody>
      </p:sp>
      <p:sp>
        <p:nvSpPr>
          <p:cNvPr id="268" name="矩形 267"/>
          <p:cNvSpPr/>
          <p:nvPr/>
        </p:nvSpPr>
        <p:spPr>
          <a:xfrm>
            <a:off x="4485552" y="4221088"/>
            <a:ext cx="2952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endParaRPr lang="zh-CN" altLang="en-US" sz="1400" dirty="0"/>
          </a:p>
        </p:txBody>
      </p:sp>
      <p:sp>
        <p:nvSpPr>
          <p:cNvPr id="269" name="矩形 268"/>
          <p:cNvSpPr/>
          <p:nvPr/>
        </p:nvSpPr>
        <p:spPr>
          <a:xfrm>
            <a:off x="4852790" y="4221088"/>
            <a:ext cx="2952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endParaRPr lang="zh-CN" altLang="en-US" sz="1400" dirty="0"/>
          </a:p>
        </p:txBody>
      </p:sp>
      <p:sp>
        <p:nvSpPr>
          <p:cNvPr id="270" name="矩形 269"/>
          <p:cNvSpPr/>
          <p:nvPr/>
        </p:nvSpPr>
        <p:spPr>
          <a:xfrm>
            <a:off x="5174232" y="4221088"/>
            <a:ext cx="4058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endParaRPr lang="zh-CN" altLang="en-US" sz="1400" dirty="0"/>
          </a:p>
        </p:txBody>
      </p:sp>
      <p:sp>
        <p:nvSpPr>
          <p:cNvPr id="271" name="矩形 270"/>
          <p:cNvSpPr/>
          <p:nvPr/>
        </p:nvSpPr>
        <p:spPr>
          <a:xfrm>
            <a:off x="5534272" y="4221088"/>
            <a:ext cx="4058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11</a:t>
            </a:r>
            <a:endParaRPr lang="zh-CN" altLang="en-US" sz="1400" dirty="0"/>
          </a:p>
        </p:txBody>
      </p:sp>
      <p:sp>
        <p:nvSpPr>
          <p:cNvPr id="272" name="矩形 271"/>
          <p:cNvSpPr/>
          <p:nvPr/>
        </p:nvSpPr>
        <p:spPr>
          <a:xfrm>
            <a:off x="5894312" y="4221088"/>
            <a:ext cx="4058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12</a:t>
            </a:r>
            <a:endParaRPr lang="zh-CN" altLang="en-US" sz="1400" dirty="0"/>
          </a:p>
        </p:txBody>
      </p:sp>
      <p:sp>
        <p:nvSpPr>
          <p:cNvPr id="273" name="矩形 272"/>
          <p:cNvSpPr/>
          <p:nvPr/>
        </p:nvSpPr>
        <p:spPr>
          <a:xfrm>
            <a:off x="6254352" y="4221088"/>
            <a:ext cx="4058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13</a:t>
            </a:r>
            <a:endParaRPr lang="zh-CN" altLang="en-US" sz="1400" dirty="0"/>
          </a:p>
        </p:txBody>
      </p:sp>
      <p:sp>
        <p:nvSpPr>
          <p:cNvPr id="274" name="矩形 273"/>
          <p:cNvSpPr/>
          <p:nvPr/>
        </p:nvSpPr>
        <p:spPr>
          <a:xfrm>
            <a:off x="6614392" y="4221088"/>
            <a:ext cx="4058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14</a:t>
            </a:r>
            <a:endParaRPr lang="zh-CN" altLang="en-US" sz="1400" dirty="0"/>
          </a:p>
        </p:txBody>
      </p:sp>
      <p:sp>
        <p:nvSpPr>
          <p:cNvPr id="275" name="矩形 274"/>
          <p:cNvSpPr/>
          <p:nvPr/>
        </p:nvSpPr>
        <p:spPr>
          <a:xfrm>
            <a:off x="6974432" y="4221088"/>
            <a:ext cx="4058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15</a:t>
            </a:r>
            <a:endParaRPr lang="zh-CN" altLang="en-US" sz="1400" dirty="0"/>
          </a:p>
        </p:txBody>
      </p:sp>
      <p:sp>
        <p:nvSpPr>
          <p:cNvPr id="276" name="矩形 275"/>
          <p:cNvSpPr/>
          <p:nvPr/>
        </p:nvSpPr>
        <p:spPr>
          <a:xfrm>
            <a:off x="7334472" y="4221088"/>
            <a:ext cx="4058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16</a:t>
            </a:r>
            <a:endParaRPr lang="zh-CN" altLang="en-US" sz="1400" dirty="0"/>
          </a:p>
        </p:txBody>
      </p:sp>
      <p:sp>
        <p:nvSpPr>
          <p:cNvPr id="277" name="矩形 276"/>
          <p:cNvSpPr/>
          <p:nvPr/>
        </p:nvSpPr>
        <p:spPr>
          <a:xfrm>
            <a:off x="1547664" y="4221088"/>
            <a:ext cx="2952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endParaRPr lang="zh-CN" altLang="en-US" sz="1400" dirty="0"/>
          </a:p>
        </p:txBody>
      </p:sp>
      <p:sp>
        <p:nvSpPr>
          <p:cNvPr id="278" name="矩形 277"/>
          <p:cNvSpPr/>
          <p:nvPr/>
        </p:nvSpPr>
        <p:spPr>
          <a:xfrm>
            <a:off x="1109120" y="3950561"/>
            <a:ext cx="41870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(c)</a:t>
            </a:r>
            <a:endParaRPr lang="zh-CN" altLang="en-US" sz="1400" dirty="0"/>
          </a:p>
        </p:txBody>
      </p:sp>
      <p:sp>
        <p:nvSpPr>
          <p:cNvPr id="279" name="矩形 278"/>
          <p:cNvSpPr/>
          <p:nvPr/>
        </p:nvSpPr>
        <p:spPr bwMode="auto">
          <a:xfrm>
            <a:off x="3382260" y="3867678"/>
            <a:ext cx="360040" cy="369487"/>
          </a:xfrm>
          <a:prstGeom prst="rect">
            <a:avLst/>
          </a:prstGeom>
          <a:solidFill>
            <a:srgbClr val="CCFF99"/>
          </a:solidFill>
          <a:ln w="12700" algn="ctr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lIns="36000" tIns="0" rIns="36000" bIns="0" rtlCol="0" anchor="ctr"/>
          <a:lstStyle/>
          <a:p>
            <a:pPr algn="ctr"/>
            <a:r>
              <a:rPr lang="en-US" altLang="zh-CN" sz="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2011</a:t>
            </a:r>
            <a:endParaRPr lang="zh-CN" altLang="en-US" sz="9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0" name="矩形 279"/>
          <p:cNvSpPr/>
          <p:nvPr/>
        </p:nvSpPr>
        <p:spPr bwMode="auto">
          <a:xfrm>
            <a:off x="3741524" y="3867678"/>
            <a:ext cx="360040" cy="369487"/>
          </a:xfrm>
          <a:prstGeom prst="rect">
            <a:avLst/>
          </a:prstGeom>
          <a:solidFill>
            <a:srgbClr val="CCFF99"/>
          </a:solidFill>
          <a:ln w="12700" algn="ctr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lIns="36000" tIns="0" rIns="36000" bIns="0" rtlCol="0" anchor="ctr"/>
          <a:lstStyle/>
          <a:p>
            <a:pPr algn="ctr"/>
            <a:r>
              <a:rPr lang="en-US" altLang="zh-CN" sz="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2028</a:t>
            </a:r>
          </a:p>
        </p:txBody>
      </p:sp>
      <p:sp>
        <p:nvSpPr>
          <p:cNvPr id="281" name="矩形 280"/>
          <p:cNvSpPr/>
          <p:nvPr/>
        </p:nvSpPr>
        <p:spPr bwMode="auto">
          <a:xfrm>
            <a:off x="4100788" y="3867678"/>
            <a:ext cx="360040" cy="369487"/>
          </a:xfrm>
          <a:prstGeom prst="rect">
            <a:avLst/>
          </a:prstGeom>
          <a:solidFill>
            <a:srgbClr val="CCFF99"/>
          </a:solidFill>
          <a:ln w="12700" algn="ctr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lIns="36000" tIns="0" rIns="36000" bIns="0" rtlCol="0" anchor="ctr"/>
          <a:lstStyle/>
          <a:p>
            <a:pPr algn="ctr"/>
            <a:r>
              <a:rPr lang="en-US" altLang="zh-CN" sz="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2045</a:t>
            </a:r>
            <a:endParaRPr lang="zh-CN" altLang="en-US" sz="9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2" name="矩形 281"/>
          <p:cNvSpPr/>
          <p:nvPr/>
        </p:nvSpPr>
        <p:spPr bwMode="auto">
          <a:xfrm>
            <a:off x="5537844" y="3867678"/>
            <a:ext cx="360040" cy="369487"/>
          </a:xfrm>
          <a:prstGeom prst="rect">
            <a:avLst/>
          </a:prstGeom>
          <a:solidFill>
            <a:srgbClr val="CCFF99"/>
          </a:solidFill>
          <a:ln w="12700" algn="ctr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lIns="36000" tIns="0" rIns="36000" bIns="0" rtlCol="0" anchor="ctr"/>
          <a:lstStyle/>
          <a:p>
            <a:pPr algn="ctr"/>
            <a:r>
              <a:rPr lang="en-US" altLang="zh-CN" sz="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2062</a:t>
            </a:r>
            <a:endParaRPr lang="zh-CN" altLang="en-US" sz="9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3" name="矩形 282"/>
          <p:cNvSpPr/>
          <p:nvPr/>
        </p:nvSpPr>
        <p:spPr bwMode="auto">
          <a:xfrm>
            <a:off x="6615636" y="3867678"/>
            <a:ext cx="360040" cy="369487"/>
          </a:xfrm>
          <a:prstGeom prst="rect">
            <a:avLst/>
          </a:prstGeom>
          <a:solidFill>
            <a:srgbClr val="FFC000"/>
          </a:solidFill>
          <a:ln w="12700" algn="ctr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lIns="36000" tIns="0" rIns="36000" bIns="0" rtlCol="0" anchor="ctr"/>
          <a:lstStyle/>
          <a:p>
            <a:pPr algn="ctr"/>
            <a:r>
              <a:rPr lang="en-US" altLang="zh-CN" sz="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2082</a:t>
            </a:r>
          </a:p>
        </p:txBody>
      </p:sp>
      <p:sp>
        <p:nvSpPr>
          <p:cNvPr id="284" name="矩形 283"/>
          <p:cNvSpPr/>
          <p:nvPr/>
        </p:nvSpPr>
        <p:spPr bwMode="auto">
          <a:xfrm>
            <a:off x="4798519" y="2276872"/>
            <a:ext cx="360040" cy="369487"/>
          </a:xfrm>
          <a:prstGeom prst="rect">
            <a:avLst/>
          </a:prstGeom>
          <a:solidFill>
            <a:srgbClr val="CCFF99"/>
          </a:solidFill>
          <a:ln w="12700" algn="ctr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lIns="36000" tIns="0" rIns="36000" bIns="0" rtlCol="0" anchor="ctr"/>
          <a:lstStyle/>
          <a:p>
            <a:pPr algn="ctr"/>
            <a:r>
              <a:rPr lang="en-US" altLang="zh-CN" sz="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2079</a:t>
            </a:r>
            <a:endParaRPr lang="zh-CN" altLang="en-US" sz="9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90970538"/>
      </p:ext>
    </p:extLst>
  </p:cSld>
  <p:clrMapOvr>
    <a:masterClrMapping/>
  </p:clrMapOvr>
  <p:transition advTm="157">
    <p:zoom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extBox 20"/>
          <p:cNvSpPr txBox="1">
            <a:spLocks noChangeArrowheads="1"/>
          </p:cNvSpPr>
          <p:nvPr/>
        </p:nvSpPr>
        <p:spPr bwMode="auto">
          <a:xfrm>
            <a:off x="171879" y="1196752"/>
            <a:ext cx="8936625" cy="6063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lvl="1" indent="-3429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开放定址：线性试探法：查找链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采用除余法散列函数，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M=17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散列表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(a)(b)(c), 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线性试探法排解冲突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(a) 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依次插入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个冲突关键码构成长度为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的查找链，针对任一关键码的查找都将从</a:t>
            </a:r>
            <a:r>
              <a:rPr lang="en-US" altLang="zh-CN" sz="20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ht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[5]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开始，平均查找长度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</a:p>
          <a:p>
            <a:pPr lvl="2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(b) 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依次插入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个冲突关键码构成长度为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的查找链，针对任一关键码的查找都将从</a:t>
            </a:r>
            <a:r>
              <a:rPr lang="en-US" altLang="zh-CN" sz="20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ht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[8]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开始，平均查找长度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</a:p>
          <a:p>
            <a:pPr lvl="2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(c) 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多组各自冲突的关键码所对应的查找链，有可能相互交织和重叠，平均查找长度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((1+2+3+7+9)+(1+2+3+5+7))/10=4</a:t>
            </a:r>
          </a:p>
          <a:p>
            <a:pPr lvl="2" indent="-457200">
              <a:spcAft>
                <a:spcPts val="3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endParaRPr lang="zh-CN" altLang="en-US" sz="20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088" y="85725"/>
            <a:ext cx="7599362" cy="914400"/>
          </a:xfrm>
        </p:spPr>
        <p:txBody>
          <a:bodyPr/>
          <a:lstStyle/>
          <a:p>
            <a:pPr>
              <a:defRPr/>
            </a:pPr>
            <a:r>
              <a:rPr lang="zh-CN" altLang="en-US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散列冲突排解</a:t>
            </a:r>
            <a:r>
              <a:rPr lang="en-US" altLang="zh-CN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(4)</a:t>
            </a:r>
            <a:endParaRPr lang="zh-CN" altLang="en-US" sz="3600" dirty="0">
              <a:solidFill>
                <a:srgbClr val="00336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0" name="矩形 59"/>
          <p:cNvSpPr/>
          <p:nvPr/>
        </p:nvSpPr>
        <p:spPr bwMode="auto">
          <a:xfrm>
            <a:off x="1565143" y="2276872"/>
            <a:ext cx="360040" cy="369487"/>
          </a:xfrm>
          <a:prstGeom prst="rect">
            <a:avLst/>
          </a:prstGeom>
          <a:solidFill>
            <a:schemeClr val="accent1"/>
          </a:solidFill>
          <a:ln w="12700" algn="ctr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lIns="36000" tIns="0" rIns="36000" bIns="0" rtlCol="0" anchor="ctr"/>
          <a:lstStyle/>
          <a:p>
            <a:pPr algn="ctr"/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~</a:t>
            </a:r>
          </a:p>
        </p:txBody>
      </p:sp>
      <p:sp>
        <p:nvSpPr>
          <p:cNvPr id="61" name="矩形 60"/>
          <p:cNvSpPr/>
          <p:nvPr/>
        </p:nvSpPr>
        <p:spPr bwMode="auto">
          <a:xfrm>
            <a:off x="1924407" y="2276872"/>
            <a:ext cx="360040" cy="369487"/>
          </a:xfrm>
          <a:prstGeom prst="rect">
            <a:avLst/>
          </a:prstGeom>
          <a:solidFill>
            <a:schemeClr val="accent1"/>
          </a:solidFill>
          <a:ln w="12700" algn="ctr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lIns="36000" tIns="0" rIns="36000" bIns="0" rtlCol="0" anchor="ctr"/>
          <a:lstStyle/>
          <a:p>
            <a:pPr algn="ctr"/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~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2" name="矩形 61"/>
          <p:cNvSpPr/>
          <p:nvPr/>
        </p:nvSpPr>
        <p:spPr bwMode="auto">
          <a:xfrm>
            <a:off x="2283671" y="2276872"/>
            <a:ext cx="360040" cy="369487"/>
          </a:xfrm>
          <a:prstGeom prst="rect">
            <a:avLst/>
          </a:prstGeom>
          <a:solidFill>
            <a:schemeClr val="accent1"/>
          </a:solidFill>
          <a:ln w="12700" algn="ctr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lIns="36000" tIns="0" rIns="36000" bIns="0" rtlCol="0" anchor="ctr"/>
          <a:lstStyle/>
          <a:p>
            <a:pPr algn="ctr"/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~</a:t>
            </a:r>
          </a:p>
        </p:txBody>
      </p:sp>
      <p:sp>
        <p:nvSpPr>
          <p:cNvPr id="63" name="矩形 62"/>
          <p:cNvSpPr/>
          <p:nvPr/>
        </p:nvSpPr>
        <p:spPr bwMode="auto">
          <a:xfrm>
            <a:off x="2642935" y="2276872"/>
            <a:ext cx="360040" cy="369487"/>
          </a:xfrm>
          <a:prstGeom prst="rect">
            <a:avLst/>
          </a:prstGeom>
          <a:solidFill>
            <a:schemeClr val="accent1"/>
          </a:solidFill>
          <a:ln w="12700" algn="ctr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lIns="36000" tIns="0" rIns="36000" bIns="0" rtlCol="0" anchor="ctr"/>
          <a:lstStyle/>
          <a:p>
            <a:pPr algn="ctr"/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~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4" name="矩形 63"/>
          <p:cNvSpPr/>
          <p:nvPr/>
        </p:nvSpPr>
        <p:spPr bwMode="auto">
          <a:xfrm>
            <a:off x="3002199" y="2276872"/>
            <a:ext cx="360040" cy="369487"/>
          </a:xfrm>
          <a:prstGeom prst="rect">
            <a:avLst/>
          </a:prstGeom>
          <a:solidFill>
            <a:schemeClr val="accent1"/>
          </a:solidFill>
          <a:ln w="12700" algn="ctr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lIns="36000" tIns="0" rIns="36000" bIns="0" rtlCol="0" anchor="ctr"/>
          <a:lstStyle/>
          <a:p>
            <a:pPr algn="ctr"/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~</a:t>
            </a:r>
          </a:p>
        </p:txBody>
      </p:sp>
      <p:sp>
        <p:nvSpPr>
          <p:cNvPr id="65" name="矩形 64"/>
          <p:cNvSpPr/>
          <p:nvPr/>
        </p:nvSpPr>
        <p:spPr bwMode="auto">
          <a:xfrm>
            <a:off x="3361463" y="2276872"/>
            <a:ext cx="360040" cy="369487"/>
          </a:xfrm>
          <a:prstGeom prst="rect">
            <a:avLst/>
          </a:prstGeom>
          <a:solidFill>
            <a:srgbClr val="CCFF99"/>
          </a:solidFill>
          <a:ln w="12700" algn="ctr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lIns="36000" tIns="0" rIns="36000" bIns="0" rtlCol="0" anchor="ctr"/>
          <a:lstStyle/>
          <a:p>
            <a:pPr algn="ctr"/>
            <a:r>
              <a:rPr lang="en-US" altLang="zh-CN" sz="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2011</a:t>
            </a:r>
            <a:endParaRPr lang="zh-CN" altLang="en-US" sz="9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6" name="矩形 65"/>
          <p:cNvSpPr/>
          <p:nvPr/>
        </p:nvSpPr>
        <p:spPr bwMode="auto">
          <a:xfrm>
            <a:off x="3720727" y="2276872"/>
            <a:ext cx="360040" cy="369487"/>
          </a:xfrm>
          <a:prstGeom prst="rect">
            <a:avLst/>
          </a:prstGeom>
          <a:solidFill>
            <a:srgbClr val="CCFF99"/>
          </a:solidFill>
          <a:ln w="12700" algn="ctr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lIns="36000" tIns="0" rIns="36000" bIns="0" rtlCol="0" anchor="ctr"/>
          <a:lstStyle/>
          <a:p>
            <a:pPr algn="ctr"/>
            <a:r>
              <a:rPr lang="en-US" altLang="zh-CN" sz="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2028</a:t>
            </a:r>
          </a:p>
        </p:txBody>
      </p:sp>
      <p:sp>
        <p:nvSpPr>
          <p:cNvPr id="67" name="矩形 66"/>
          <p:cNvSpPr/>
          <p:nvPr/>
        </p:nvSpPr>
        <p:spPr bwMode="auto">
          <a:xfrm>
            <a:off x="4079991" y="2276872"/>
            <a:ext cx="360040" cy="369487"/>
          </a:xfrm>
          <a:prstGeom prst="rect">
            <a:avLst/>
          </a:prstGeom>
          <a:solidFill>
            <a:srgbClr val="CCFF99"/>
          </a:solidFill>
          <a:ln w="12700" algn="ctr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lIns="36000" tIns="0" rIns="36000" bIns="0" rtlCol="0" anchor="ctr"/>
          <a:lstStyle/>
          <a:p>
            <a:pPr algn="ctr"/>
            <a:r>
              <a:rPr lang="en-US" altLang="zh-CN" sz="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2045</a:t>
            </a:r>
            <a:endParaRPr lang="zh-CN" altLang="en-US" sz="9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8" name="矩形 67"/>
          <p:cNvSpPr/>
          <p:nvPr/>
        </p:nvSpPr>
        <p:spPr bwMode="auto">
          <a:xfrm>
            <a:off x="4439255" y="2276872"/>
            <a:ext cx="360040" cy="369487"/>
          </a:xfrm>
          <a:prstGeom prst="rect">
            <a:avLst/>
          </a:prstGeom>
          <a:solidFill>
            <a:srgbClr val="CCFF99"/>
          </a:solidFill>
          <a:ln w="12700" algn="ctr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lIns="36000" tIns="0" rIns="36000" bIns="0" rtlCol="0" anchor="ctr"/>
          <a:lstStyle/>
          <a:p>
            <a:pPr algn="ctr"/>
            <a:r>
              <a:rPr lang="en-US" altLang="zh-CN" sz="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2062</a:t>
            </a:r>
            <a:endParaRPr lang="zh-CN" altLang="en-US" sz="9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9" name="矩形 68"/>
          <p:cNvSpPr/>
          <p:nvPr/>
        </p:nvSpPr>
        <p:spPr bwMode="auto">
          <a:xfrm>
            <a:off x="6256372" y="3867678"/>
            <a:ext cx="360040" cy="369487"/>
          </a:xfrm>
          <a:prstGeom prst="rect">
            <a:avLst/>
          </a:prstGeom>
          <a:solidFill>
            <a:srgbClr val="CCFF99"/>
          </a:solidFill>
          <a:ln w="12700" algn="ctr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lIns="36000" tIns="0" rIns="36000" bIns="0" rtlCol="0" anchor="ctr"/>
          <a:lstStyle/>
          <a:p>
            <a:pPr algn="ctr"/>
            <a:r>
              <a:rPr lang="en-US" altLang="zh-CN" sz="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2079</a:t>
            </a:r>
            <a:endParaRPr lang="zh-CN" altLang="en-US" sz="9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0" name="矩形 69"/>
          <p:cNvSpPr/>
          <p:nvPr/>
        </p:nvSpPr>
        <p:spPr bwMode="auto">
          <a:xfrm>
            <a:off x="5157783" y="2276872"/>
            <a:ext cx="360040" cy="369487"/>
          </a:xfrm>
          <a:prstGeom prst="rect">
            <a:avLst/>
          </a:prstGeom>
          <a:solidFill>
            <a:schemeClr val="accent1"/>
          </a:solidFill>
          <a:ln w="12700" algn="ctr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lIns="36000" tIns="0" rIns="36000" bIns="0" rtlCol="0" anchor="ctr"/>
          <a:lstStyle/>
          <a:p>
            <a:pPr algn="ctr"/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~</a:t>
            </a:r>
          </a:p>
        </p:txBody>
      </p:sp>
      <p:sp>
        <p:nvSpPr>
          <p:cNvPr id="71" name="矩形 70"/>
          <p:cNvSpPr/>
          <p:nvPr/>
        </p:nvSpPr>
        <p:spPr bwMode="auto">
          <a:xfrm>
            <a:off x="5517047" y="2276872"/>
            <a:ext cx="360040" cy="369487"/>
          </a:xfrm>
          <a:prstGeom prst="rect">
            <a:avLst/>
          </a:prstGeom>
          <a:solidFill>
            <a:schemeClr val="accent1"/>
          </a:solidFill>
          <a:ln w="12700" algn="ctr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lIns="36000" tIns="0" rIns="36000" bIns="0" rtlCol="0" anchor="ctr"/>
          <a:lstStyle/>
          <a:p>
            <a:pPr algn="ctr"/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~</a:t>
            </a:r>
          </a:p>
        </p:txBody>
      </p:sp>
      <p:sp>
        <p:nvSpPr>
          <p:cNvPr id="72" name="矩形 71"/>
          <p:cNvSpPr/>
          <p:nvPr/>
        </p:nvSpPr>
        <p:spPr bwMode="auto">
          <a:xfrm>
            <a:off x="5876311" y="2276872"/>
            <a:ext cx="360040" cy="369487"/>
          </a:xfrm>
          <a:prstGeom prst="rect">
            <a:avLst/>
          </a:prstGeom>
          <a:solidFill>
            <a:schemeClr val="accent1"/>
          </a:solidFill>
          <a:ln w="12700" algn="ctr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lIns="36000" tIns="0" rIns="36000" bIns="0" rtlCol="0" anchor="ctr"/>
          <a:lstStyle/>
          <a:p>
            <a:pPr algn="ctr"/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~</a:t>
            </a:r>
          </a:p>
        </p:txBody>
      </p:sp>
      <p:sp>
        <p:nvSpPr>
          <p:cNvPr id="74" name="矩形 73"/>
          <p:cNvSpPr/>
          <p:nvPr/>
        </p:nvSpPr>
        <p:spPr bwMode="auto">
          <a:xfrm>
            <a:off x="6235575" y="2276872"/>
            <a:ext cx="360040" cy="369487"/>
          </a:xfrm>
          <a:prstGeom prst="rect">
            <a:avLst/>
          </a:prstGeom>
          <a:solidFill>
            <a:schemeClr val="accent1"/>
          </a:solidFill>
          <a:ln w="12700" algn="ctr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lIns="36000" tIns="0" rIns="36000" bIns="0" rtlCol="0" anchor="ctr"/>
          <a:lstStyle/>
          <a:p>
            <a:pPr algn="ctr"/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~</a:t>
            </a:r>
          </a:p>
        </p:txBody>
      </p:sp>
      <p:sp>
        <p:nvSpPr>
          <p:cNvPr id="75" name="矩形 74"/>
          <p:cNvSpPr/>
          <p:nvPr/>
        </p:nvSpPr>
        <p:spPr bwMode="auto">
          <a:xfrm>
            <a:off x="6594839" y="2276872"/>
            <a:ext cx="360040" cy="369487"/>
          </a:xfrm>
          <a:prstGeom prst="rect">
            <a:avLst/>
          </a:prstGeom>
          <a:solidFill>
            <a:schemeClr val="accent1"/>
          </a:solidFill>
          <a:ln w="12700" algn="ctr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lIns="36000" tIns="0" rIns="36000" bIns="0" rtlCol="0" anchor="ctr"/>
          <a:lstStyle/>
          <a:p>
            <a:pPr algn="ctr"/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~</a:t>
            </a:r>
          </a:p>
        </p:txBody>
      </p:sp>
      <p:sp>
        <p:nvSpPr>
          <p:cNvPr id="76" name="矩形 75"/>
          <p:cNvSpPr/>
          <p:nvPr/>
        </p:nvSpPr>
        <p:spPr bwMode="auto">
          <a:xfrm>
            <a:off x="6954103" y="2276872"/>
            <a:ext cx="360040" cy="369487"/>
          </a:xfrm>
          <a:prstGeom prst="rect">
            <a:avLst/>
          </a:prstGeom>
          <a:solidFill>
            <a:schemeClr val="accent1"/>
          </a:solidFill>
          <a:ln w="12700" algn="ctr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lIns="36000" tIns="0" rIns="36000" bIns="0" rtlCol="0" anchor="ctr"/>
          <a:lstStyle/>
          <a:p>
            <a:pPr algn="ctr"/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~</a:t>
            </a:r>
          </a:p>
        </p:txBody>
      </p:sp>
      <p:sp>
        <p:nvSpPr>
          <p:cNvPr id="77" name="矩形 76"/>
          <p:cNvSpPr/>
          <p:nvPr/>
        </p:nvSpPr>
        <p:spPr bwMode="auto">
          <a:xfrm>
            <a:off x="7313367" y="2276872"/>
            <a:ext cx="360040" cy="369487"/>
          </a:xfrm>
          <a:prstGeom prst="rect">
            <a:avLst/>
          </a:prstGeom>
          <a:solidFill>
            <a:schemeClr val="accent1"/>
          </a:solidFill>
          <a:ln w="12700" algn="ctr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lIns="36000" tIns="0" rIns="36000" bIns="0" rtlCol="0" anchor="ctr"/>
          <a:lstStyle/>
          <a:p>
            <a:pPr algn="ctr"/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~</a:t>
            </a:r>
          </a:p>
        </p:txBody>
      </p:sp>
      <p:sp>
        <p:nvSpPr>
          <p:cNvPr id="84" name="矩形 83"/>
          <p:cNvSpPr/>
          <p:nvPr/>
        </p:nvSpPr>
        <p:spPr>
          <a:xfrm>
            <a:off x="1914900" y="2643140"/>
            <a:ext cx="2952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1400" dirty="0"/>
          </a:p>
        </p:txBody>
      </p:sp>
      <p:sp>
        <p:nvSpPr>
          <p:cNvPr id="85" name="矩形 84"/>
          <p:cNvSpPr/>
          <p:nvPr/>
        </p:nvSpPr>
        <p:spPr>
          <a:xfrm>
            <a:off x="2282136" y="2643140"/>
            <a:ext cx="2952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1400" dirty="0"/>
          </a:p>
        </p:txBody>
      </p:sp>
      <p:sp>
        <p:nvSpPr>
          <p:cNvPr id="86" name="矩形 85"/>
          <p:cNvSpPr/>
          <p:nvPr/>
        </p:nvSpPr>
        <p:spPr>
          <a:xfrm>
            <a:off x="2649372" y="2643140"/>
            <a:ext cx="2952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1400" dirty="0"/>
          </a:p>
        </p:txBody>
      </p:sp>
      <p:sp>
        <p:nvSpPr>
          <p:cNvPr id="87" name="矩形 86"/>
          <p:cNvSpPr/>
          <p:nvPr/>
        </p:nvSpPr>
        <p:spPr>
          <a:xfrm>
            <a:off x="3016608" y="2643140"/>
            <a:ext cx="2952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sz="1400" dirty="0"/>
          </a:p>
        </p:txBody>
      </p:sp>
      <p:sp>
        <p:nvSpPr>
          <p:cNvPr id="88" name="矩形 87"/>
          <p:cNvSpPr/>
          <p:nvPr/>
        </p:nvSpPr>
        <p:spPr>
          <a:xfrm>
            <a:off x="3383844" y="2643140"/>
            <a:ext cx="2952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endParaRPr lang="zh-CN" altLang="en-US" sz="1400" dirty="0"/>
          </a:p>
        </p:txBody>
      </p:sp>
      <p:sp>
        <p:nvSpPr>
          <p:cNvPr id="113" name="矩形 112"/>
          <p:cNvSpPr/>
          <p:nvPr/>
        </p:nvSpPr>
        <p:spPr>
          <a:xfrm>
            <a:off x="3751080" y="2643140"/>
            <a:ext cx="2952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endParaRPr lang="zh-CN" altLang="en-US" sz="1400" dirty="0"/>
          </a:p>
        </p:txBody>
      </p:sp>
      <p:sp>
        <p:nvSpPr>
          <p:cNvPr id="114" name="矩形 113"/>
          <p:cNvSpPr/>
          <p:nvPr/>
        </p:nvSpPr>
        <p:spPr>
          <a:xfrm>
            <a:off x="4118316" y="2643140"/>
            <a:ext cx="2952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endParaRPr lang="zh-CN" altLang="en-US" sz="1400" dirty="0"/>
          </a:p>
        </p:txBody>
      </p:sp>
      <p:sp>
        <p:nvSpPr>
          <p:cNvPr id="116" name="矩形 115"/>
          <p:cNvSpPr/>
          <p:nvPr/>
        </p:nvSpPr>
        <p:spPr>
          <a:xfrm>
            <a:off x="4485552" y="2643140"/>
            <a:ext cx="2952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endParaRPr lang="zh-CN" altLang="en-US" sz="1400" dirty="0"/>
          </a:p>
        </p:txBody>
      </p:sp>
      <p:sp>
        <p:nvSpPr>
          <p:cNvPr id="117" name="矩形 116"/>
          <p:cNvSpPr/>
          <p:nvPr/>
        </p:nvSpPr>
        <p:spPr>
          <a:xfrm>
            <a:off x="4852790" y="2643140"/>
            <a:ext cx="2952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endParaRPr lang="zh-CN" altLang="en-US" sz="1400" dirty="0"/>
          </a:p>
        </p:txBody>
      </p:sp>
      <p:sp>
        <p:nvSpPr>
          <p:cNvPr id="122" name="矩形 121"/>
          <p:cNvSpPr/>
          <p:nvPr/>
        </p:nvSpPr>
        <p:spPr>
          <a:xfrm>
            <a:off x="5174232" y="2643140"/>
            <a:ext cx="4058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endParaRPr lang="zh-CN" altLang="en-US" sz="1400" dirty="0"/>
          </a:p>
        </p:txBody>
      </p:sp>
      <p:sp>
        <p:nvSpPr>
          <p:cNvPr id="123" name="矩形 122"/>
          <p:cNvSpPr/>
          <p:nvPr/>
        </p:nvSpPr>
        <p:spPr>
          <a:xfrm>
            <a:off x="5534272" y="2643140"/>
            <a:ext cx="4058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11</a:t>
            </a:r>
            <a:endParaRPr lang="zh-CN" altLang="en-US" sz="1400" dirty="0"/>
          </a:p>
        </p:txBody>
      </p:sp>
      <p:sp>
        <p:nvSpPr>
          <p:cNvPr id="125" name="矩形 124"/>
          <p:cNvSpPr/>
          <p:nvPr/>
        </p:nvSpPr>
        <p:spPr>
          <a:xfrm>
            <a:off x="5894312" y="2643140"/>
            <a:ext cx="4058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12</a:t>
            </a:r>
            <a:endParaRPr lang="zh-CN" altLang="en-US" sz="1400" dirty="0"/>
          </a:p>
        </p:txBody>
      </p:sp>
      <p:sp>
        <p:nvSpPr>
          <p:cNvPr id="126" name="矩形 125"/>
          <p:cNvSpPr/>
          <p:nvPr/>
        </p:nvSpPr>
        <p:spPr>
          <a:xfrm>
            <a:off x="6254352" y="2643140"/>
            <a:ext cx="4058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13</a:t>
            </a:r>
            <a:endParaRPr lang="zh-CN" altLang="en-US" sz="1400" dirty="0"/>
          </a:p>
        </p:txBody>
      </p:sp>
      <p:sp>
        <p:nvSpPr>
          <p:cNvPr id="129" name="矩形 128"/>
          <p:cNvSpPr/>
          <p:nvPr/>
        </p:nvSpPr>
        <p:spPr>
          <a:xfrm>
            <a:off x="6614392" y="2643140"/>
            <a:ext cx="4058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14</a:t>
            </a:r>
            <a:endParaRPr lang="zh-CN" altLang="en-US" sz="1400" dirty="0"/>
          </a:p>
        </p:txBody>
      </p:sp>
      <p:sp>
        <p:nvSpPr>
          <p:cNvPr id="144" name="矩形 143"/>
          <p:cNvSpPr/>
          <p:nvPr/>
        </p:nvSpPr>
        <p:spPr>
          <a:xfrm>
            <a:off x="6974432" y="2643140"/>
            <a:ext cx="4058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15</a:t>
            </a:r>
            <a:endParaRPr lang="zh-CN" altLang="en-US" sz="1400" dirty="0"/>
          </a:p>
        </p:txBody>
      </p:sp>
      <p:sp>
        <p:nvSpPr>
          <p:cNvPr id="145" name="矩形 144"/>
          <p:cNvSpPr/>
          <p:nvPr/>
        </p:nvSpPr>
        <p:spPr>
          <a:xfrm>
            <a:off x="7334472" y="2643140"/>
            <a:ext cx="4058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16</a:t>
            </a:r>
            <a:endParaRPr lang="zh-CN" altLang="en-US" sz="1400" dirty="0"/>
          </a:p>
        </p:txBody>
      </p:sp>
      <p:sp>
        <p:nvSpPr>
          <p:cNvPr id="152" name="矩形 151"/>
          <p:cNvSpPr/>
          <p:nvPr/>
        </p:nvSpPr>
        <p:spPr>
          <a:xfrm>
            <a:off x="1547664" y="2643140"/>
            <a:ext cx="2952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endParaRPr lang="zh-CN" altLang="en-US" sz="1400" dirty="0"/>
          </a:p>
        </p:txBody>
      </p:sp>
      <p:sp>
        <p:nvSpPr>
          <p:cNvPr id="161" name="矩形 160"/>
          <p:cNvSpPr/>
          <p:nvPr/>
        </p:nvSpPr>
        <p:spPr>
          <a:xfrm>
            <a:off x="1088323" y="2353317"/>
            <a:ext cx="4299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(a)</a:t>
            </a:r>
            <a:endParaRPr lang="zh-CN" altLang="en-US" sz="1400" dirty="0"/>
          </a:p>
        </p:txBody>
      </p:sp>
      <p:sp>
        <p:nvSpPr>
          <p:cNvPr id="209" name="矩形 208"/>
          <p:cNvSpPr/>
          <p:nvPr/>
        </p:nvSpPr>
        <p:spPr bwMode="auto">
          <a:xfrm>
            <a:off x="1565143" y="3061834"/>
            <a:ext cx="360040" cy="369487"/>
          </a:xfrm>
          <a:prstGeom prst="rect">
            <a:avLst/>
          </a:prstGeom>
          <a:solidFill>
            <a:schemeClr val="accent1"/>
          </a:solidFill>
          <a:ln w="12700" algn="ctr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lIns="36000" tIns="0" rIns="36000" bIns="0" rtlCol="0" anchor="ctr"/>
          <a:lstStyle/>
          <a:p>
            <a:pPr algn="ctr"/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~</a:t>
            </a:r>
          </a:p>
        </p:txBody>
      </p:sp>
      <p:sp>
        <p:nvSpPr>
          <p:cNvPr id="210" name="矩形 209"/>
          <p:cNvSpPr/>
          <p:nvPr/>
        </p:nvSpPr>
        <p:spPr bwMode="auto">
          <a:xfrm>
            <a:off x="1925183" y="3061834"/>
            <a:ext cx="360040" cy="369487"/>
          </a:xfrm>
          <a:prstGeom prst="rect">
            <a:avLst/>
          </a:prstGeom>
          <a:solidFill>
            <a:schemeClr val="accent1"/>
          </a:solidFill>
          <a:ln w="12700" algn="ctr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lIns="36000" tIns="0" rIns="36000" bIns="0" rtlCol="0" anchor="ctr"/>
          <a:lstStyle/>
          <a:p>
            <a:pPr algn="ctr"/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~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1" name="矩形 210"/>
          <p:cNvSpPr/>
          <p:nvPr/>
        </p:nvSpPr>
        <p:spPr bwMode="auto">
          <a:xfrm>
            <a:off x="2285223" y="3061834"/>
            <a:ext cx="360040" cy="369487"/>
          </a:xfrm>
          <a:prstGeom prst="rect">
            <a:avLst/>
          </a:prstGeom>
          <a:solidFill>
            <a:schemeClr val="accent1"/>
          </a:solidFill>
          <a:ln w="12700" algn="ctr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lIns="36000" tIns="0" rIns="36000" bIns="0" rtlCol="0" anchor="ctr"/>
          <a:lstStyle/>
          <a:p>
            <a:pPr algn="ctr"/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~</a:t>
            </a:r>
          </a:p>
        </p:txBody>
      </p:sp>
      <p:sp>
        <p:nvSpPr>
          <p:cNvPr id="212" name="矩形 211"/>
          <p:cNvSpPr/>
          <p:nvPr/>
        </p:nvSpPr>
        <p:spPr bwMode="auto">
          <a:xfrm>
            <a:off x="2645263" y="3061834"/>
            <a:ext cx="360040" cy="369487"/>
          </a:xfrm>
          <a:prstGeom prst="rect">
            <a:avLst/>
          </a:prstGeom>
          <a:solidFill>
            <a:schemeClr val="accent1"/>
          </a:solidFill>
          <a:ln w="12700" algn="ctr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lIns="36000" tIns="0" rIns="36000" bIns="0" rtlCol="0" anchor="ctr"/>
          <a:lstStyle/>
          <a:p>
            <a:pPr algn="ctr"/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~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3" name="矩形 212"/>
          <p:cNvSpPr/>
          <p:nvPr/>
        </p:nvSpPr>
        <p:spPr bwMode="auto">
          <a:xfrm>
            <a:off x="3005303" y="3061834"/>
            <a:ext cx="360040" cy="369487"/>
          </a:xfrm>
          <a:prstGeom prst="rect">
            <a:avLst/>
          </a:prstGeom>
          <a:solidFill>
            <a:schemeClr val="accent1"/>
          </a:solidFill>
          <a:ln w="12700" algn="ctr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lIns="36000" tIns="0" rIns="36000" bIns="0" rtlCol="0" anchor="ctr"/>
          <a:lstStyle/>
          <a:p>
            <a:pPr algn="ctr"/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~</a:t>
            </a:r>
          </a:p>
        </p:txBody>
      </p:sp>
      <p:sp>
        <p:nvSpPr>
          <p:cNvPr id="214" name="矩形 213"/>
          <p:cNvSpPr/>
          <p:nvPr/>
        </p:nvSpPr>
        <p:spPr bwMode="auto">
          <a:xfrm>
            <a:off x="3365343" y="3061834"/>
            <a:ext cx="360040" cy="369487"/>
          </a:xfrm>
          <a:prstGeom prst="rect">
            <a:avLst/>
          </a:prstGeom>
          <a:solidFill>
            <a:schemeClr val="accent1"/>
          </a:solidFill>
          <a:ln w="12700" algn="ctr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lIns="36000" tIns="0" rIns="36000" bIns="0" rtlCol="0" anchor="ctr"/>
          <a:lstStyle/>
          <a:p>
            <a:pPr algn="ctr"/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~</a:t>
            </a:r>
          </a:p>
        </p:txBody>
      </p:sp>
      <p:sp>
        <p:nvSpPr>
          <p:cNvPr id="215" name="矩形 214"/>
          <p:cNvSpPr/>
          <p:nvPr/>
        </p:nvSpPr>
        <p:spPr bwMode="auto">
          <a:xfrm>
            <a:off x="3725383" y="3061834"/>
            <a:ext cx="360040" cy="369487"/>
          </a:xfrm>
          <a:prstGeom prst="rect">
            <a:avLst/>
          </a:prstGeom>
          <a:solidFill>
            <a:schemeClr val="accent1"/>
          </a:solidFill>
          <a:ln w="12700" algn="ctr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lIns="36000" tIns="0" rIns="36000" bIns="0" rtlCol="0" anchor="ctr"/>
          <a:lstStyle/>
          <a:p>
            <a:pPr algn="ctr"/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~</a:t>
            </a:r>
          </a:p>
        </p:txBody>
      </p:sp>
      <p:sp>
        <p:nvSpPr>
          <p:cNvPr id="216" name="矩形 215"/>
          <p:cNvSpPr/>
          <p:nvPr/>
        </p:nvSpPr>
        <p:spPr bwMode="auto">
          <a:xfrm>
            <a:off x="4085423" y="3061834"/>
            <a:ext cx="360040" cy="369487"/>
          </a:xfrm>
          <a:prstGeom prst="rect">
            <a:avLst/>
          </a:prstGeom>
          <a:solidFill>
            <a:schemeClr val="accent1"/>
          </a:solidFill>
          <a:ln w="12700" algn="ctr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lIns="36000" tIns="0" rIns="36000" bIns="0" rtlCol="0" anchor="ctr"/>
          <a:lstStyle/>
          <a:p>
            <a:pPr algn="ctr"/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~</a:t>
            </a:r>
          </a:p>
        </p:txBody>
      </p:sp>
      <p:sp>
        <p:nvSpPr>
          <p:cNvPr id="217" name="矩形 216"/>
          <p:cNvSpPr/>
          <p:nvPr/>
        </p:nvSpPr>
        <p:spPr bwMode="auto">
          <a:xfrm>
            <a:off x="4445463" y="3061834"/>
            <a:ext cx="360040" cy="369487"/>
          </a:xfrm>
          <a:prstGeom prst="rect">
            <a:avLst/>
          </a:prstGeom>
          <a:solidFill>
            <a:srgbClr val="FFC000"/>
          </a:solidFill>
          <a:ln w="12700" algn="ctr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lIns="36000" tIns="0" rIns="36000" bIns="0" rtlCol="0" anchor="ctr"/>
          <a:lstStyle/>
          <a:p>
            <a:pPr algn="ctr"/>
            <a:r>
              <a:rPr lang="en-US" altLang="zh-CN" sz="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2014</a:t>
            </a:r>
            <a:endParaRPr lang="zh-CN" altLang="en-US" sz="9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8" name="矩形 217"/>
          <p:cNvSpPr/>
          <p:nvPr/>
        </p:nvSpPr>
        <p:spPr bwMode="auto">
          <a:xfrm>
            <a:off x="4805503" y="3061834"/>
            <a:ext cx="360040" cy="369487"/>
          </a:xfrm>
          <a:prstGeom prst="rect">
            <a:avLst/>
          </a:prstGeom>
          <a:solidFill>
            <a:srgbClr val="FFC000"/>
          </a:solidFill>
          <a:ln w="12700" algn="ctr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lIns="36000" tIns="0" rIns="36000" bIns="0" rtlCol="0" anchor="ctr"/>
          <a:lstStyle/>
          <a:p>
            <a:pPr algn="ctr"/>
            <a:r>
              <a:rPr lang="en-US" altLang="zh-CN" sz="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2031</a:t>
            </a:r>
            <a:endParaRPr lang="zh-CN" altLang="en-US" sz="9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9" name="矩形 218"/>
          <p:cNvSpPr/>
          <p:nvPr/>
        </p:nvSpPr>
        <p:spPr bwMode="auto">
          <a:xfrm>
            <a:off x="5165543" y="3061834"/>
            <a:ext cx="360040" cy="369487"/>
          </a:xfrm>
          <a:prstGeom prst="rect">
            <a:avLst/>
          </a:prstGeom>
          <a:solidFill>
            <a:srgbClr val="FFC000"/>
          </a:solidFill>
          <a:ln w="12700" algn="ctr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lIns="36000" tIns="0" rIns="36000" bIns="0" rtlCol="0" anchor="ctr"/>
          <a:lstStyle/>
          <a:p>
            <a:pPr algn="ctr"/>
            <a:r>
              <a:rPr lang="en-US" altLang="zh-CN" sz="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2048</a:t>
            </a:r>
          </a:p>
        </p:txBody>
      </p:sp>
      <p:sp>
        <p:nvSpPr>
          <p:cNvPr id="220" name="矩形 219"/>
          <p:cNvSpPr/>
          <p:nvPr/>
        </p:nvSpPr>
        <p:spPr bwMode="auto">
          <a:xfrm>
            <a:off x="5525583" y="3061834"/>
            <a:ext cx="360040" cy="369487"/>
          </a:xfrm>
          <a:prstGeom prst="rect">
            <a:avLst/>
          </a:prstGeom>
          <a:solidFill>
            <a:srgbClr val="FFC000"/>
          </a:solidFill>
          <a:ln w="12700" algn="ctr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lIns="36000" tIns="0" rIns="36000" bIns="0" rtlCol="0" anchor="ctr"/>
          <a:lstStyle/>
          <a:p>
            <a:pPr algn="ctr"/>
            <a:r>
              <a:rPr lang="en-US" altLang="zh-CN" sz="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2065</a:t>
            </a:r>
          </a:p>
        </p:txBody>
      </p:sp>
      <p:sp>
        <p:nvSpPr>
          <p:cNvPr id="221" name="矩形 220"/>
          <p:cNvSpPr/>
          <p:nvPr/>
        </p:nvSpPr>
        <p:spPr bwMode="auto">
          <a:xfrm>
            <a:off x="5885623" y="3061834"/>
            <a:ext cx="360040" cy="369487"/>
          </a:xfrm>
          <a:prstGeom prst="rect">
            <a:avLst/>
          </a:prstGeom>
          <a:solidFill>
            <a:srgbClr val="FFC000"/>
          </a:solidFill>
          <a:ln w="12700" algn="ctr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lIns="36000" tIns="0" rIns="36000" bIns="0" rtlCol="0" anchor="ctr"/>
          <a:lstStyle/>
          <a:p>
            <a:pPr algn="ctr"/>
            <a:r>
              <a:rPr lang="en-US" altLang="zh-CN" sz="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2082</a:t>
            </a:r>
          </a:p>
        </p:txBody>
      </p:sp>
      <p:sp>
        <p:nvSpPr>
          <p:cNvPr id="222" name="矩形 221"/>
          <p:cNvSpPr/>
          <p:nvPr/>
        </p:nvSpPr>
        <p:spPr bwMode="auto">
          <a:xfrm>
            <a:off x="6245663" y="3061834"/>
            <a:ext cx="360040" cy="369487"/>
          </a:xfrm>
          <a:prstGeom prst="rect">
            <a:avLst/>
          </a:prstGeom>
          <a:solidFill>
            <a:schemeClr val="accent1"/>
          </a:solidFill>
          <a:ln w="12700" algn="ctr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lIns="36000" tIns="0" rIns="36000" bIns="0" rtlCol="0" anchor="ctr"/>
          <a:lstStyle/>
          <a:p>
            <a:pPr algn="ctr"/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~</a:t>
            </a:r>
          </a:p>
        </p:txBody>
      </p:sp>
      <p:sp>
        <p:nvSpPr>
          <p:cNvPr id="223" name="矩形 222"/>
          <p:cNvSpPr/>
          <p:nvPr/>
        </p:nvSpPr>
        <p:spPr bwMode="auto">
          <a:xfrm>
            <a:off x="6605703" y="3061834"/>
            <a:ext cx="360040" cy="369487"/>
          </a:xfrm>
          <a:prstGeom prst="rect">
            <a:avLst/>
          </a:prstGeom>
          <a:solidFill>
            <a:schemeClr val="accent1"/>
          </a:solidFill>
          <a:ln w="12700" algn="ctr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lIns="36000" tIns="0" rIns="36000" bIns="0" rtlCol="0" anchor="ctr"/>
          <a:lstStyle/>
          <a:p>
            <a:pPr algn="ctr"/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~</a:t>
            </a:r>
          </a:p>
        </p:txBody>
      </p:sp>
      <p:sp>
        <p:nvSpPr>
          <p:cNvPr id="224" name="矩形 223"/>
          <p:cNvSpPr/>
          <p:nvPr/>
        </p:nvSpPr>
        <p:spPr bwMode="auto">
          <a:xfrm>
            <a:off x="6965743" y="3061834"/>
            <a:ext cx="360040" cy="369487"/>
          </a:xfrm>
          <a:prstGeom prst="rect">
            <a:avLst/>
          </a:prstGeom>
          <a:solidFill>
            <a:schemeClr val="accent1"/>
          </a:solidFill>
          <a:ln w="12700" algn="ctr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lIns="36000" tIns="0" rIns="36000" bIns="0" rtlCol="0" anchor="ctr"/>
          <a:lstStyle/>
          <a:p>
            <a:pPr algn="ctr"/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~</a:t>
            </a:r>
          </a:p>
        </p:txBody>
      </p:sp>
      <p:sp>
        <p:nvSpPr>
          <p:cNvPr id="225" name="矩形 224"/>
          <p:cNvSpPr/>
          <p:nvPr/>
        </p:nvSpPr>
        <p:spPr bwMode="auto">
          <a:xfrm>
            <a:off x="7313367" y="3061834"/>
            <a:ext cx="360040" cy="369487"/>
          </a:xfrm>
          <a:prstGeom prst="rect">
            <a:avLst/>
          </a:prstGeom>
          <a:solidFill>
            <a:schemeClr val="accent1"/>
          </a:solidFill>
          <a:ln w="12700" algn="ctr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lIns="36000" tIns="0" rIns="36000" bIns="0" rtlCol="0" anchor="ctr"/>
          <a:lstStyle/>
          <a:p>
            <a:pPr algn="ctr"/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~</a:t>
            </a:r>
          </a:p>
        </p:txBody>
      </p:sp>
      <p:sp>
        <p:nvSpPr>
          <p:cNvPr id="226" name="矩形 225"/>
          <p:cNvSpPr/>
          <p:nvPr/>
        </p:nvSpPr>
        <p:spPr>
          <a:xfrm>
            <a:off x="1914900" y="3428102"/>
            <a:ext cx="2952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1400" dirty="0"/>
          </a:p>
        </p:txBody>
      </p:sp>
      <p:sp>
        <p:nvSpPr>
          <p:cNvPr id="227" name="矩形 226"/>
          <p:cNvSpPr/>
          <p:nvPr/>
        </p:nvSpPr>
        <p:spPr>
          <a:xfrm>
            <a:off x="2282136" y="3428102"/>
            <a:ext cx="2952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1400" dirty="0"/>
          </a:p>
        </p:txBody>
      </p:sp>
      <p:sp>
        <p:nvSpPr>
          <p:cNvPr id="228" name="矩形 227"/>
          <p:cNvSpPr/>
          <p:nvPr/>
        </p:nvSpPr>
        <p:spPr>
          <a:xfrm>
            <a:off x="2649372" y="3428102"/>
            <a:ext cx="2952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1400" dirty="0"/>
          </a:p>
        </p:txBody>
      </p:sp>
      <p:sp>
        <p:nvSpPr>
          <p:cNvPr id="229" name="矩形 228"/>
          <p:cNvSpPr/>
          <p:nvPr/>
        </p:nvSpPr>
        <p:spPr>
          <a:xfrm>
            <a:off x="3016608" y="3428102"/>
            <a:ext cx="2952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sz="1400" dirty="0"/>
          </a:p>
        </p:txBody>
      </p:sp>
      <p:sp>
        <p:nvSpPr>
          <p:cNvPr id="230" name="矩形 229"/>
          <p:cNvSpPr/>
          <p:nvPr/>
        </p:nvSpPr>
        <p:spPr>
          <a:xfrm>
            <a:off x="3383844" y="3428102"/>
            <a:ext cx="2952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endParaRPr lang="zh-CN" altLang="en-US" sz="1400" dirty="0"/>
          </a:p>
        </p:txBody>
      </p:sp>
      <p:sp>
        <p:nvSpPr>
          <p:cNvPr id="231" name="矩形 230"/>
          <p:cNvSpPr/>
          <p:nvPr/>
        </p:nvSpPr>
        <p:spPr>
          <a:xfrm>
            <a:off x="3751080" y="3428102"/>
            <a:ext cx="2952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endParaRPr lang="zh-CN" altLang="en-US" sz="1400" dirty="0"/>
          </a:p>
        </p:txBody>
      </p:sp>
      <p:sp>
        <p:nvSpPr>
          <p:cNvPr id="232" name="矩形 231"/>
          <p:cNvSpPr/>
          <p:nvPr/>
        </p:nvSpPr>
        <p:spPr>
          <a:xfrm>
            <a:off x="4118316" y="3428102"/>
            <a:ext cx="2952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endParaRPr lang="zh-CN" altLang="en-US" sz="1400" dirty="0"/>
          </a:p>
        </p:txBody>
      </p:sp>
      <p:sp>
        <p:nvSpPr>
          <p:cNvPr id="233" name="矩形 232"/>
          <p:cNvSpPr/>
          <p:nvPr/>
        </p:nvSpPr>
        <p:spPr>
          <a:xfrm>
            <a:off x="4485552" y="3428102"/>
            <a:ext cx="2952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endParaRPr lang="zh-CN" altLang="en-US" sz="1400" dirty="0"/>
          </a:p>
        </p:txBody>
      </p:sp>
      <p:sp>
        <p:nvSpPr>
          <p:cNvPr id="234" name="矩形 233"/>
          <p:cNvSpPr/>
          <p:nvPr/>
        </p:nvSpPr>
        <p:spPr>
          <a:xfrm>
            <a:off x="4852790" y="3428102"/>
            <a:ext cx="2952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endParaRPr lang="zh-CN" altLang="en-US" sz="1400" dirty="0"/>
          </a:p>
        </p:txBody>
      </p:sp>
      <p:sp>
        <p:nvSpPr>
          <p:cNvPr id="235" name="矩形 234"/>
          <p:cNvSpPr/>
          <p:nvPr/>
        </p:nvSpPr>
        <p:spPr>
          <a:xfrm>
            <a:off x="5174232" y="3428102"/>
            <a:ext cx="4058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endParaRPr lang="zh-CN" altLang="en-US" sz="1400" dirty="0"/>
          </a:p>
        </p:txBody>
      </p:sp>
      <p:sp>
        <p:nvSpPr>
          <p:cNvPr id="236" name="矩形 235"/>
          <p:cNvSpPr/>
          <p:nvPr/>
        </p:nvSpPr>
        <p:spPr>
          <a:xfrm>
            <a:off x="5534272" y="3428102"/>
            <a:ext cx="4058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11</a:t>
            </a:r>
            <a:endParaRPr lang="zh-CN" altLang="en-US" sz="1400" dirty="0"/>
          </a:p>
        </p:txBody>
      </p:sp>
      <p:sp>
        <p:nvSpPr>
          <p:cNvPr id="237" name="矩形 236"/>
          <p:cNvSpPr/>
          <p:nvPr/>
        </p:nvSpPr>
        <p:spPr>
          <a:xfrm>
            <a:off x="5894312" y="3428102"/>
            <a:ext cx="4058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12</a:t>
            </a:r>
            <a:endParaRPr lang="zh-CN" altLang="en-US" sz="1400" dirty="0"/>
          </a:p>
        </p:txBody>
      </p:sp>
      <p:sp>
        <p:nvSpPr>
          <p:cNvPr id="238" name="矩形 237"/>
          <p:cNvSpPr/>
          <p:nvPr/>
        </p:nvSpPr>
        <p:spPr>
          <a:xfrm>
            <a:off x="6254352" y="3428102"/>
            <a:ext cx="4058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13</a:t>
            </a:r>
            <a:endParaRPr lang="zh-CN" altLang="en-US" sz="1400" dirty="0"/>
          </a:p>
        </p:txBody>
      </p:sp>
      <p:sp>
        <p:nvSpPr>
          <p:cNvPr id="239" name="矩形 238"/>
          <p:cNvSpPr/>
          <p:nvPr/>
        </p:nvSpPr>
        <p:spPr>
          <a:xfrm>
            <a:off x="6614392" y="3428102"/>
            <a:ext cx="4058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14</a:t>
            </a:r>
            <a:endParaRPr lang="zh-CN" altLang="en-US" sz="1400" dirty="0"/>
          </a:p>
        </p:txBody>
      </p:sp>
      <p:sp>
        <p:nvSpPr>
          <p:cNvPr id="240" name="矩形 239"/>
          <p:cNvSpPr/>
          <p:nvPr/>
        </p:nvSpPr>
        <p:spPr>
          <a:xfrm>
            <a:off x="6974432" y="3428102"/>
            <a:ext cx="4058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15</a:t>
            </a:r>
            <a:endParaRPr lang="zh-CN" altLang="en-US" sz="1400" dirty="0"/>
          </a:p>
        </p:txBody>
      </p:sp>
      <p:sp>
        <p:nvSpPr>
          <p:cNvPr id="241" name="矩形 240"/>
          <p:cNvSpPr/>
          <p:nvPr/>
        </p:nvSpPr>
        <p:spPr>
          <a:xfrm>
            <a:off x="7334472" y="3428102"/>
            <a:ext cx="4058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16</a:t>
            </a:r>
            <a:endParaRPr lang="zh-CN" altLang="en-US" sz="1400" dirty="0"/>
          </a:p>
        </p:txBody>
      </p:sp>
      <p:sp>
        <p:nvSpPr>
          <p:cNvPr id="242" name="矩形 241"/>
          <p:cNvSpPr/>
          <p:nvPr/>
        </p:nvSpPr>
        <p:spPr>
          <a:xfrm>
            <a:off x="1547664" y="3428102"/>
            <a:ext cx="2952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endParaRPr lang="zh-CN" altLang="en-US" sz="1400" dirty="0"/>
          </a:p>
        </p:txBody>
      </p:sp>
      <p:sp>
        <p:nvSpPr>
          <p:cNvPr id="243" name="矩形 242"/>
          <p:cNvSpPr/>
          <p:nvPr/>
        </p:nvSpPr>
        <p:spPr>
          <a:xfrm>
            <a:off x="1088323" y="3138279"/>
            <a:ext cx="44595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(b)</a:t>
            </a:r>
            <a:endParaRPr lang="zh-CN" altLang="en-US" sz="1400" dirty="0"/>
          </a:p>
        </p:txBody>
      </p:sp>
      <p:sp>
        <p:nvSpPr>
          <p:cNvPr id="244" name="矩形 243"/>
          <p:cNvSpPr/>
          <p:nvPr/>
        </p:nvSpPr>
        <p:spPr bwMode="auto">
          <a:xfrm>
            <a:off x="1585940" y="3867678"/>
            <a:ext cx="360040" cy="369487"/>
          </a:xfrm>
          <a:prstGeom prst="rect">
            <a:avLst/>
          </a:prstGeom>
          <a:solidFill>
            <a:schemeClr val="accent1"/>
          </a:solidFill>
          <a:ln w="12700" algn="ctr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lIns="36000" tIns="0" rIns="36000" bIns="0" rtlCol="0" anchor="ctr"/>
          <a:lstStyle/>
          <a:p>
            <a:pPr algn="ctr"/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~</a:t>
            </a:r>
          </a:p>
        </p:txBody>
      </p:sp>
      <p:sp>
        <p:nvSpPr>
          <p:cNvPr id="245" name="矩形 244"/>
          <p:cNvSpPr/>
          <p:nvPr/>
        </p:nvSpPr>
        <p:spPr bwMode="auto">
          <a:xfrm>
            <a:off x="1945204" y="3867678"/>
            <a:ext cx="360040" cy="369487"/>
          </a:xfrm>
          <a:prstGeom prst="rect">
            <a:avLst/>
          </a:prstGeom>
          <a:solidFill>
            <a:schemeClr val="accent1"/>
          </a:solidFill>
          <a:ln w="12700" algn="ctr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lIns="36000" tIns="0" rIns="36000" bIns="0" rtlCol="0" anchor="ctr"/>
          <a:lstStyle/>
          <a:p>
            <a:pPr algn="ctr"/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~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6" name="矩形 245"/>
          <p:cNvSpPr/>
          <p:nvPr/>
        </p:nvSpPr>
        <p:spPr bwMode="auto">
          <a:xfrm>
            <a:off x="2304468" y="3867678"/>
            <a:ext cx="360040" cy="369487"/>
          </a:xfrm>
          <a:prstGeom prst="rect">
            <a:avLst/>
          </a:prstGeom>
          <a:solidFill>
            <a:schemeClr val="accent1"/>
          </a:solidFill>
          <a:ln w="12700" algn="ctr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lIns="36000" tIns="0" rIns="36000" bIns="0" rtlCol="0" anchor="ctr"/>
          <a:lstStyle/>
          <a:p>
            <a:pPr algn="ctr"/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~</a:t>
            </a:r>
          </a:p>
        </p:txBody>
      </p:sp>
      <p:sp>
        <p:nvSpPr>
          <p:cNvPr id="247" name="矩形 246"/>
          <p:cNvSpPr/>
          <p:nvPr/>
        </p:nvSpPr>
        <p:spPr bwMode="auto">
          <a:xfrm>
            <a:off x="2663732" y="3867678"/>
            <a:ext cx="360040" cy="369487"/>
          </a:xfrm>
          <a:prstGeom prst="rect">
            <a:avLst/>
          </a:prstGeom>
          <a:solidFill>
            <a:schemeClr val="accent1"/>
          </a:solidFill>
          <a:ln w="12700" algn="ctr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lIns="36000" tIns="0" rIns="36000" bIns="0" rtlCol="0" anchor="ctr"/>
          <a:lstStyle/>
          <a:p>
            <a:pPr algn="ctr"/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~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8" name="矩形 247"/>
          <p:cNvSpPr/>
          <p:nvPr/>
        </p:nvSpPr>
        <p:spPr bwMode="auto">
          <a:xfrm>
            <a:off x="3022996" y="3867678"/>
            <a:ext cx="360040" cy="369487"/>
          </a:xfrm>
          <a:prstGeom prst="rect">
            <a:avLst/>
          </a:prstGeom>
          <a:solidFill>
            <a:schemeClr val="accent1"/>
          </a:solidFill>
          <a:ln w="12700" algn="ctr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lIns="36000" tIns="0" rIns="36000" bIns="0" rtlCol="0" anchor="ctr"/>
          <a:lstStyle/>
          <a:p>
            <a:pPr algn="ctr"/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~</a:t>
            </a:r>
          </a:p>
        </p:txBody>
      </p:sp>
      <p:sp>
        <p:nvSpPr>
          <p:cNvPr id="252" name="矩形 251"/>
          <p:cNvSpPr/>
          <p:nvPr/>
        </p:nvSpPr>
        <p:spPr bwMode="auto">
          <a:xfrm>
            <a:off x="4460052" y="3867678"/>
            <a:ext cx="360040" cy="369487"/>
          </a:xfrm>
          <a:prstGeom prst="rect">
            <a:avLst/>
          </a:prstGeom>
          <a:solidFill>
            <a:srgbClr val="FFC000"/>
          </a:solidFill>
          <a:ln w="12700" algn="ctr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lIns="36000" tIns="0" rIns="36000" bIns="0" rtlCol="0" anchor="ctr"/>
          <a:lstStyle/>
          <a:p>
            <a:pPr algn="ctr"/>
            <a:r>
              <a:rPr lang="en-US" altLang="zh-CN" sz="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2014</a:t>
            </a:r>
            <a:endParaRPr lang="zh-CN" altLang="en-US" sz="9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3" name="矩形 252"/>
          <p:cNvSpPr/>
          <p:nvPr/>
        </p:nvSpPr>
        <p:spPr bwMode="auto">
          <a:xfrm>
            <a:off x="4819316" y="3867678"/>
            <a:ext cx="360040" cy="369487"/>
          </a:xfrm>
          <a:prstGeom prst="rect">
            <a:avLst/>
          </a:prstGeom>
          <a:solidFill>
            <a:srgbClr val="FFC000"/>
          </a:solidFill>
          <a:ln w="12700" algn="ctr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lIns="36000" tIns="0" rIns="36000" bIns="0" rtlCol="0" anchor="ctr"/>
          <a:lstStyle/>
          <a:p>
            <a:pPr algn="ctr"/>
            <a:r>
              <a:rPr lang="en-US" altLang="zh-CN" sz="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2031</a:t>
            </a:r>
            <a:endParaRPr lang="zh-CN" altLang="en-US" sz="9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4" name="矩形 253"/>
          <p:cNvSpPr/>
          <p:nvPr/>
        </p:nvSpPr>
        <p:spPr bwMode="auto">
          <a:xfrm>
            <a:off x="5178580" y="3867678"/>
            <a:ext cx="360040" cy="369487"/>
          </a:xfrm>
          <a:prstGeom prst="rect">
            <a:avLst/>
          </a:prstGeom>
          <a:solidFill>
            <a:srgbClr val="FFC000"/>
          </a:solidFill>
          <a:ln w="12700" algn="ctr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lIns="36000" tIns="0" rIns="36000" bIns="0" rtlCol="0" anchor="ctr"/>
          <a:lstStyle/>
          <a:p>
            <a:pPr algn="ctr"/>
            <a:r>
              <a:rPr lang="en-US" altLang="zh-CN" sz="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2048</a:t>
            </a:r>
          </a:p>
        </p:txBody>
      </p:sp>
      <p:sp>
        <p:nvSpPr>
          <p:cNvPr id="256" name="矩形 255"/>
          <p:cNvSpPr/>
          <p:nvPr/>
        </p:nvSpPr>
        <p:spPr bwMode="auto">
          <a:xfrm>
            <a:off x="5897108" y="3867678"/>
            <a:ext cx="360040" cy="369487"/>
          </a:xfrm>
          <a:prstGeom prst="rect">
            <a:avLst/>
          </a:prstGeom>
          <a:solidFill>
            <a:srgbClr val="FFC000"/>
          </a:solidFill>
          <a:ln w="12700" algn="ctr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lIns="36000" tIns="0" rIns="36000" bIns="0" rtlCol="0" anchor="ctr"/>
          <a:lstStyle/>
          <a:p>
            <a:pPr algn="ctr"/>
            <a:r>
              <a:rPr lang="en-US" altLang="zh-CN" sz="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2065</a:t>
            </a:r>
          </a:p>
        </p:txBody>
      </p:sp>
      <p:sp>
        <p:nvSpPr>
          <p:cNvPr id="259" name="矩形 258"/>
          <p:cNvSpPr/>
          <p:nvPr/>
        </p:nvSpPr>
        <p:spPr bwMode="auto">
          <a:xfrm>
            <a:off x="6974900" y="3867678"/>
            <a:ext cx="360040" cy="369487"/>
          </a:xfrm>
          <a:prstGeom prst="rect">
            <a:avLst/>
          </a:prstGeom>
          <a:solidFill>
            <a:schemeClr val="accent1"/>
          </a:solidFill>
          <a:ln w="12700" algn="ctr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lIns="36000" tIns="0" rIns="36000" bIns="0" rtlCol="0" anchor="ctr"/>
          <a:lstStyle/>
          <a:p>
            <a:pPr algn="ctr"/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~</a:t>
            </a:r>
          </a:p>
        </p:txBody>
      </p:sp>
      <p:sp>
        <p:nvSpPr>
          <p:cNvPr id="260" name="矩形 259"/>
          <p:cNvSpPr/>
          <p:nvPr/>
        </p:nvSpPr>
        <p:spPr bwMode="auto">
          <a:xfrm>
            <a:off x="7334164" y="3867678"/>
            <a:ext cx="360040" cy="369487"/>
          </a:xfrm>
          <a:prstGeom prst="rect">
            <a:avLst/>
          </a:prstGeom>
          <a:solidFill>
            <a:schemeClr val="accent1"/>
          </a:solidFill>
          <a:ln w="12700" algn="ctr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lIns="36000" tIns="0" rIns="36000" bIns="0" rtlCol="0" anchor="ctr"/>
          <a:lstStyle/>
          <a:p>
            <a:pPr algn="ctr"/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~</a:t>
            </a:r>
          </a:p>
        </p:txBody>
      </p:sp>
      <p:sp>
        <p:nvSpPr>
          <p:cNvPr id="261" name="矩形 260"/>
          <p:cNvSpPr/>
          <p:nvPr/>
        </p:nvSpPr>
        <p:spPr>
          <a:xfrm>
            <a:off x="1914900" y="4221088"/>
            <a:ext cx="2952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1400" dirty="0"/>
          </a:p>
        </p:txBody>
      </p:sp>
      <p:sp>
        <p:nvSpPr>
          <p:cNvPr id="262" name="矩形 261"/>
          <p:cNvSpPr/>
          <p:nvPr/>
        </p:nvSpPr>
        <p:spPr>
          <a:xfrm>
            <a:off x="2282136" y="4221088"/>
            <a:ext cx="2952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1400" dirty="0"/>
          </a:p>
        </p:txBody>
      </p:sp>
      <p:sp>
        <p:nvSpPr>
          <p:cNvPr id="263" name="矩形 262"/>
          <p:cNvSpPr/>
          <p:nvPr/>
        </p:nvSpPr>
        <p:spPr>
          <a:xfrm>
            <a:off x="2649372" y="4221088"/>
            <a:ext cx="2952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1400" dirty="0"/>
          </a:p>
        </p:txBody>
      </p:sp>
      <p:sp>
        <p:nvSpPr>
          <p:cNvPr id="264" name="矩形 263"/>
          <p:cNvSpPr/>
          <p:nvPr/>
        </p:nvSpPr>
        <p:spPr>
          <a:xfrm>
            <a:off x="3016608" y="4221088"/>
            <a:ext cx="2952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sz="1400" dirty="0"/>
          </a:p>
        </p:txBody>
      </p:sp>
      <p:sp>
        <p:nvSpPr>
          <p:cNvPr id="265" name="矩形 264"/>
          <p:cNvSpPr/>
          <p:nvPr/>
        </p:nvSpPr>
        <p:spPr>
          <a:xfrm>
            <a:off x="3383844" y="4221088"/>
            <a:ext cx="2952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endParaRPr lang="zh-CN" altLang="en-US" sz="1400" dirty="0"/>
          </a:p>
        </p:txBody>
      </p:sp>
      <p:sp>
        <p:nvSpPr>
          <p:cNvPr id="266" name="矩形 265"/>
          <p:cNvSpPr/>
          <p:nvPr/>
        </p:nvSpPr>
        <p:spPr>
          <a:xfrm>
            <a:off x="3751080" y="4221088"/>
            <a:ext cx="2952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endParaRPr lang="zh-CN" altLang="en-US" sz="1400" dirty="0"/>
          </a:p>
        </p:txBody>
      </p:sp>
      <p:sp>
        <p:nvSpPr>
          <p:cNvPr id="267" name="矩形 266"/>
          <p:cNvSpPr/>
          <p:nvPr/>
        </p:nvSpPr>
        <p:spPr>
          <a:xfrm>
            <a:off x="4118316" y="4221088"/>
            <a:ext cx="2952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endParaRPr lang="zh-CN" altLang="en-US" sz="1400" dirty="0"/>
          </a:p>
        </p:txBody>
      </p:sp>
      <p:sp>
        <p:nvSpPr>
          <p:cNvPr id="268" name="矩形 267"/>
          <p:cNvSpPr/>
          <p:nvPr/>
        </p:nvSpPr>
        <p:spPr>
          <a:xfrm>
            <a:off x="4485552" y="4221088"/>
            <a:ext cx="2952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endParaRPr lang="zh-CN" altLang="en-US" sz="1400" dirty="0"/>
          </a:p>
        </p:txBody>
      </p:sp>
      <p:sp>
        <p:nvSpPr>
          <p:cNvPr id="269" name="矩形 268"/>
          <p:cNvSpPr/>
          <p:nvPr/>
        </p:nvSpPr>
        <p:spPr>
          <a:xfrm>
            <a:off x="4852790" y="4221088"/>
            <a:ext cx="2952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endParaRPr lang="zh-CN" altLang="en-US" sz="1400" dirty="0"/>
          </a:p>
        </p:txBody>
      </p:sp>
      <p:sp>
        <p:nvSpPr>
          <p:cNvPr id="270" name="矩形 269"/>
          <p:cNvSpPr/>
          <p:nvPr/>
        </p:nvSpPr>
        <p:spPr>
          <a:xfrm>
            <a:off x="5174232" y="4221088"/>
            <a:ext cx="4058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endParaRPr lang="zh-CN" altLang="en-US" sz="1400" dirty="0"/>
          </a:p>
        </p:txBody>
      </p:sp>
      <p:sp>
        <p:nvSpPr>
          <p:cNvPr id="271" name="矩形 270"/>
          <p:cNvSpPr/>
          <p:nvPr/>
        </p:nvSpPr>
        <p:spPr>
          <a:xfrm>
            <a:off x="5534272" y="4221088"/>
            <a:ext cx="4058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11</a:t>
            </a:r>
            <a:endParaRPr lang="zh-CN" altLang="en-US" sz="1400" dirty="0"/>
          </a:p>
        </p:txBody>
      </p:sp>
      <p:sp>
        <p:nvSpPr>
          <p:cNvPr id="272" name="矩形 271"/>
          <p:cNvSpPr/>
          <p:nvPr/>
        </p:nvSpPr>
        <p:spPr>
          <a:xfrm>
            <a:off x="5894312" y="4221088"/>
            <a:ext cx="4058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12</a:t>
            </a:r>
            <a:endParaRPr lang="zh-CN" altLang="en-US" sz="1400" dirty="0"/>
          </a:p>
        </p:txBody>
      </p:sp>
      <p:sp>
        <p:nvSpPr>
          <p:cNvPr id="273" name="矩形 272"/>
          <p:cNvSpPr/>
          <p:nvPr/>
        </p:nvSpPr>
        <p:spPr>
          <a:xfrm>
            <a:off x="6254352" y="4221088"/>
            <a:ext cx="4058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13</a:t>
            </a:r>
            <a:endParaRPr lang="zh-CN" altLang="en-US" sz="1400" dirty="0"/>
          </a:p>
        </p:txBody>
      </p:sp>
      <p:sp>
        <p:nvSpPr>
          <p:cNvPr id="274" name="矩形 273"/>
          <p:cNvSpPr/>
          <p:nvPr/>
        </p:nvSpPr>
        <p:spPr>
          <a:xfrm>
            <a:off x="6614392" y="4221088"/>
            <a:ext cx="4058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14</a:t>
            </a:r>
            <a:endParaRPr lang="zh-CN" altLang="en-US" sz="1400" dirty="0"/>
          </a:p>
        </p:txBody>
      </p:sp>
      <p:sp>
        <p:nvSpPr>
          <p:cNvPr id="275" name="矩形 274"/>
          <p:cNvSpPr/>
          <p:nvPr/>
        </p:nvSpPr>
        <p:spPr>
          <a:xfrm>
            <a:off x="6974432" y="4221088"/>
            <a:ext cx="4058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15</a:t>
            </a:r>
            <a:endParaRPr lang="zh-CN" altLang="en-US" sz="1400" dirty="0"/>
          </a:p>
        </p:txBody>
      </p:sp>
      <p:sp>
        <p:nvSpPr>
          <p:cNvPr id="276" name="矩形 275"/>
          <p:cNvSpPr/>
          <p:nvPr/>
        </p:nvSpPr>
        <p:spPr>
          <a:xfrm>
            <a:off x="7334472" y="4221088"/>
            <a:ext cx="4058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16</a:t>
            </a:r>
            <a:endParaRPr lang="zh-CN" altLang="en-US" sz="1400" dirty="0"/>
          </a:p>
        </p:txBody>
      </p:sp>
      <p:sp>
        <p:nvSpPr>
          <p:cNvPr id="277" name="矩形 276"/>
          <p:cNvSpPr/>
          <p:nvPr/>
        </p:nvSpPr>
        <p:spPr>
          <a:xfrm>
            <a:off x="1547664" y="4221088"/>
            <a:ext cx="2952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endParaRPr lang="zh-CN" altLang="en-US" sz="1400" dirty="0"/>
          </a:p>
        </p:txBody>
      </p:sp>
      <p:sp>
        <p:nvSpPr>
          <p:cNvPr id="278" name="矩形 277"/>
          <p:cNvSpPr/>
          <p:nvPr/>
        </p:nvSpPr>
        <p:spPr>
          <a:xfrm>
            <a:off x="1109120" y="3950561"/>
            <a:ext cx="41870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(c)</a:t>
            </a:r>
            <a:endParaRPr lang="zh-CN" altLang="en-US" sz="1400" dirty="0"/>
          </a:p>
        </p:txBody>
      </p:sp>
      <p:sp>
        <p:nvSpPr>
          <p:cNvPr id="279" name="矩形 278"/>
          <p:cNvSpPr/>
          <p:nvPr/>
        </p:nvSpPr>
        <p:spPr bwMode="auto">
          <a:xfrm>
            <a:off x="3382260" y="3867678"/>
            <a:ext cx="360040" cy="369487"/>
          </a:xfrm>
          <a:prstGeom prst="rect">
            <a:avLst/>
          </a:prstGeom>
          <a:solidFill>
            <a:srgbClr val="CCFF99"/>
          </a:solidFill>
          <a:ln w="12700" algn="ctr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lIns="36000" tIns="0" rIns="36000" bIns="0" rtlCol="0" anchor="ctr"/>
          <a:lstStyle/>
          <a:p>
            <a:pPr algn="ctr"/>
            <a:r>
              <a:rPr lang="en-US" altLang="zh-CN" sz="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2011</a:t>
            </a:r>
            <a:endParaRPr lang="zh-CN" altLang="en-US" sz="9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0" name="矩形 279"/>
          <p:cNvSpPr/>
          <p:nvPr/>
        </p:nvSpPr>
        <p:spPr bwMode="auto">
          <a:xfrm>
            <a:off x="3741524" y="3867678"/>
            <a:ext cx="360040" cy="369487"/>
          </a:xfrm>
          <a:prstGeom prst="rect">
            <a:avLst/>
          </a:prstGeom>
          <a:solidFill>
            <a:srgbClr val="CCFF99"/>
          </a:solidFill>
          <a:ln w="12700" algn="ctr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lIns="36000" tIns="0" rIns="36000" bIns="0" rtlCol="0" anchor="ctr"/>
          <a:lstStyle/>
          <a:p>
            <a:pPr algn="ctr"/>
            <a:r>
              <a:rPr lang="en-US" altLang="zh-CN" sz="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2028</a:t>
            </a:r>
          </a:p>
        </p:txBody>
      </p:sp>
      <p:sp>
        <p:nvSpPr>
          <p:cNvPr id="281" name="矩形 280"/>
          <p:cNvSpPr/>
          <p:nvPr/>
        </p:nvSpPr>
        <p:spPr bwMode="auto">
          <a:xfrm>
            <a:off x="4100788" y="3867678"/>
            <a:ext cx="360040" cy="369487"/>
          </a:xfrm>
          <a:prstGeom prst="rect">
            <a:avLst/>
          </a:prstGeom>
          <a:solidFill>
            <a:srgbClr val="CCFF99"/>
          </a:solidFill>
          <a:ln w="12700" algn="ctr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lIns="36000" tIns="0" rIns="36000" bIns="0" rtlCol="0" anchor="ctr"/>
          <a:lstStyle/>
          <a:p>
            <a:pPr algn="ctr"/>
            <a:r>
              <a:rPr lang="en-US" altLang="zh-CN" sz="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2045</a:t>
            </a:r>
            <a:endParaRPr lang="zh-CN" altLang="en-US" sz="9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2" name="矩形 281"/>
          <p:cNvSpPr/>
          <p:nvPr/>
        </p:nvSpPr>
        <p:spPr bwMode="auto">
          <a:xfrm>
            <a:off x="5537844" y="3867678"/>
            <a:ext cx="360040" cy="369487"/>
          </a:xfrm>
          <a:prstGeom prst="rect">
            <a:avLst/>
          </a:prstGeom>
          <a:solidFill>
            <a:srgbClr val="CCFF99"/>
          </a:solidFill>
          <a:ln w="12700" algn="ctr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lIns="36000" tIns="0" rIns="36000" bIns="0" rtlCol="0" anchor="ctr"/>
          <a:lstStyle/>
          <a:p>
            <a:pPr algn="ctr"/>
            <a:r>
              <a:rPr lang="en-US" altLang="zh-CN" sz="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2062</a:t>
            </a:r>
            <a:endParaRPr lang="zh-CN" altLang="en-US" sz="9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3" name="矩形 282"/>
          <p:cNvSpPr/>
          <p:nvPr/>
        </p:nvSpPr>
        <p:spPr bwMode="auto">
          <a:xfrm>
            <a:off x="6615636" y="3867678"/>
            <a:ext cx="360040" cy="369487"/>
          </a:xfrm>
          <a:prstGeom prst="rect">
            <a:avLst/>
          </a:prstGeom>
          <a:solidFill>
            <a:srgbClr val="FFC000"/>
          </a:solidFill>
          <a:ln w="12700" algn="ctr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lIns="36000" tIns="0" rIns="36000" bIns="0" rtlCol="0" anchor="ctr"/>
          <a:lstStyle/>
          <a:p>
            <a:pPr algn="ctr"/>
            <a:r>
              <a:rPr lang="en-US" altLang="zh-CN" sz="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2082</a:t>
            </a:r>
          </a:p>
        </p:txBody>
      </p:sp>
      <p:sp>
        <p:nvSpPr>
          <p:cNvPr id="284" name="矩形 283"/>
          <p:cNvSpPr/>
          <p:nvPr/>
        </p:nvSpPr>
        <p:spPr bwMode="auto">
          <a:xfrm>
            <a:off x="4798519" y="2276872"/>
            <a:ext cx="360040" cy="369487"/>
          </a:xfrm>
          <a:prstGeom prst="rect">
            <a:avLst/>
          </a:prstGeom>
          <a:solidFill>
            <a:srgbClr val="CCFF99"/>
          </a:solidFill>
          <a:ln w="12700" algn="ctr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lIns="36000" tIns="0" rIns="36000" bIns="0" rtlCol="0" anchor="ctr"/>
          <a:lstStyle/>
          <a:p>
            <a:pPr algn="ctr"/>
            <a:r>
              <a:rPr lang="en-US" altLang="zh-CN" sz="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2079</a:t>
            </a:r>
            <a:endParaRPr lang="zh-CN" altLang="en-US" sz="9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3460435"/>
      </p:ext>
    </p:extLst>
  </p:cSld>
  <p:clrMapOvr>
    <a:masterClrMapping/>
  </p:clrMapOvr>
  <p:transition advTm="157">
    <p:zoom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extBox 20"/>
          <p:cNvSpPr txBox="1">
            <a:spLocks noChangeArrowheads="1"/>
          </p:cNvSpPr>
          <p:nvPr/>
        </p:nvSpPr>
        <p:spPr bwMode="auto">
          <a:xfrm>
            <a:off x="171879" y="1196752"/>
            <a:ext cx="8936625" cy="5355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lvl="1" indent="-3429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开放定址：线性试探法：动态删除词条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删除词条</a:t>
            </a:r>
            <a:r>
              <a:rPr lang="en-US" altLang="zh-CN" sz="24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ht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[9]=2031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，桶的内容缺失导致查找链断裂，后继词条查找失败（如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2048,2065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等，尽管它们真实存在）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endParaRPr lang="en-US" altLang="zh-CN" sz="20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将后继词条悉数取出重新插入，复杂度过高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只需简单地设置一标记位</a:t>
            </a:r>
            <a:r>
              <a:rPr lang="en-US" altLang="zh-CN" sz="24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lazyRemoval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，如图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b)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，表示该桶仍位于查找链中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后续插入可进入该桶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088" y="85725"/>
            <a:ext cx="7599362" cy="914400"/>
          </a:xfrm>
        </p:spPr>
        <p:txBody>
          <a:bodyPr/>
          <a:lstStyle/>
          <a:p>
            <a:pPr>
              <a:defRPr/>
            </a:pPr>
            <a:r>
              <a:rPr lang="zh-CN" altLang="en-US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散列冲突排解</a:t>
            </a:r>
            <a:r>
              <a:rPr lang="en-US" altLang="zh-CN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(4)</a:t>
            </a:r>
            <a:endParaRPr lang="zh-CN" altLang="en-US" sz="3600" dirty="0">
              <a:solidFill>
                <a:srgbClr val="00336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9" name="矩形 68"/>
          <p:cNvSpPr/>
          <p:nvPr/>
        </p:nvSpPr>
        <p:spPr bwMode="auto">
          <a:xfrm>
            <a:off x="6256372" y="2644925"/>
            <a:ext cx="360040" cy="369487"/>
          </a:xfrm>
          <a:prstGeom prst="rect">
            <a:avLst/>
          </a:prstGeom>
          <a:solidFill>
            <a:srgbClr val="CCFF99"/>
          </a:solidFill>
          <a:ln w="12700" algn="ctr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lIns="36000" tIns="0" rIns="36000" bIns="0" rtlCol="0" anchor="ctr"/>
          <a:lstStyle/>
          <a:p>
            <a:pPr algn="ctr"/>
            <a:r>
              <a:rPr lang="en-US" altLang="zh-CN" sz="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2079</a:t>
            </a:r>
            <a:endParaRPr lang="zh-CN" altLang="en-US" sz="9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4" name="矩形 243"/>
          <p:cNvSpPr/>
          <p:nvPr/>
        </p:nvSpPr>
        <p:spPr bwMode="auto">
          <a:xfrm>
            <a:off x="1585940" y="2644925"/>
            <a:ext cx="360040" cy="369487"/>
          </a:xfrm>
          <a:prstGeom prst="rect">
            <a:avLst/>
          </a:prstGeom>
          <a:solidFill>
            <a:schemeClr val="accent1"/>
          </a:solidFill>
          <a:ln w="12700" algn="ctr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lIns="36000" tIns="0" rIns="36000" bIns="0" rtlCol="0" anchor="ctr"/>
          <a:lstStyle/>
          <a:p>
            <a:pPr algn="ctr"/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~</a:t>
            </a:r>
          </a:p>
        </p:txBody>
      </p:sp>
      <p:sp>
        <p:nvSpPr>
          <p:cNvPr id="245" name="矩形 244"/>
          <p:cNvSpPr/>
          <p:nvPr/>
        </p:nvSpPr>
        <p:spPr bwMode="auto">
          <a:xfrm>
            <a:off x="1945204" y="2644925"/>
            <a:ext cx="360040" cy="369487"/>
          </a:xfrm>
          <a:prstGeom prst="rect">
            <a:avLst/>
          </a:prstGeom>
          <a:solidFill>
            <a:schemeClr val="accent1"/>
          </a:solidFill>
          <a:ln w="12700" algn="ctr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lIns="36000" tIns="0" rIns="36000" bIns="0" rtlCol="0" anchor="ctr"/>
          <a:lstStyle/>
          <a:p>
            <a:pPr algn="ctr"/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~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6" name="矩形 245"/>
          <p:cNvSpPr/>
          <p:nvPr/>
        </p:nvSpPr>
        <p:spPr bwMode="auto">
          <a:xfrm>
            <a:off x="2304468" y="2644925"/>
            <a:ext cx="360040" cy="369487"/>
          </a:xfrm>
          <a:prstGeom prst="rect">
            <a:avLst/>
          </a:prstGeom>
          <a:solidFill>
            <a:schemeClr val="accent1"/>
          </a:solidFill>
          <a:ln w="12700" algn="ctr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lIns="36000" tIns="0" rIns="36000" bIns="0" rtlCol="0" anchor="ctr"/>
          <a:lstStyle/>
          <a:p>
            <a:pPr algn="ctr"/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~</a:t>
            </a:r>
          </a:p>
        </p:txBody>
      </p:sp>
      <p:sp>
        <p:nvSpPr>
          <p:cNvPr id="247" name="矩形 246"/>
          <p:cNvSpPr/>
          <p:nvPr/>
        </p:nvSpPr>
        <p:spPr bwMode="auto">
          <a:xfrm>
            <a:off x="2663732" y="2644925"/>
            <a:ext cx="360040" cy="369487"/>
          </a:xfrm>
          <a:prstGeom prst="rect">
            <a:avLst/>
          </a:prstGeom>
          <a:solidFill>
            <a:schemeClr val="accent1"/>
          </a:solidFill>
          <a:ln w="12700" algn="ctr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lIns="36000" tIns="0" rIns="36000" bIns="0" rtlCol="0" anchor="ctr"/>
          <a:lstStyle/>
          <a:p>
            <a:pPr algn="ctr"/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~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8" name="矩形 247"/>
          <p:cNvSpPr/>
          <p:nvPr/>
        </p:nvSpPr>
        <p:spPr bwMode="auto">
          <a:xfrm>
            <a:off x="3022996" y="2644925"/>
            <a:ext cx="360040" cy="369487"/>
          </a:xfrm>
          <a:prstGeom prst="rect">
            <a:avLst/>
          </a:prstGeom>
          <a:solidFill>
            <a:schemeClr val="accent1"/>
          </a:solidFill>
          <a:ln w="12700" algn="ctr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lIns="36000" tIns="0" rIns="36000" bIns="0" rtlCol="0" anchor="ctr"/>
          <a:lstStyle/>
          <a:p>
            <a:pPr algn="ctr"/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~</a:t>
            </a:r>
          </a:p>
        </p:txBody>
      </p:sp>
      <p:sp>
        <p:nvSpPr>
          <p:cNvPr id="252" name="矩形 251"/>
          <p:cNvSpPr/>
          <p:nvPr/>
        </p:nvSpPr>
        <p:spPr bwMode="auto">
          <a:xfrm>
            <a:off x="4460052" y="2644925"/>
            <a:ext cx="360040" cy="369487"/>
          </a:xfrm>
          <a:prstGeom prst="rect">
            <a:avLst/>
          </a:prstGeom>
          <a:solidFill>
            <a:srgbClr val="FFC000"/>
          </a:solidFill>
          <a:ln w="12700" algn="ctr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lIns="36000" tIns="0" rIns="36000" bIns="0" rtlCol="0" anchor="ctr"/>
          <a:lstStyle/>
          <a:p>
            <a:pPr algn="ctr"/>
            <a:r>
              <a:rPr lang="en-US" altLang="zh-CN" sz="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2014</a:t>
            </a:r>
            <a:endParaRPr lang="zh-CN" altLang="en-US" sz="9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3" name="矩形 252"/>
          <p:cNvSpPr/>
          <p:nvPr/>
        </p:nvSpPr>
        <p:spPr bwMode="auto">
          <a:xfrm>
            <a:off x="4819316" y="2644925"/>
            <a:ext cx="360040" cy="369487"/>
          </a:xfrm>
          <a:prstGeom prst="rect">
            <a:avLst/>
          </a:prstGeom>
          <a:solidFill>
            <a:srgbClr val="FFC000"/>
          </a:solidFill>
          <a:ln w="12700" algn="ctr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lIns="36000" tIns="0" rIns="36000" bIns="0" rtlCol="0" anchor="ctr"/>
          <a:lstStyle/>
          <a:p>
            <a:pPr algn="ctr"/>
            <a:r>
              <a:rPr lang="en-US" altLang="zh-CN" sz="9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2031</a:t>
            </a:r>
            <a:endParaRPr lang="zh-CN" altLang="en-US" sz="900" b="1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4" name="矩形 253"/>
          <p:cNvSpPr/>
          <p:nvPr/>
        </p:nvSpPr>
        <p:spPr bwMode="auto">
          <a:xfrm>
            <a:off x="5178580" y="2644925"/>
            <a:ext cx="360040" cy="369487"/>
          </a:xfrm>
          <a:prstGeom prst="rect">
            <a:avLst/>
          </a:prstGeom>
          <a:solidFill>
            <a:srgbClr val="FFC000"/>
          </a:solidFill>
          <a:ln w="12700" algn="ctr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lIns="36000" tIns="0" rIns="36000" bIns="0" rtlCol="0" anchor="ctr"/>
          <a:lstStyle/>
          <a:p>
            <a:pPr algn="ctr"/>
            <a:r>
              <a:rPr lang="en-US" altLang="zh-CN" sz="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2048</a:t>
            </a:r>
          </a:p>
        </p:txBody>
      </p:sp>
      <p:sp>
        <p:nvSpPr>
          <p:cNvPr id="256" name="矩形 255"/>
          <p:cNvSpPr/>
          <p:nvPr/>
        </p:nvSpPr>
        <p:spPr bwMode="auto">
          <a:xfrm>
            <a:off x="5897108" y="2644925"/>
            <a:ext cx="360040" cy="369487"/>
          </a:xfrm>
          <a:prstGeom prst="rect">
            <a:avLst/>
          </a:prstGeom>
          <a:solidFill>
            <a:srgbClr val="FFC000"/>
          </a:solidFill>
          <a:ln w="12700" algn="ctr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lIns="36000" tIns="0" rIns="36000" bIns="0" rtlCol="0" anchor="ctr"/>
          <a:lstStyle/>
          <a:p>
            <a:pPr algn="ctr"/>
            <a:r>
              <a:rPr lang="en-US" altLang="zh-CN" sz="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2065</a:t>
            </a:r>
          </a:p>
        </p:txBody>
      </p:sp>
      <p:sp>
        <p:nvSpPr>
          <p:cNvPr id="259" name="矩形 258"/>
          <p:cNvSpPr/>
          <p:nvPr/>
        </p:nvSpPr>
        <p:spPr bwMode="auto">
          <a:xfrm>
            <a:off x="6974900" y="2644925"/>
            <a:ext cx="360040" cy="369487"/>
          </a:xfrm>
          <a:prstGeom prst="rect">
            <a:avLst/>
          </a:prstGeom>
          <a:solidFill>
            <a:schemeClr val="accent1"/>
          </a:solidFill>
          <a:ln w="12700" algn="ctr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lIns="36000" tIns="0" rIns="36000" bIns="0" rtlCol="0" anchor="ctr"/>
          <a:lstStyle/>
          <a:p>
            <a:pPr algn="ctr"/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~</a:t>
            </a:r>
          </a:p>
        </p:txBody>
      </p:sp>
      <p:sp>
        <p:nvSpPr>
          <p:cNvPr id="260" name="矩形 259"/>
          <p:cNvSpPr/>
          <p:nvPr/>
        </p:nvSpPr>
        <p:spPr bwMode="auto">
          <a:xfrm>
            <a:off x="7334164" y="2644925"/>
            <a:ext cx="360040" cy="369487"/>
          </a:xfrm>
          <a:prstGeom prst="rect">
            <a:avLst/>
          </a:prstGeom>
          <a:solidFill>
            <a:schemeClr val="accent1"/>
          </a:solidFill>
          <a:ln w="12700" algn="ctr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lIns="36000" tIns="0" rIns="36000" bIns="0" rtlCol="0" anchor="ctr"/>
          <a:lstStyle/>
          <a:p>
            <a:pPr algn="ctr"/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~</a:t>
            </a:r>
          </a:p>
        </p:txBody>
      </p:sp>
      <p:sp>
        <p:nvSpPr>
          <p:cNvPr id="261" name="矩形 260"/>
          <p:cNvSpPr/>
          <p:nvPr/>
        </p:nvSpPr>
        <p:spPr>
          <a:xfrm>
            <a:off x="1914900" y="2998335"/>
            <a:ext cx="2952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1400" dirty="0"/>
          </a:p>
        </p:txBody>
      </p:sp>
      <p:sp>
        <p:nvSpPr>
          <p:cNvPr id="262" name="矩形 261"/>
          <p:cNvSpPr/>
          <p:nvPr/>
        </p:nvSpPr>
        <p:spPr>
          <a:xfrm>
            <a:off x="2282136" y="2998335"/>
            <a:ext cx="2952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1400" dirty="0"/>
          </a:p>
        </p:txBody>
      </p:sp>
      <p:sp>
        <p:nvSpPr>
          <p:cNvPr id="263" name="矩形 262"/>
          <p:cNvSpPr/>
          <p:nvPr/>
        </p:nvSpPr>
        <p:spPr>
          <a:xfrm>
            <a:off x="2649372" y="2998335"/>
            <a:ext cx="2952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1400" dirty="0"/>
          </a:p>
        </p:txBody>
      </p:sp>
      <p:sp>
        <p:nvSpPr>
          <p:cNvPr id="264" name="矩形 263"/>
          <p:cNvSpPr/>
          <p:nvPr/>
        </p:nvSpPr>
        <p:spPr>
          <a:xfrm>
            <a:off x="3016608" y="2998335"/>
            <a:ext cx="2952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sz="1400" dirty="0"/>
          </a:p>
        </p:txBody>
      </p:sp>
      <p:sp>
        <p:nvSpPr>
          <p:cNvPr id="265" name="矩形 264"/>
          <p:cNvSpPr/>
          <p:nvPr/>
        </p:nvSpPr>
        <p:spPr>
          <a:xfrm>
            <a:off x="3383844" y="2998335"/>
            <a:ext cx="2952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endParaRPr lang="zh-CN" altLang="en-US" sz="1400" dirty="0"/>
          </a:p>
        </p:txBody>
      </p:sp>
      <p:sp>
        <p:nvSpPr>
          <p:cNvPr id="266" name="矩形 265"/>
          <p:cNvSpPr/>
          <p:nvPr/>
        </p:nvSpPr>
        <p:spPr>
          <a:xfrm>
            <a:off x="3751080" y="2998335"/>
            <a:ext cx="2952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endParaRPr lang="zh-CN" altLang="en-US" sz="1400" dirty="0"/>
          </a:p>
        </p:txBody>
      </p:sp>
      <p:sp>
        <p:nvSpPr>
          <p:cNvPr id="267" name="矩形 266"/>
          <p:cNvSpPr/>
          <p:nvPr/>
        </p:nvSpPr>
        <p:spPr>
          <a:xfrm>
            <a:off x="4118316" y="2998335"/>
            <a:ext cx="2952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endParaRPr lang="zh-CN" altLang="en-US" sz="1400" dirty="0"/>
          </a:p>
        </p:txBody>
      </p:sp>
      <p:sp>
        <p:nvSpPr>
          <p:cNvPr id="268" name="矩形 267"/>
          <p:cNvSpPr/>
          <p:nvPr/>
        </p:nvSpPr>
        <p:spPr>
          <a:xfrm>
            <a:off x="4485552" y="2998335"/>
            <a:ext cx="2952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endParaRPr lang="zh-CN" altLang="en-US" sz="1400" dirty="0"/>
          </a:p>
        </p:txBody>
      </p:sp>
      <p:sp>
        <p:nvSpPr>
          <p:cNvPr id="269" name="矩形 268"/>
          <p:cNvSpPr/>
          <p:nvPr/>
        </p:nvSpPr>
        <p:spPr>
          <a:xfrm>
            <a:off x="4852790" y="2998335"/>
            <a:ext cx="2952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endParaRPr lang="zh-CN" altLang="en-US" sz="1400" dirty="0"/>
          </a:p>
        </p:txBody>
      </p:sp>
      <p:sp>
        <p:nvSpPr>
          <p:cNvPr id="270" name="矩形 269"/>
          <p:cNvSpPr/>
          <p:nvPr/>
        </p:nvSpPr>
        <p:spPr>
          <a:xfrm>
            <a:off x="5174232" y="2998335"/>
            <a:ext cx="4058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endParaRPr lang="zh-CN" altLang="en-US" sz="1400" dirty="0"/>
          </a:p>
        </p:txBody>
      </p:sp>
      <p:sp>
        <p:nvSpPr>
          <p:cNvPr id="271" name="矩形 270"/>
          <p:cNvSpPr/>
          <p:nvPr/>
        </p:nvSpPr>
        <p:spPr>
          <a:xfrm>
            <a:off x="5534272" y="2998335"/>
            <a:ext cx="4058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11</a:t>
            </a:r>
            <a:endParaRPr lang="zh-CN" altLang="en-US" sz="1400" dirty="0"/>
          </a:p>
        </p:txBody>
      </p:sp>
      <p:sp>
        <p:nvSpPr>
          <p:cNvPr id="272" name="矩形 271"/>
          <p:cNvSpPr/>
          <p:nvPr/>
        </p:nvSpPr>
        <p:spPr>
          <a:xfrm>
            <a:off x="5894312" y="2998335"/>
            <a:ext cx="4058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12</a:t>
            </a:r>
            <a:endParaRPr lang="zh-CN" altLang="en-US" sz="1400" dirty="0"/>
          </a:p>
        </p:txBody>
      </p:sp>
      <p:sp>
        <p:nvSpPr>
          <p:cNvPr id="273" name="矩形 272"/>
          <p:cNvSpPr/>
          <p:nvPr/>
        </p:nvSpPr>
        <p:spPr>
          <a:xfrm>
            <a:off x="6254352" y="2998335"/>
            <a:ext cx="4058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13</a:t>
            </a:r>
            <a:endParaRPr lang="zh-CN" altLang="en-US" sz="1400" dirty="0"/>
          </a:p>
        </p:txBody>
      </p:sp>
      <p:sp>
        <p:nvSpPr>
          <p:cNvPr id="274" name="矩形 273"/>
          <p:cNvSpPr/>
          <p:nvPr/>
        </p:nvSpPr>
        <p:spPr>
          <a:xfrm>
            <a:off x="6614392" y="2998335"/>
            <a:ext cx="4058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14</a:t>
            </a:r>
            <a:endParaRPr lang="zh-CN" altLang="en-US" sz="1400" dirty="0"/>
          </a:p>
        </p:txBody>
      </p:sp>
      <p:sp>
        <p:nvSpPr>
          <p:cNvPr id="275" name="矩形 274"/>
          <p:cNvSpPr/>
          <p:nvPr/>
        </p:nvSpPr>
        <p:spPr>
          <a:xfrm>
            <a:off x="6974432" y="2998335"/>
            <a:ext cx="4058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15</a:t>
            </a:r>
            <a:endParaRPr lang="zh-CN" altLang="en-US" sz="1400" dirty="0"/>
          </a:p>
        </p:txBody>
      </p:sp>
      <p:sp>
        <p:nvSpPr>
          <p:cNvPr id="276" name="矩形 275"/>
          <p:cNvSpPr/>
          <p:nvPr/>
        </p:nvSpPr>
        <p:spPr>
          <a:xfrm>
            <a:off x="7334472" y="2998335"/>
            <a:ext cx="4058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16</a:t>
            </a:r>
            <a:endParaRPr lang="zh-CN" altLang="en-US" sz="1400" dirty="0"/>
          </a:p>
        </p:txBody>
      </p:sp>
      <p:sp>
        <p:nvSpPr>
          <p:cNvPr id="277" name="矩形 276"/>
          <p:cNvSpPr/>
          <p:nvPr/>
        </p:nvSpPr>
        <p:spPr>
          <a:xfrm>
            <a:off x="1547664" y="2998335"/>
            <a:ext cx="2952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endParaRPr lang="zh-CN" altLang="en-US" sz="1400" dirty="0"/>
          </a:p>
        </p:txBody>
      </p:sp>
      <p:sp>
        <p:nvSpPr>
          <p:cNvPr id="278" name="矩形 277"/>
          <p:cNvSpPr/>
          <p:nvPr/>
        </p:nvSpPr>
        <p:spPr>
          <a:xfrm>
            <a:off x="1109120" y="2727808"/>
            <a:ext cx="4299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(a)</a:t>
            </a:r>
            <a:endParaRPr lang="zh-CN" altLang="en-US" sz="1400" dirty="0"/>
          </a:p>
        </p:txBody>
      </p:sp>
      <p:sp>
        <p:nvSpPr>
          <p:cNvPr id="279" name="矩形 278"/>
          <p:cNvSpPr/>
          <p:nvPr/>
        </p:nvSpPr>
        <p:spPr bwMode="auto">
          <a:xfrm>
            <a:off x="3382260" y="2644925"/>
            <a:ext cx="360040" cy="369487"/>
          </a:xfrm>
          <a:prstGeom prst="rect">
            <a:avLst/>
          </a:prstGeom>
          <a:solidFill>
            <a:srgbClr val="CCFF99"/>
          </a:solidFill>
          <a:ln w="12700" algn="ctr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lIns="36000" tIns="0" rIns="36000" bIns="0" rtlCol="0" anchor="ctr"/>
          <a:lstStyle/>
          <a:p>
            <a:pPr algn="ctr"/>
            <a:r>
              <a:rPr lang="en-US" altLang="zh-CN" sz="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2011</a:t>
            </a:r>
            <a:endParaRPr lang="zh-CN" altLang="en-US" sz="9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0" name="矩形 279"/>
          <p:cNvSpPr/>
          <p:nvPr/>
        </p:nvSpPr>
        <p:spPr bwMode="auto">
          <a:xfrm>
            <a:off x="3741524" y="2644925"/>
            <a:ext cx="360040" cy="369487"/>
          </a:xfrm>
          <a:prstGeom prst="rect">
            <a:avLst/>
          </a:prstGeom>
          <a:solidFill>
            <a:srgbClr val="CCFF99"/>
          </a:solidFill>
          <a:ln w="12700" algn="ctr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lIns="36000" tIns="0" rIns="36000" bIns="0" rtlCol="0" anchor="ctr"/>
          <a:lstStyle/>
          <a:p>
            <a:pPr algn="ctr"/>
            <a:r>
              <a:rPr lang="en-US" altLang="zh-CN" sz="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2028</a:t>
            </a:r>
          </a:p>
        </p:txBody>
      </p:sp>
      <p:sp>
        <p:nvSpPr>
          <p:cNvPr id="281" name="矩形 280"/>
          <p:cNvSpPr/>
          <p:nvPr/>
        </p:nvSpPr>
        <p:spPr bwMode="auto">
          <a:xfrm>
            <a:off x="4100788" y="2644925"/>
            <a:ext cx="360040" cy="369487"/>
          </a:xfrm>
          <a:prstGeom prst="rect">
            <a:avLst/>
          </a:prstGeom>
          <a:solidFill>
            <a:srgbClr val="CCFF99"/>
          </a:solidFill>
          <a:ln w="12700" algn="ctr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lIns="36000" tIns="0" rIns="36000" bIns="0" rtlCol="0" anchor="ctr"/>
          <a:lstStyle/>
          <a:p>
            <a:pPr algn="ctr"/>
            <a:r>
              <a:rPr lang="en-US" altLang="zh-CN" sz="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2045</a:t>
            </a:r>
            <a:endParaRPr lang="zh-CN" altLang="en-US" sz="9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2" name="矩形 281"/>
          <p:cNvSpPr/>
          <p:nvPr/>
        </p:nvSpPr>
        <p:spPr bwMode="auto">
          <a:xfrm>
            <a:off x="5537844" y="2644925"/>
            <a:ext cx="360040" cy="369487"/>
          </a:xfrm>
          <a:prstGeom prst="rect">
            <a:avLst/>
          </a:prstGeom>
          <a:solidFill>
            <a:srgbClr val="CCFF99"/>
          </a:solidFill>
          <a:ln w="12700" algn="ctr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lIns="36000" tIns="0" rIns="36000" bIns="0" rtlCol="0" anchor="ctr"/>
          <a:lstStyle/>
          <a:p>
            <a:pPr algn="ctr"/>
            <a:r>
              <a:rPr lang="en-US" altLang="zh-CN" sz="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2062</a:t>
            </a:r>
            <a:endParaRPr lang="zh-CN" altLang="en-US" sz="9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3" name="矩形 282"/>
          <p:cNvSpPr/>
          <p:nvPr/>
        </p:nvSpPr>
        <p:spPr bwMode="auto">
          <a:xfrm>
            <a:off x="6615636" y="2644925"/>
            <a:ext cx="360040" cy="369487"/>
          </a:xfrm>
          <a:prstGeom prst="rect">
            <a:avLst/>
          </a:prstGeom>
          <a:solidFill>
            <a:srgbClr val="FFC000"/>
          </a:solidFill>
          <a:ln w="12700" algn="ctr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lIns="36000" tIns="0" rIns="36000" bIns="0" rtlCol="0" anchor="ctr"/>
          <a:lstStyle/>
          <a:p>
            <a:pPr algn="ctr"/>
            <a:r>
              <a:rPr lang="en-US" altLang="zh-CN" sz="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2082</a:t>
            </a:r>
          </a:p>
        </p:txBody>
      </p:sp>
      <p:sp>
        <p:nvSpPr>
          <p:cNvPr id="109" name="矩形 108"/>
          <p:cNvSpPr/>
          <p:nvPr/>
        </p:nvSpPr>
        <p:spPr bwMode="auto">
          <a:xfrm>
            <a:off x="6256372" y="3388995"/>
            <a:ext cx="360040" cy="369487"/>
          </a:xfrm>
          <a:prstGeom prst="rect">
            <a:avLst/>
          </a:prstGeom>
          <a:solidFill>
            <a:srgbClr val="CCFF99"/>
          </a:solidFill>
          <a:ln w="12700" algn="ctr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lIns="36000" tIns="0" rIns="36000" bIns="0" rtlCol="0" anchor="ctr"/>
          <a:lstStyle/>
          <a:p>
            <a:pPr algn="ctr"/>
            <a:r>
              <a:rPr lang="en-US" altLang="zh-CN" sz="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2079</a:t>
            </a:r>
            <a:endParaRPr lang="zh-CN" altLang="en-US" sz="9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0" name="矩形 109"/>
          <p:cNvSpPr/>
          <p:nvPr/>
        </p:nvSpPr>
        <p:spPr bwMode="auto">
          <a:xfrm>
            <a:off x="1585940" y="3388995"/>
            <a:ext cx="360040" cy="369487"/>
          </a:xfrm>
          <a:prstGeom prst="rect">
            <a:avLst/>
          </a:prstGeom>
          <a:solidFill>
            <a:schemeClr val="accent1"/>
          </a:solidFill>
          <a:ln w="12700" algn="ctr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lIns="36000" tIns="0" rIns="36000" bIns="0" rtlCol="0" anchor="ctr"/>
          <a:lstStyle/>
          <a:p>
            <a:pPr algn="ctr"/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~</a:t>
            </a:r>
          </a:p>
        </p:txBody>
      </p:sp>
      <p:sp>
        <p:nvSpPr>
          <p:cNvPr id="111" name="矩形 110"/>
          <p:cNvSpPr/>
          <p:nvPr/>
        </p:nvSpPr>
        <p:spPr bwMode="auto">
          <a:xfrm>
            <a:off x="1945204" y="3388995"/>
            <a:ext cx="360040" cy="369487"/>
          </a:xfrm>
          <a:prstGeom prst="rect">
            <a:avLst/>
          </a:prstGeom>
          <a:solidFill>
            <a:schemeClr val="accent1"/>
          </a:solidFill>
          <a:ln w="12700" algn="ctr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lIns="36000" tIns="0" rIns="36000" bIns="0" rtlCol="0" anchor="ctr"/>
          <a:lstStyle/>
          <a:p>
            <a:pPr algn="ctr"/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~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2" name="矩形 111"/>
          <p:cNvSpPr/>
          <p:nvPr/>
        </p:nvSpPr>
        <p:spPr bwMode="auto">
          <a:xfrm>
            <a:off x="2304468" y="3388995"/>
            <a:ext cx="360040" cy="369487"/>
          </a:xfrm>
          <a:prstGeom prst="rect">
            <a:avLst/>
          </a:prstGeom>
          <a:solidFill>
            <a:schemeClr val="accent1"/>
          </a:solidFill>
          <a:ln w="12700" algn="ctr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lIns="36000" tIns="0" rIns="36000" bIns="0" rtlCol="0" anchor="ctr"/>
          <a:lstStyle/>
          <a:p>
            <a:pPr algn="ctr"/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~</a:t>
            </a:r>
          </a:p>
        </p:txBody>
      </p:sp>
      <p:sp>
        <p:nvSpPr>
          <p:cNvPr id="115" name="矩形 114"/>
          <p:cNvSpPr/>
          <p:nvPr/>
        </p:nvSpPr>
        <p:spPr bwMode="auto">
          <a:xfrm>
            <a:off x="2663732" y="3388995"/>
            <a:ext cx="360040" cy="369487"/>
          </a:xfrm>
          <a:prstGeom prst="rect">
            <a:avLst/>
          </a:prstGeom>
          <a:solidFill>
            <a:schemeClr val="accent1"/>
          </a:solidFill>
          <a:ln w="12700" algn="ctr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lIns="36000" tIns="0" rIns="36000" bIns="0" rtlCol="0" anchor="ctr"/>
          <a:lstStyle/>
          <a:p>
            <a:pPr algn="ctr"/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~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8" name="矩形 117"/>
          <p:cNvSpPr/>
          <p:nvPr/>
        </p:nvSpPr>
        <p:spPr bwMode="auto">
          <a:xfrm>
            <a:off x="3022996" y="3388995"/>
            <a:ext cx="360040" cy="369487"/>
          </a:xfrm>
          <a:prstGeom prst="rect">
            <a:avLst/>
          </a:prstGeom>
          <a:solidFill>
            <a:schemeClr val="accent1"/>
          </a:solidFill>
          <a:ln w="12700" algn="ctr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lIns="36000" tIns="0" rIns="36000" bIns="0" rtlCol="0" anchor="ctr"/>
          <a:lstStyle/>
          <a:p>
            <a:pPr algn="ctr"/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~</a:t>
            </a:r>
          </a:p>
        </p:txBody>
      </p:sp>
      <p:sp>
        <p:nvSpPr>
          <p:cNvPr id="119" name="矩形 118"/>
          <p:cNvSpPr/>
          <p:nvPr/>
        </p:nvSpPr>
        <p:spPr bwMode="auto">
          <a:xfrm>
            <a:off x="4460052" y="3388995"/>
            <a:ext cx="360040" cy="369487"/>
          </a:xfrm>
          <a:prstGeom prst="rect">
            <a:avLst/>
          </a:prstGeom>
          <a:solidFill>
            <a:srgbClr val="FFC000"/>
          </a:solidFill>
          <a:ln w="12700" algn="ctr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lIns="36000" tIns="0" rIns="36000" bIns="0" rtlCol="0" anchor="ctr"/>
          <a:lstStyle/>
          <a:p>
            <a:pPr algn="ctr"/>
            <a:r>
              <a:rPr lang="en-US" altLang="zh-CN" sz="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2014</a:t>
            </a:r>
            <a:endParaRPr lang="zh-CN" altLang="en-US" sz="9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0" name="矩形 119"/>
          <p:cNvSpPr/>
          <p:nvPr/>
        </p:nvSpPr>
        <p:spPr bwMode="auto">
          <a:xfrm>
            <a:off x="4819316" y="3388995"/>
            <a:ext cx="360040" cy="369487"/>
          </a:xfrm>
          <a:prstGeom prst="rect">
            <a:avLst/>
          </a:prstGeom>
          <a:solidFill>
            <a:srgbClr val="FFC000"/>
          </a:solidFill>
          <a:ln w="12700" algn="ctr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lIns="36000" tIns="0" rIns="36000" bIns="0" rtlCol="0" anchor="ctr"/>
          <a:lstStyle/>
          <a:p>
            <a:pPr algn="ctr"/>
            <a:r>
              <a:rPr lang="en-US" altLang="zh-CN" sz="2000" b="1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endParaRPr lang="zh-CN" altLang="en-US" sz="20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1" name="矩形 120"/>
          <p:cNvSpPr/>
          <p:nvPr/>
        </p:nvSpPr>
        <p:spPr bwMode="auto">
          <a:xfrm>
            <a:off x="5178580" y="3388995"/>
            <a:ext cx="360040" cy="369487"/>
          </a:xfrm>
          <a:prstGeom prst="rect">
            <a:avLst/>
          </a:prstGeom>
          <a:solidFill>
            <a:srgbClr val="FFC000"/>
          </a:solidFill>
          <a:ln w="12700" algn="ctr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lIns="36000" tIns="0" rIns="36000" bIns="0" rtlCol="0" anchor="ctr"/>
          <a:lstStyle/>
          <a:p>
            <a:pPr algn="ctr"/>
            <a:r>
              <a:rPr lang="en-US" altLang="zh-CN" sz="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2048</a:t>
            </a:r>
          </a:p>
        </p:txBody>
      </p:sp>
      <p:sp>
        <p:nvSpPr>
          <p:cNvPr id="124" name="矩形 123"/>
          <p:cNvSpPr/>
          <p:nvPr/>
        </p:nvSpPr>
        <p:spPr bwMode="auto">
          <a:xfrm>
            <a:off x="5897108" y="3388995"/>
            <a:ext cx="360040" cy="369487"/>
          </a:xfrm>
          <a:prstGeom prst="rect">
            <a:avLst/>
          </a:prstGeom>
          <a:solidFill>
            <a:srgbClr val="FFC000"/>
          </a:solidFill>
          <a:ln w="12700" algn="ctr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lIns="36000" tIns="0" rIns="36000" bIns="0" rtlCol="0" anchor="ctr"/>
          <a:lstStyle/>
          <a:p>
            <a:pPr algn="ctr"/>
            <a:r>
              <a:rPr lang="en-US" altLang="zh-CN" sz="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2065</a:t>
            </a:r>
          </a:p>
        </p:txBody>
      </p:sp>
      <p:sp>
        <p:nvSpPr>
          <p:cNvPr id="127" name="矩形 126"/>
          <p:cNvSpPr/>
          <p:nvPr/>
        </p:nvSpPr>
        <p:spPr bwMode="auto">
          <a:xfrm>
            <a:off x="6974900" y="3388995"/>
            <a:ext cx="360040" cy="369487"/>
          </a:xfrm>
          <a:prstGeom prst="rect">
            <a:avLst/>
          </a:prstGeom>
          <a:solidFill>
            <a:schemeClr val="accent1"/>
          </a:solidFill>
          <a:ln w="12700" algn="ctr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lIns="36000" tIns="0" rIns="36000" bIns="0" rtlCol="0" anchor="ctr"/>
          <a:lstStyle/>
          <a:p>
            <a:pPr algn="ctr"/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~</a:t>
            </a:r>
          </a:p>
        </p:txBody>
      </p:sp>
      <p:sp>
        <p:nvSpPr>
          <p:cNvPr id="128" name="矩形 127"/>
          <p:cNvSpPr/>
          <p:nvPr/>
        </p:nvSpPr>
        <p:spPr bwMode="auto">
          <a:xfrm>
            <a:off x="7334164" y="3388995"/>
            <a:ext cx="360040" cy="369487"/>
          </a:xfrm>
          <a:prstGeom prst="rect">
            <a:avLst/>
          </a:prstGeom>
          <a:solidFill>
            <a:schemeClr val="accent1"/>
          </a:solidFill>
          <a:ln w="12700" algn="ctr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lIns="36000" tIns="0" rIns="36000" bIns="0" rtlCol="0" anchor="ctr"/>
          <a:lstStyle/>
          <a:p>
            <a:pPr algn="ctr"/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~</a:t>
            </a:r>
          </a:p>
        </p:txBody>
      </p:sp>
      <p:sp>
        <p:nvSpPr>
          <p:cNvPr id="130" name="矩形 129"/>
          <p:cNvSpPr/>
          <p:nvPr/>
        </p:nvSpPr>
        <p:spPr>
          <a:xfrm>
            <a:off x="1914900" y="3742405"/>
            <a:ext cx="2952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1400" dirty="0"/>
          </a:p>
        </p:txBody>
      </p:sp>
      <p:sp>
        <p:nvSpPr>
          <p:cNvPr id="131" name="矩形 130"/>
          <p:cNvSpPr/>
          <p:nvPr/>
        </p:nvSpPr>
        <p:spPr>
          <a:xfrm>
            <a:off x="2282136" y="3742405"/>
            <a:ext cx="2952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1400" dirty="0"/>
          </a:p>
        </p:txBody>
      </p:sp>
      <p:sp>
        <p:nvSpPr>
          <p:cNvPr id="132" name="矩形 131"/>
          <p:cNvSpPr/>
          <p:nvPr/>
        </p:nvSpPr>
        <p:spPr>
          <a:xfrm>
            <a:off x="2649372" y="3742405"/>
            <a:ext cx="2952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1400" dirty="0"/>
          </a:p>
        </p:txBody>
      </p:sp>
      <p:sp>
        <p:nvSpPr>
          <p:cNvPr id="133" name="矩形 132"/>
          <p:cNvSpPr/>
          <p:nvPr/>
        </p:nvSpPr>
        <p:spPr>
          <a:xfrm>
            <a:off x="3016608" y="3742405"/>
            <a:ext cx="2952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sz="1400" dirty="0"/>
          </a:p>
        </p:txBody>
      </p:sp>
      <p:sp>
        <p:nvSpPr>
          <p:cNvPr id="134" name="矩形 133"/>
          <p:cNvSpPr/>
          <p:nvPr/>
        </p:nvSpPr>
        <p:spPr>
          <a:xfrm>
            <a:off x="3383844" y="3742405"/>
            <a:ext cx="2952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endParaRPr lang="zh-CN" altLang="en-US" sz="1400" dirty="0"/>
          </a:p>
        </p:txBody>
      </p:sp>
      <p:sp>
        <p:nvSpPr>
          <p:cNvPr id="135" name="矩形 134"/>
          <p:cNvSpPr/>
          <p:nvPr/>
        </p:nvSpPr>
        <p:spPr>
          <a:xfrm>
            <a:off x="3751080" y="3742405"/>
            <a:ext cx="2952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endParaRPr lang="zh-CN" altLang="en-US" sz="1400" dirty="0"/>
          </a:p>
        </p:txBody>
      </p:sp>
      <p:sp>
        <p:nvSpPr>
          <p:cNvPr id="136" name="矩形 135"/>
          <p:cNvSpPr/>
          <p:nvPr/>
        </p:nvSpPr>
        <p:spPr>
          <a:xfrm>
            <a:off x="4118316" y="3742405"/>
            <a:ext cx="2952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endParaRPr lang="zh-CN" altLang="en-US" sz="1400" dirty="0"/>
          </a:p>
        </p:txBody>
      </p:sp>
      <p:sp>
        <p:nvSpPr>
          <p:cNvPr id="137" name="矩形 136"/>
          <p:cNvSpPr/>
          <p:nvPr/>
        </p:nvSpPr>
        <p:spPr>
          <a:xfrm>
            <a:off x="4485552" y="3742405"/>
            <a:ext cx="2952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endParaRPr lang="zh-CN" altLang="en-US" sz="1400" dirty="0"/>
          </a:p>
        </p:txBody>
      </p:sp>
      <p:sp>
        <p:nvSpPr>
          <p:cNvPr id="138" name="矩形 137"/>
          <p:cNvSpPr/>
          <p:nvPr/>
        </p:nvSpPr>
        <p:spPr>
          <a:xfrm>
            <a:off x="4852790" y="3742405"/>
            <a:ext cx="2952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endParaRPr lang="zh-CN" altLang="en-US" sz="1400" dirty="0"/>
          </a:p>
        </p:txBody>
      </p:sp>
      <p:sp>
        <p:nvSpPr>
          <p:cNvPr id="139" name="矩形 138"/>
          <p:cNvSpPr/>
          <p:nvPr/>
        </p:nvSpPr>
        <p:spPr>
          <a:xfrm>
            <a:off x="5174232" y="3742405"/>
            <a:ext cx="4058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endParaRPr lang="zh-CN" altLang="en-US" sz="1400" dirty="0"/>
          </a:p>
        </p:txBody>
      </p:sp>
      <p:sp>
        <p:nvSpPr>
          <p:cNvPr id="140" name="矩形 139"/>
          <p:cNvSpPr/>
          <p:nvPr/>
        </p:nvSpPr>
        <p:spPr>
          <a:xfrm>
            <a:off x="5534272" y="3742405"/>
            <a:ext cx="4058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11</a:t>
            </a:r>
            <a:endParaRPr lang="zh-CN" altLang="en-US" sz="1400" dirty="0"/>
          </a:p>
        </p:txBody>
      </p:sp>
      <p:sp>
        <p:nvSpPr>
          <p:cNvPr id="141" name="矩形 140"/>
          <p:cNvSpPr/>
          <p:nvPr/>
        </p:nvSpPr>
        <p:spPr>
          <a:xfrm>
            <a:off x="5894312" y="3742405"/>
            <a:ext cx="4058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12</a:t>
            </a:r>
            <a:endParaRPr lang="zh-CN" altLang="en-US" sz="1400" dirty="0"/>
          </a:p>
        </p:txBody>
      </p:sp>
      <p:sp>
        <p:nvSpPr>
          <p:cNvPr id="142" name="矩形 141"/>
          <p:cNvSpPr/>
          <p:nvPr/>
        </p:nvSpPr>
        <p:spPr>
          <a:xfrm>
            <a:off x="6254352" y="3742405"/>
            <a:ext cx="4058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13</a:t>
            </a:r>
            <a:endParaRPr lang="zh-CN" altLang="en-US" sz="1400" dirty="0"/>
          </a:p>
        </p:txBody>
      </p:sp>
      <p:sp>
        <p:nvSpPr>
          <p:cNvPr id="143" name="矩形 142"/>
          <p:cNvSpPr/>
          <p:nvPr/>
        </p:nvSpPr>
        <p:spPr>
          <a:xfrm>
            <a:off x="6614392" y="3742405"/>
            <a:ext cx="4058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14</a:t>
            </a:r>
            <a:endParaRPr lang="zh-CN" altLang="en-US" sz="1400" dirty="0"/>
          </a:p>
        </p:txBody>
      </p:sp>
      <p:sp>
        <p:nvSpPr>
          <p:cNvPr id="146" name="矩形 145"/>
          <p:cNvSpPr/>
          <p:nvPr/>
        </p:nvSpPr>
        <p:spPr>
          <a:xfrm>
            <a:off x="6974432" y="3742405"/>
            <a:ext cx="4058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15</a:t>
            </a:r>
            <a:endParaRPr lang="zh-CN" altLang="en-US" sz="1400" dirty="0"/>
          </a:p>
        </p:txBody>
      </p:sp>
      <p:sp>
        <p:nvSpPr>
          <p:cNvPr id="147" name="矩形 146"/>
          <p:cNvSpPr/>
          <p:nvPr/>
        </p:nvSpPr>
        <p:spPr>
          <a:xfrm>
            <a:off x="7334472" y="3742405"/>
            <a:ext cx="4058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16</a:t>
            </a:r>
            <a:endParaRPr lang="zh-CN" altLang="en-US" sz="1400" dirty="0"/>
          </a:p>
        </p:txBody>
      </p:sp>
      <p:sp>
        <p:nvSpPr>
          <p:cNvPr id="148" name="矩形 147"/>
          <p:cNvSpPr/>
          <p:nvPr/>
        </p:nvSpPr>
        <p:spPr>
          <a:xfrm>
            <a:off x="1547664" y="3742405"/>
            <a:ext cx="2952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endParaRPr lang="zh-CN" altLang="en-US" sz="1400" dirty="0"/>
          </a:p>
        </p:txBody>
      </p:sp>
      <p:sp>
        <p:nvSpPr>
          <p:cNvPr id="149" name="矩形 148"/>
          <p:cNvSpPr/>
          <p:nvPr/>
        </p:nvSpPr>
        <p:spPr>
          <a:xfrm>
            <a:off x="1109120" y="3471878"/>
            <a:ext cx="44595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(b)</a:t>
            </a:r>
            <a:endParaRPr lang="zh-CN" altLang="en-US" sz="1400" dirty="0"/>
          </a:p>
        </p:txBody>
      </p:sp>
      <p:sp>
        <p:nvSpPr>
          <p:cNvPr id="150" name="矩形 149"/>
          <p:cNvSpPr/>
          <p:nvPr/>
        </p:nvSpPr>
        <p:spPr bwMode="auto">
          <a:xfrm>
            <a:off x="3382260" y="3388995"/>
            <a:ext cx="360040" cy="369487"/>
          </a:xfrm>
          <a:prstGeom prst="rect">
            <a:avLst/>
          </a:prstGeom>
          <a:solidFill>
            <a:srgbClr val="CCFF99"/>
          </a:solidFill>
          <a:ln w="12700" algn="ctr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lIns="36000" tIns="0" rIns="36000" bIns="0" rtlCol="0" anchor="ctr"/>
          <a:lstStyle/>
          <a:p>
            <a:pPr algn="ctr"/>
            <a:r>
              <a:rPr lang="en-US" altLang="zh-CN" sz="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2011</a:t>
            </a:r>
            <a:endParaRPr lang="zh-CN" altLang="en-US" sz="9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1" name="矩形 150"/>
          <p:cNvSpPr/>
          <p:nvPr/>
        </p:nvSpPr>
        <p:spPr bwMode="auto">
          <a:xfrm>
            <a:off x="3741524" y="3388995"/>
            <a:ext cx="360040" cy="369487"/>
          </a:xfrm>
          <a:prstGeom prst="rect">
            <a:avLst/>
          </a:prstGeom>
          <a:solidFill>
            <a:srgbClr val="CCFF99"/>
          </a:solidFill>
          <a:ln w="12700" algn="ctr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lIns="36000" tIns="0" rIns="36000" bIns="0" rtlCol="0" anchor="ctr"/>
          <a:lstStyle/>
          <a:p>
            <a:pPr algn="ctr"/>
            <a:r>
              <a:rPr lang="en-US" altLang="zh-CN" sz="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2028</a:t>
            </a:r>
          </a:p>
        </p:txBody>
      </p:sp>
      <p:sp>
        <p:nvSpPr>
          <p:cNvPr id="153" name="矩形 152"/>
          <p:cNvSpPr/>
          <p:nvPr/>
        </p:nvSpPr>
        <p:spPr bwMode="auto">
          <a:xfrm>
            <a:off x="4100788" y="3388995"/>
            <a:ext cx="360040" cy="369487"/>
          </a:xfrm>
          <a:prstGeom prst="rect">
            <a:avLst/>
          </a:prstGeom>
          <a:solidFill>
            <a:srgbClr val="CCFF99"/>
          </a:solidFill>
          <a:ln w="12700" algn="ctr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lIns="36000" tIns="0" rIns="36000" bIns="0" rtlCol="0" anchor="ctr"/>
          <a:lstStyle/>
          <a:p>
            <a:pPr algn="ctr"/>
            <a:r>
              <a:rPr lang="en-US" altLang="zh-CN" sz="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2045</a:t>
            </a:r>
            <a:endParaRPr lang="zh-CN" altLang="en-US" sz="9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4" name="矩形 153"/>
          <p:cNvSpPr/>
          <p:nvPr/>
        </p:nvSpPr>
        <p:spPr bwMode="auto">
          <a:xfrm>
            <a:off x="5537844" y="3388995"/>
            <a:ext cx="360040" cy="369487"/>
          </a:xfrm>
          <a:prstGeom prst="rect">
            <a:avLst/>
          </a:prstGeom>
          <a:solidFill>
            <a:srgbClr val="CCFF99"/>
          </a:solidFill>
          <a:ln w="12700" algn="ctr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lIns="36000" tIns="0" rIns="36000" bIns="0" rtlCol="0" anchor="ctr"/>
          <a:lstStyle/>
          <a:p>
            <a:pPr algn="ctr"/>
            <a:r>
              <a:rPr lang="en-US" altLang="zh-CN" sz="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2062</a:t>
            </a:r>
            <a:endParaRPr lang="zh-CN" altLang="en-US" sz="9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5" name="矩形 154"/>
          <p:cNvSpPr/>
          <p:nvPr/>
        </p:nvSpPr>
        <p:spPr bwMode="auto">
          <a:xfrm>
            <a:off x="6615636" y="3388995"/>
            <a:ext cx="360040" cy="369487"/>
          </a:xfrm>
          <a:prstGeom prst="rect">
            <a:avLst/>
          </a:prstGeom>
          <a:solidFill>
            <a:srgbClr val="FFC000"/>
          </a:solidFill>
          <a:ln w="12700" algn="ctr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lIns="36000" tIns="0" rIns="36000" bIns="0" rtlCol="0" anchor="ctr"/>
          <a:lstStyle/>
          <a:p>
            <a:pPr algn="ctr"/>
            <a:r>
              <a:rPr lang="en-US" altLang="zh-CN" sz="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2082</a:t>
            </a:r>
          </a:p>
        </p:txBody>
      </p:sp>
      <p:sp>
        <p:nvSpPr>
          <p:cNvPr id="156" name="矩形 155"/>
          <p:cNvSpPr/>
          <p:nvPr/>
        </p:nvSpPr>
        <p:spPr bwMode="auto">
          <a:xfrm>
            <a:off x="6249322" y="4135965"/>
            <a:ext cx="360040" cy="369487"/>
          </a:xfrm>
          <a:prstGeom prst="rect">
            <a:avLst/>
          </a:prstGeom>
          <a:solidFill>
            <a:srgbClr val="CCFF99"/>
          </a:solidFill>
          <a:ln w="12700" algn="ctr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lIns="36000" tIns="0" rIns="36000" bIns="0" rtlCol="0" anchor="ctr"/>
          <a:lstStyle/>
          <a:p>
            <a:pPr algn="ctr"/>
            <a:r>
              <a:rPr lang="en-US" altLang="zh-CN" sz="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2079</a:t>
            </a:r>
            <a:endParaRPr lang="zh-CN" altLang="en-US" sz="9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7" name="矩形 156"/>
          <p:cNvSpPr/>
          <p:nvPr/>
        </p:nvSpPr>
        <p:spPr bwMode="auto">
          <a:xfrm>
            <a:off x="1578890" y="4135965"/>
            <a:ext cx="360040" cy="369487"/>
          </a:xfrm>
          <a:prstGeom prst="rect">
            <a:avLst/>
          </a:prstGeom>
          <a:solidFill>
            <a:schemeClr val="accent1"/>
          </a:solidFill>
          <a:ln w="12700" algn="ctr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lIns="36000" tIns="0" rIns="36000" bIns="0" rtlCol="0" anchor="ctr"/>
          <a:lstStyle/>
          <a:p>
            <a:pPr algn="ctr"/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~</a:t>
            </a:r>
          </a:p>
        </p:txBody>
      </p:sp>
      <p:sp>
        <p:nvSpPr>
          <p:cNvPr id="158" name="矩形 157"/>
          <p:cNvSpPr/>
          <p:nvPr/>
        </p:nvSpPr>
        <p:spPr bwMode="auto">
          <a:xfrm>
            <a:off x="1938154" y="4135965"/>
            <a:ext cx="360040" cy="369487"/>
          </a:xfrm>
          <a:prstGeom prst="rect">
            <a:avLst/>
          </a:prstGeom>
          <a:solidFill>
            <a:schemeClr val="accent1"/>
          </a:solidFill>
          <a:ln w="12700" algn="ctr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lIns="36000" tIns="0" rIns="36000" bIns="0" rtlCol="0" anchor="ctr"/>
          <a:lstStyle/>
          <a:p>
            <a:pPr algn="ctr"/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~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9" name="矩形 158"/>
          <p:cNvSpPr/>
          <p:nvPr/>
        </p:nvSpPr>
        <p:spPr bwMode="auto">
          <a:xfrm>
            <a:off x="2297418" y="4135965"/>
            <a:ext cx="360040" cy="369487"/>
          </a:xfrm>
          <a:prstGeom prst="rect">
            <a:avLst/>
          </a:prstGeom>
          <a:solidFill>
            <a:schemeClr val="accent1"/>
          </a:solidFill>
          <a:ln w="12700" algn="ctr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lIns="36000" tIns="0" rIns="36000" bIns="0" rtlCol="0" anchor="ctr"/>
          <a:lstStyle/>
          <a:p>
            <a:pPr algn="ctr"/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~</a:t>
            </a:r>
          </a:p>
        </p:txBody>
      </p:sp>
      <p:sp>
        <p:nvSpPr>
          <p:cNvPr id="160" name="矩形 159"/>
          <p:cNvSpPr/>
          <p:nvPr/>
        </p:nvSpPr>
        <p:spPr bwMode="auto">
          <a:xfrm>
            <a:off x="2656682" y="4135965"/>
            <a:ext cx="360040" cy="369487"/>
          </a:xfrm>
          <a:prstGeom prst="rect">
            <a:avLst/>
          </a:prstGeom>
          <a:solidFill>
            <a:schemeClr val="accent1"/>
          </a:solidFill>
          <a:ln w="12700" algn="ctr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lIns="36000" tIns="0" rIns="36000" bIns="0" rtlCol="0" anchor="ctr"/>
          <a:lstStyle/>
          <a:p>
            <a:pPr algn="ctr"/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~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2" name="矩形 161"/>
          <p:cNvSpPr/>
          <p:nvPr/>
        </p:nvSpPr>
        <p:spPr bwMode="auto">
          <a:xfrm>
            <a:off x="3015946" y="4135965"/>
            <a:ext cx="360040" cy="369487"/>
          </a:xfrm>
          <a:prstGeom prst="rect">
            <a:avLst/>
          </a:prstGeom>
          <a:solidFill>
            <a:schemeClr val="accent1"/>
          </a:solidFill>
          <a:ln w="12700" algn="ctr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lIns="36000" tIns="0" rIns="36000" bIns="0" rtlCol="0" anchor="ctr"/>
          <a:lstStyle/>
          <a:p>
            <a:pPr algn="ctr"/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~</a:t>
            </a:r>
          </a:p>
        </p:txBody>
      </p:sp>
      <p:sp>
        <p:nvSpPr>
          <p:cNvPr id="163" name="矩形 162"/>
          <p:cNvSpPr/>
          <p:nvPr/>
        </p:nvSpPr>
        <p:spPr bwMode="auto">
          <a:xfrm>
            <a:off x="4453002" y="4135965"/>
            <a:ext cx="360040" cy="369487"/>
          </a:xfrm>
          <a:prstGeom prst="rect">
            <a:avLst/>
          </a:prstGeom>
          <a:solidFill>
            <a:srgbClr val="FFC000"/>
          </a:solidFill>
          <a:ln w="12700" algn="ctr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lIns="36000" tIns="0" rIns="36000" bIns="0" rtlCol="0" anchor="ctr"/>
          <a:lstStyle/>
          <a:p>
            <a:pPr algn="ctr"/>
            <a:r>
              <a:rPr lang="en-US" altLang="zh-CN" sz="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2014</a:t>
            </a:r>
            <a:endParaRPr lang="zh-CN" altLang="en-US" sz="900" b="1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4" name="矩形 163"/>
          <p:cNvSpPr/>
          <p:nvPr/>
        </p:nvSpPr>
        <p:spPr bwMode="auto">
          <a:xfrm>
            <a:off x="4812266" y="4135965"/>
            <a:ext cx="360040" cy="369487"/>
          </a:xfrm>
          <a:prstGeom prst="rect">
            <a:avLst/>
          </a:prstGeom>
          <a:solidFill>
            <a:srgbClr val="FFC000"/>
          </a:solidFill>
          <a:ln w="12700" algn="ctr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lIns="36000" tIns="0" rIns="36000" bIns="0" rtlCol="0" anchor="ctr"/>
          <a:lstStyle/>
          <a:p>
            <a:pPr algn="ctr"/>
            <a:r>
              <a:rPr lang="en-US" altLang="zh-CN" sz="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2096</a:t>
            </a:r>
            <a:endParaRPr lang="zh-CN" altLang="en-US" sz="9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5" name="矩形 164"/>
          <p:cNvSpPr/>
          <p:nvPr/>
        </p:nvSpPr>
        <p:spPr bwMode="auto">
          <a:xfrm>
            <a:off x="5171530" y="4135965"/>
            <a:ext cx="360040" cy="369487"/>
          </a:xfrm>
          <a:prstGeom prst="rect">
            <a:avLst/>
          </a:prstGeom>
          <a:solidFill>
            <a:srgbClr val="FFC000"/>
          </a:solidFill>
          <a:ln w="12700" algn="ctr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lIns="36000" tIns="0" rIns="36000" bIns="0" rtlCol="0" anchor="ctr"/>
          <a:lstStyle/>
          <a:p>
            <a:pPr algn="ctr"/>
            <a:r>
              <a:rPr lang="en-US" altLang="zh-CN" sz="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2048</a:t>
            </a:r>
          </a:p>
        </p:txBody>
      </p:sp>
      <p:sp>
        <p:nvSpPr>
          <p:cNvPr id="166" name="矩形 165"/>
          <p:cNvSpPr/>
          <p:nvPr/>
        </p:nvSpPr>
        <p:spPr bwMode="auto">
          <a:xfrm>
            <a:off x="5890058" y="4135965"/>
            <a:ext cx="360040" cy="369487"/>
          </a:xfrm>
          <a:prstGeom prst="rect">
            <a:avLst/>
          </a:prstGeom>
          <a:solidFill>
            <a:srgbClr val="FFC000"/>
          </a:solidFill>
          <a:ln w="12700" algn="ctr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lIns="36000" tIns="0" rIns="36000" bIns="0" rtlCol="0" anchor="ctr"/>
          <a:lstStyle/>
          <a:p>
            <a:pPr algn="ctr"/>
            <a:r>
              <a:rPr lang="en-US" altLang="zh-CN" sz="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2065</a:t>
            </a:r>
          </a:p>
        </p:txBody>
      </p:sp>
      <p:sp>
        <p:nvSpPr>
          <p:cNvPr id="167" name="矩形 166"/>
          <p:cNvSpPr/>
          <p:nvPr/>
        </p:nvSpPr>
        <p:spPr bwMode="auto">
          <a:xfrm>
            <a:off x="6967850" y="4135965"/>
            <a:ext cx="360040" cy="369487"/>
          </a:xfrm>
          <a:prstGeom prst="rect">
            <a:avLst/>
          </a:prstGeom>
          <a:solidFill>
            <a:schemeClr val="accent1"/>
          </a:solidFill>
          <a:ln w="12700" algn="ctr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lIns="36000" tIns="0" rIns="36000" bIns="0" rtlCol="0" anchor="ctr"/>
          <a:lstStyle/>
          <a:p>
            <a:pPr algn="ctr"/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~</a:t>
            </a:r>
          </a:p>
        </p:txBody>
      </p:sp>
      <p:sp>
        <p:nvSpPr>
          <p:cNvPr id="168" name="矩形 167"/>
          <p:cNvSpPr/>
          <p:nvPr/>
        </p:nvSpPr>
        <p:spPr bwMode="auto">
          <a:xfrm>
            <a:off x="7327114" y="4135965"/>
            <a:ext cx="360040" cy="369487"/>
          </a:xfrm>
          <a:prstGeom prst="rect">
            <a:avLst/>
          </a:prstGeom>
          <a:solidFill>
            <a:schemeClr val="accent1"/>
          </a:solidFill>
          <a:ln w="12700" algn="ctr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lIns="36000" tIns="0" rIns="36000" bIns="0" rtlCol="0" anchor="ctr"/>
          <a:lstStyle/>
          <a:p>
            <a:pPr algn="ctr"/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~</a:t>
            </a:r>
          </a:p>
        </p:txBody>
      </p:sp>
      <p:sp>
        <p:nvSpPr>
          <p:cNvPr id="169" name="矩形 168"/>
          <p:cNvSpPr/>
          <p:nvPr/>
        </p:nvSpPr>
        <p:spPr>
          <a:xfrm>
            <a:off x="1907850" y="4489375"/>
            <a:ext cx="2952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1400" dirty="0"/>
          </a:p>
        </p:txBody>
      </p:sp>
      <p:sp>
        <p:nvSpPr>
          <p:cNvPr id="170" name="矩形 169"/>
          <p:cNvSpPr/>
          <p:nvPr/>
        </p:nvSpPr>
        <p:spPr>
          <a:xfrm>
            <a:off x="2275086" y="4489375"/>
            <a:ext cx="2952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1400" dirty="0"/>
          </a:p>
        </p:txBody>
      </p:sp>
      <p:sp>
        <p:nvSpPr>
          <p:cNvPr id="171" name="矩形 170"/>
          <p:cNvSpPr/>
          <p:nvPr/>
        </p:nvSpPr>
        <p:spPr>
          <a:xfrm>
            <a:off x="2642322" y="4489375"/>
            <a:ext cx="2952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1400" dirty="0"/>
          </a:p>
        </p:txBody>
      </p:sp>
      <p:sp>
        <p:nvSpPr>
          <p:cNvPr id="172" name="矩形 171"/>
          <p:cNvSpPr/>
          <p:nvPr/>
        </p:nvSpPr>
        <p:spPr>
          <a:xfrm>
            <a:off x="3009558" y="4489375"/>
            <a:ext cx="2952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sz="1400" dirty="0"/>
          </a:p>
        </p:txBody>
      </p:sp>
      <p:sp>
        <p:nvSpPr>
          <p:cNvPr id="173" name="矩形 172"/>
          <p:cNvSpPr/>
          <p:nvPr/>
        </p:nvSpPr>
        <p:spPr>
          <a:xfrm>
            <a:off x="3376794" y="4489375"/>
            <a:ext cx="2952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endParaRPr lang="zh-CN" altLang="en-US" sz="1400" dirty="0"/>
          </a:p>
        </p:txBody>
      </p:sp>
      <p:sp>
        <p:nvSpPr>
          <p:cNvPr id="174" name="矩形 173"/>
          <p:cNvSpPr/>
          <p:nvPr/>
        </p:nvSpPr>
        <p:spPr>
          <a:xfrm>
            <a:off x="3744030" y="4489375"/>
            <a:ext cx="2952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endParaRPr lang="zh-CN" altLang="en-US" sz="1400" dirty="0"/>
          </a:p>
        </p:txBody>
      </p:sp>
      <p:sp>
        <p:nvSpPr>
          <p:cNvPr id="175" name="矩形 174"/>
          <p:cNvSpPr/>
          <p:nvPr/>
        </p:nvSpPr>
        <p:spPr>
          <a:xfrm>
            <a:off x="4111266" y="4489375"/>
            <a:ext cx="2952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endParaRPr lang="zh-CN" altLang="en-US" sz="1400" dirty="0"/>
          </a:p>
        </p:txBody>
      </p:sp>
      <p:sp>
        <p:nvSpPr>
          <p:cNvPr id="176" name="矩形 175"/>
          <p:cNvSpPr/>
          <p:nvPr/>
        </p:nvSpPr>
        <p:spPr>
          <a:xfrm>
            <a:off x="4478502" y="4489375"/>
            <a:ext cx="2952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endParaRPr lang="zh-CN" altLang="en-US" sz="1400" dirty="0"/>
          </a:p>
        </p:txBody>
      </p:sp>
      <p:sp>
        <p:nvSpPr>
          <p:cNvPr id="177" name="矩形 176"/>
          <p:cNvSpPr/>
          <p:nvPr/>
        </p:nvSpPr>
        <p:spPr>
          <a:xfrm>
            <a:off x="4845740" y="4489375"/>
            <a:ext cx="2952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endParaRPr lang="zh-CN" altLang="en-US" sz="1400" dirty="0"/>
          </a:p>
        </p:txBody>
      </p:sp>
      <p:sp>
        <p:nvSpPr>
          <p:cNvPr id="178" name="矩形 177"/>
          <p:cNvSpPr/>
          <p:nvPr/>
        </p:nvSpPr>
        <p:spPr>
          <a:xfrm>
            <a:off x="5167182" y="4489375"/>
            <a:ext cx="4058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endParaRPr lang="zh-CN" altLang="en-US" sz="1400" dirty="0"/>
          </a:p>
        </p:txBody>
      </p:sp>
      <p:sp>
        <p:nvSpPr>
          <p:cNvPr id="179" name="矩形 178"/>
          <p:cNvSpPr/>
          <p:nvPr/>
        </p:nvSpPr>
        <p:spPr>
          <a:xfrm>
            <a:off x="5527222" y="4489375"/>
            <a:ext cx="4058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11</a:t>
            </a:r>
            <a:endParaRPr lang="zh-CN" altLang="en-US" sz="1400" dirty="0"/>
          </a:p>
        </p:txBody>
      </p:sp>
      <p:sp>
        <p:nvSpPr>
          <p:cNvPr id="180" name="矩形 179"/>
          <p:cNvSpPr/>
          <p:nvPr/>
        </p:nvSpPr>
        <p:spPr>
          <a:xfrm>
            <a:off x="5887262" y="4489375"/>
            <a:ext cx="4058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12</a:t>
            </a:r>
            <a:endParaRPr lang="zh-CN" altLang="en-US" sz="1400" dirty="0"/>
          </a:p>
        </p:txBody>
      </p:sp>
      <p:sp>
        <p:nvSpPr>
          <p:cNvPr id="181" name="矩形 180"/>
          <p:cNvSpPr/>
          <p:nvPr/>
        </p:nvSpPr>
        <p:spPr>
          <a:xfrm>
            <a:off x="6247302" y="4489375"/>
            <a:ext cx="4058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13</a:t>
            </a:r>
            <a:endParaRPr lang="zh-CN" altLang="en-US" sz="1400" dirty="0"/>
          </a:p>
        </p:txBody>
      </p:sp>
      <p:sp>
        <p:nvSpPr>
          <p:cNvPr id="182" name="矩形 181"/>
          <p:cNvSpPr/>
          <p:nvPr/>
        </p:nvSpPr>
        <p:spPr>
          <a:xfrm>
            <a:off x="6607342" y="4489375"/>
            <a:ext cx="4058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14</a:t>
            </a:r>
            <a:endParaRPr lang="zh-CN" altLang="en-US" sz="1400" dirty="0"/>
          </a:p>
        </p:txBody>
      </p:sp>
      <p:sp>
        <p:nvSpPr>
          <p:cNvPr id="183" name="矩形 182"/>
          <p:cNvSpPr/>
          <p:nvPr/>
        </p:nvSpPr>
        <p:spPr>
          <a:xfrm>
            <a:off x="6967382" y="4489375"/>
            <a:ext cx="4058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15</a:t>
            </a:r>
            <a:endParaRPr lang="zh-CN" altLang="en-US" sz="1400" dirty="0"/>
          </a:p>
        </p:txBody>
      </p:sp>
      <p:sp>
        <p:nvSpPr>
          <p:cNvPr id="184" name="矩形 183"/>
          <p:cNvSpPr/>
          <p:nvPr/>
        </p:nvSpPr>
        <p:spPr>
          <a:xfrm>
            <a:off x="7327422" y="4489375"/>
            <a:ext cx="4058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16</a:t>
            </a:r>
            <a:endParaRPr lang="zh-CN" altLang="en-US" sz="1400" dirty="0"/>
          </a:p>
        </p:txBody>
      </p:sp>
      <p:sp>
        <p:nvSpPr>
          <p:cNvPr id="185" name="矩形 184"/>
          <p:cNvSpPr/>
          <p:nvPr/>
        </p:nvSpPr>
        <p:spPr>
          <a:xfrm>
            <a:off x="1540614" y="4489375"/>
            <a:ext cx="2952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endParaRPr lang="zh-CN" altLang="en-US" sz="1400" dirty="0"/>
          </a:p>
        </p:txBody>
      </p:sp>
      <p:sp>
        <p:nvSpPr>
          <p:cNvPr id="186" name="矩形 185"/>
          <p:cNvSpPr/>
          <p:nvPr/>
        </p:nvSpPr>
        <p:spPr>
          <a:xfrm>
            <a:off x="1102070" y="4218848"/>
            <a:ext cx="41870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(c)</a:t>
            </a:r>
            <a:endParaRPr lang="zh-CN" altLang="en-US" sz="1400" dirty="0"/>
          </a:p>
        </p:txBody>
      </p:sp>
      <p:sp>
        <p:nvSpPr>
          <p:cNvPr id="187" name="矩形 186"/>
          <p:cNvSpPr/>
          <p:nvPr/>
        </p:nvSpPr>
        <p:spPr bwMode="auto">
          <a:xfrm>
            <a:off x="3375210" y="4135965"/>
            <a:ext cx="360040" cy="369487"/>
          </a:xfrm>
          <a:prstGeom prst="rect">
            <a:avLst/>
          </a:prstGeom>
          <a:solidFill>
            <a:srgbClr val="CCFF99"/>
          </a:solidFill>
          <a:ln w="12700" algn="ctr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lIns="36000" tIns="0" rIns="36000" bIns="0" rtlCol="0" anchor="ctr"/>
          <a:lstStyle/>
          <a:p>
            <a:pPr algn="ctr"/>
            <a:r>
              <a:rPr lang="en-US" altLang="zh-CN" sz="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2011</a:t>
            </a:r>
            <a:endParaRPr lang="zh-CN" altLang="en-US" sz="9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8" name="矩形 187"/>
          <p:cNvSpPr/>
          <p:nvPr/>
        </p:nvSpPr>
        <p:spPr bwMode="auto">
          <a:xfrm>
            <a:off x="3734474" y="4135965"/>
            <a:ext cx="360040" cy="369487"/>
          </a:xfrm>
          <a:prstGeom prst="rect">
            <a:avLst/>
          </a:prstGeom>
          <a:solidFill>
            <a:srgbClr val="CCFF99"/>
          </a:solidFill>
          <a:ln w="12700" algn="ctr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lIns="36000" tIns="0" rIns="36000" bIns="0" rtlCol="0" anchor="ctr"/>
          <a:lstStyle/>
          <a:p>
            <a:pPr algn="ctr"/>
            <a:r>
              <a:rPr lang="en-US" altLang="zh-CN" sz="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2028</a:t>
            </a:r>
          </a:p>
        </p:txBody>
      </p:sp>
      <p:sp>
        <p:nvSpPr>
          <p:cNvPr id="189" name="矩形 188"/>
          <p:cNvSpPr/>
          <p:nvPr/>
        </p:nvSpPr>
        <p:spPr bwMode="auto">
          <a:xfrm>
            <a:off x="4093738" y="4135965"/>
            <a:ext cx="360040" cy="369487"/>
          </a:xfrm>
          <a:prstGeom prst="rect">
            <a:avLst/>
          </a:prstGeom>
          <a:solidFill>
            <a:srgbClr val="CCFF99"/>
          </a:solidFill>
          <a:ln w="12700" algn="ctr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lIns="36000" tIns="0" rIns="36000" bIns="0" rtlCol="0" anchor="ctr"/>
          <a:lstStyle/>
          <a:p>
            <a:pPr algn="ctr"/>
            <a:r>
              <a:rPr lang="en-US" altLang="zh-CN" sz="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2045</a:t>
            </a:r>
            <a:endParaRPr lang="zh-CN" altLang="en-US" sz="9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0" name="矩形 189"/>
          <p:cNvSpPr/>
          <p:nvPr/>
        </p:nvSpPr>
        <p:spPr bwMode="auto">
          <a:xfrm>
            <a:off x="5530794" y="4135965"/>
            <a:ext cx="360040" cy="369487"/>
          </a:xfrm>
          <a:prstGeom prst="rect">
            <a:avLst/>
          </a:prstGeom>
          <a:solidFill>
            <a:srgbClr val="CCFF99"/>
          </a:solidFill>
          <a:ln w="12700" algn="ctr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lIns="36000" tIns="0" rIns="36000" bIns="0" rtlCol="0" anchor="ctr"/>
          <a:lstStyle/>
          <a:p>
            <a:pPr algn="ctr"/>
            <a:r>
              <a:rPr lang="en-US" altLang="zh-CN" sz="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2062</a:t>
            </a:r>
            <a:endParaRPr lang="zh-CN" altLang="en-US" sz="9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1" name="矩形 190"/>
          <p:cNvSpPr/>
          <p:nvPr/>
        </p:nvSpPr>
        <p:spPr bwMode="auto">
          <a:xfrm>
            <a:off x="6608586" y="4135965"/>
            <a:ext cx="360040" cy="369487"/>
          </a:xfrm>
          <a:prstGeom prst="rect">
            <a:avLst/>
          </a:prstGeom>
          <a:solidFill>
            <a:srgbClr val="FFC000"/>
          </a:solidFill>
          <a:ln w="12700" algn="ctr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lIns="36000" tIns="0" rIns="36000" bIns="0" rtlCol="0" anchor="ctr"/>
          <a:lstStyle/>
          <a:p>
            <a:pPr algn="ctr"/>
            <a:r>
              <a:rPr lang="en-US" altLang="zh-CN" sz="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2082</a:t>
            </a:r>
          </a:p>
        </p:txBody>
      </p:sp>
      <p:grpSp>
        <p:nvGrpSpPr>
          <p:cNvPr id="9" name="组合 8"/>
          <p:cNvGrpSpPr/>
          <p:nvPr/>
        </p:nvGrpSpPr>
        <p:grpSpPr>
          <a:xfrm>
            <a:off x="4936373" y="2837488"/>
            <a:ext cx="125926" cy="160847"/>
            <a:chOff x="9466992" y="2935819"/>
            <a:chExt cx="125926" cy="160847"/>
          </a:xfrm>
        </p:grpSpPr>
        <p:cxnSp>
          <p:nvCxnSpPr>
            <p:cNvPr id="192" name="直接连接符 191"/>
            <p:cNvCxnSpPr/>
            <p:nvPr/>
          </p:nvCxnSpPr>
          <p:spPr bwMode="auto">
            <a:xfrm>
              <a:off x="9466992" y="2940738"/>
              <a:ext cx="125926" cy="155928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rgbClr val="FF0000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93" name="直接连接符 192"/>
            <p:cNvCxnSpPr/>
            <p:nvPr/>
          </p:nvCxnSpPr>
          <p:spPr bwMode="auto">
            <a:xfrm flipH="1">
              <a:off x="9466992" y="2935819"/>
              <a:ext cx="125926" cy="160847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rgbClr val="FF0000"/>
              </a:solidFill>
              <a:prstDash val="solid"/>
              <a:round/>
              <a:headEnd type="none"/>
              <a:tailEnd type="non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988732745"/>
      </p:ext>
    </p:extLst>
  </p:cSld>
  <p:clrMapOvr>
    <a:masterClrMapping/>
  </p:clrMapOvr>
  <p:transition advTm="157">
    <p:zoom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20"/>
              <p:cNvSpPr txBox="1">
                <a:spLocks noChangeArrowheads="1"/>
              </p:cNvSpPr>
              <p:nvPr/>
            </p:nvSpPr>
            <p:spPr bwMode="auto">
              <a:xfrm>
                <a:off x="171879" y="1196752"/>
                <a:ext cx="8576585" cy="349326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marL="342900" lvl="1" indent="-342900">
                  <a:spcAft>
                    <a:spcPts val="600"/>
                  </a:spcAft>
                  <a:buClr>
                    <a:srgbClr val="C00000"/>
                  </a:buClr>
                  <a:buFont typeface="Wingdings" panose="05000000000000000000" pitchFamily="2" charset="2"/>
                  <a:buChar char="n"/>
                  <a:defRPr/>
                </a:pPr>
                <a:r>
                  <a:rPr lang="zh-CN" altLang="en-US" sz="28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开放定址：线性试探法：性能与优缺点</a:t>
                </a:r>
                <a:endParaRPr lang="en-US" altLang="zh-CN" sz="28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lvl="2" indent="-457200">
                  <a:spcAft>
                    <a:spcPts val="1200"/>
                  </a:spcAft>
                  <a:buClr>
                    <a:srgbClr val="C00000"/>
                  </a:buClr>
                  <a:buFont typeface="Wingdings" panose="05000000000000000000" pitchFamily="2" charset="2"/>
                  <a:buChar char="ü"/>
                  <a:defRPr/>
                </a:pP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理论分析和实验表明，对于闭散列策略而言，散列表的空间利用率（填装因子）</a:t>
                </a:r>
                <a14:m>
                  <m:oMath xmlns:m="http://schemas.openxmlformats.org/officeDocument/2006/math">
                    <m:r>
                      <a:rPr lang="zh-CN" altLang="en-US" sz="2400" b="1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𝝀</m:t>
                    </m:r>
                  </m:oMath>
                </a14:m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保持在</a:t>
                </a:r>
                <a14:m>
                  <m:oMath xmlns:m="http://schemas.openxmlformats.org/officeDocument/2006/math">
                    <m:r>
                      <a:rPr lang="zh-CN" altLang="en-US" sz="2400" b="1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𝝀</m:t>
                    </m:r>
                  </m:oMath>
                </a14:m>
                <a:r>
                  <a:rPr lang="en-US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&lt;0.5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，会获得较理想的水平</a:t>
                </a:r>
                <a:endParaRPr lang="en-US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lvl="2" indent="-457200">
                  <a:spcAft>
                    <a:spcPts val="1200"/>
                  </a:spcAft>
                  <a:buClr>
                    <a:srgbClr val="C00000"/>
                  </a:buClr>
                  <a:buFont typeface="Wingdings" panose="05000000000000000000" pitchFamily="2" charset="2"/>
                  <a:buChar char="ü"/>
                  <a:defRPr/>
                </a:pP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当填装因子过大时，采用重散列方法，即扩容策略，将原散列整体搬迁到新的容量扩充散列中（详见教材</a:t>
                </a:r>
                <a:r>
                  <a:rPr lang="en-US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9.3.8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）</a:t>
                </a:r>
                <a:endParaRPr lang="en-US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lvl="2" indent="-457200">
                  <a:spcAft>
                    <a:spcPts val="1200"/>
                  </a:spcAft>
                  <a:buClr>
                    <a:srgbClr val="C00000"/>
                  </a:buClr>
                  <a:buFont typeface="Wingdings" panose="05000000000000000000" pitchFamily="2" charset="2"/>
                  <a:buChar char="ü"/>
                  <a:defRPr/>
                </a:pP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闭散列策略保持连续的物理存储空间，查找操作几乎不涉及</a:t>
                </a:r>
                <a:r>
                  <a:rPr lang="en-US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I/O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处理</a:t>
                </a:r>
                <a:endParaRPr lang="en-US" altLang="zh-CN" sz="28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73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1879" y="1196752"/>
                <a:ext cx="8576585" cy="3493264"/>
              </a:xfrm>
              <a:prstGeom prst="rect">
                <a:avLst/>
              </a:prstGeom>
              <a:blipFill>
                <a:blip r:embed="rId3"/>
                <a:stretch>
                  <a:fillRect l="-1208" t="-1745" r="-4264" b="-3141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088" y="85725"/>
            <a:ext cx="7599362" cy="914400"/>
          </a:xfrm>
        </p:spPr>
        <p:txBody>
          <a:bodyPr/>
          <a:lstStyle/>
          <a:p>
            <a:pPr>
              <a:defRPr/>
            </a:pPr>
            <a:r>
              <a:rPr lang="zh-CN" altLang="en-US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散列冲突排解</a:t>
            </a:r>
            <a:r>
              <a:rPr lang="en-US" altLang="zh-CN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(4)</a:t>
            </a:r>
            <a:endParaRPr lang="zh-CN" altLang="en-US" sz="3600" dirty="0">
              <a:solidFill>
                <a:srgbClr val="003366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6806983"/>
      </p:ext>
    </p:extLst>
  </p:cSld>
  <p:clrMapOvr>
    <a:masterClrMapping/>
  </p:clrMapOvr>
  <p:transition advTm="157">
    <p:zoom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extBox 20"/>
          <p:cNvSpPr txBox="1">
            <a:spLocks noChangeArrowheads="1"/>
          </p:cNvSpPr>
          <p:nvPr/>
        </p:nvSpPr>
        <p:spPr bwMode="auto">
          <a:xfrm>
            <a:off x="171879" y="1196752"/>
            <a:ext cx="8576585" cy="32008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lvl="1" indent="-3429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开放定址：平方试探法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线性试探的聚集现象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平方试探法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088" y="85725"/>
            <a:ext cx="7599362" cy="914400"/>
          </a:xfrm>
        </p:spPr>
        <p:txBody>
          <a:bodyPr/>
          <a:lstStyle/>
          <a:p>
            <a:pPr>
              <a:defRPr/>
            </a:pPr>
            <a:r>
              <a:rPr lang="zh-CN" altLang="en-US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散列冲突排解</a:t>
            </a:r>
            <a:r>
              <a:rPr lang="en-US" altLang="zh-CN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(5)</a:t>
            </a:r>
            <a:endParaRPr lang="zh-CN" altLang="en-US" sz="3600" dirty="0">
              <a:solidFill>
                <a:srgbClr val="00336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矩形 3"/>
          <p:cNvSpPr/>
          <p:nvPr/>
        </p:nvSpPr>
        <p:spPr bwMode="auto">
          <a:xfrm>
            <a:off x="945850" y="2283998"/>
            <a:ext cx="360040" cy="369487"/>
          </a:xfrm>
          <a:prstGeom prst="rect">
            <a:avLst/>
          </a:prstGeom>
          <a:solidFill>
            <a:schemeClr val="accent1"/>
          </a:solidFill>
          <a:ln w="12700" algn="ctr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lIns="36000" tIns="0" rIns="36000" bIns="0" rtlCol="0" anchor="ctr"/>
          <a:lstStyle/>
          <a:p>
            <a:pPr algn="ctr"/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~</a:t>
            </a:r>
          </a:p>
        </p:txBody>
      </p:sp>
      <p:sp>
        <p:nvSpPr>
          <p:cNvPr id="5" name="矩形 4"/>
          <p:cNvSpPr/>
          <p:nvPr/>
        </p:nvSpPr>
        <p:spPr bwMode="auto">
          <a:xfrm>
            <a:off x="1305114" y="2283998"/>
            <a:ext cx="360040" cy="369487"/>
          </a:xfrm>
          <a:prstGeom prst="rect">
            <a:avLst/>
          </a:prstGeom>
          <a:solidFill>
            <a:schemeClr val="accent1"/>
          </a:solidFill>
          <a:ln w="12700" algn="ctr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lIns="36000" tIns="0" rIns="36000" bIns="0" rtlCol="0" anchor="ctr"/>
          <a:lstStyle/>
          <a:p>
            <a:pPr algn="ctr"/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~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 bwMode="auto">
          <a:xfrm>
            <a:off x="1664378" y="2283998"/>
            <a:ext cx="360040" cy="369487"/>
          </a:xfrm>
          <a:prstGeom prst="rect">
            <a:avLst/>
          </a:prstGeom>
          <a:solidFill>
            <a:schemeClr val="accent1"/>
          </a:solidFill>
          <a:ln w="12700" algn="ctr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lIns="36000" tIns="0" rIns="36000" bIns="0" rtlCol="0" anchor="ctr"/>
          <a:lstStyle/>
          <a:p>
            <a:pPr algn="ctr"/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~</a:t>
            </a:r>
          </a:p>
        </p:txBody>
      </p:sp>
      <p:sp>
        <p:nvSpPr>
          <p:cNvPr id="7" name="矩形 6"/>
          <p:cNvSpPr/>
          <p:nvPr/>
        </p:nvSpPr>
        <p:spPr bwMode="auto">
          <a:xfrm>
            <a:off x="2023642" y="2283998"/>
            <a:ext cx="360040" cy="369487"/>
          </a:xfrm>
          <a:prstGeom prst="rect">
            <a:avLst/>
          </a:prstGeom>
          <a:solidFill>
            <a:schemeClr val="accent1"/>
          </a:solidFill>
          <a:ln w="12700" algn="ctr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lIns="36000" tIns="0" rIns="36000" bIns="0" rtlCol="0" anchor="ctr"/>
          <a:lstStyle/>
          <a:p>
            <a:pPr algn="ctr"/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~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 bwMode="auto">
          <a:xfrm>
            <a:off x="2382906" y="2283998"/>
            <a:ext cx="360040" cy="369487"/>
          </a:xfrm>
          <a:prstGeom prst="rect">
            <a:avLst/>
          </a:prstGeom>
          <a:solidFill>
            <a:schemeClr val="accent1"/>
          </a:solidFill>
          <a:ln w="12700" algn="ctr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lIns="36000" tIns="0" rIns="36000" bIns="0" rtlCol="0" anchor="ctr"/>
          <a:lstStyle/>
          <a:p>
            <a:pPr algn="ctr"/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~</a:t>
            </a:r>
          </a:p>
        </p:txBody>
      </p:sp>
      <p:sp>
        <p:nvSpPr>
          <p:cNvPr id="9" name="矩形 8"/>
          <p:cNvSpPr/>
          <p:nvPr/>
        </p:nvSpPr>
        <p:spPr bwMode="auto">
          <a:xfrm>
            <a:off x="2742170" y="2283998"/>
            <a:ext cx="360040" cy="369487"/>
          </a:xfrm>
          <a:prstGeom prst="rect">
            <a:avLst/>
          </a:prstGeom>
          <a:solidFill>
            <a:srgbClr val="CCFF99"/>
          </a:solidFill>
          <a:ln w="12700" algn="ctr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lIns="36000" tIns="0" rIns="36000" bIns="0" rtlCol="0" anchor="ctr"/>
          <a:lstStyle/>
          <a:p>
            <a:pPr algn="ctr"/>
            <a:r>
              <a:rPr lang="en-US" altLang="zh-CN" sz="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2011</a:t>
            </a:r>
            <a:endParaRPr lang="zh-CN" altLang="en-US" sz="9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 bwMode="auto">
          <a:xfrm>
            <a:off x="3101434" y="2283998"/>
            <a:ext cx="360040" cy="369487"/>
          </a:xfrm>
          <a:prstGeom prst="rect">
            <a:avLst/>
          </a:prstGeom>
          <a:solidFill>
            <a:srgbClr val="CCFF99"/>
          </a:solidFill>
          <a:ln w="12700" algn="ctr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lIns="36000" tIns="0" rIns="36000" bIns="0" rtlCol="0" anchor="ctr"/>
          <a:lstStyle/>
          <a:p>
            <a:pPr algn="ctr"/>
            <a:r>
              <a:rPr lang="en-US" altLang="zh-CN" sz="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2012</a:t>
            </a:r>
          </a:p>
        </p:txBody>
      </p:sp>
      <p:sp>
        <p:nvSpPr>
          <p:cNvPr id="11" name="矩形 10"/>
          <p:cNvSpPr/>
          <p:nvPr/>
        </p:nvSpPr>
        <p:spPr bwMode="auto">
          <a:xfrm>
            <a:off x="3460698" y="2283998"/>
            <a:ext cx="360040" cy="369487"/>
          </a:xfrm>
          <a:prstGeom prst="rect">
            <a:avLst/>
          </a:prstGeom>
          <a:solidFill>
            <a:srgbClr val="CCFF99"/>
          </a:solidFill>
          <a:ln w="12700" algn="ctr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lIns="36000" tIns="0" rIns="36000" bIns="0" rtlCol="0" anchor="ctr"/>
          <a:lstStyle/>
          <a:p>
            <a:pPr algn="ctr"/>
            <a:r>
              <a:rPr lang="en-US" altLang="zh-CN" sz="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2013</a:t>
            </a:r>
            <a:endParaRPr lang="zh-CN" altLang="en-US" sz="9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 bwMode="auto">
          <a:xfrm>
            <a:off x="3819962" y="2283998"/>
            <a:ext cx="360040" cy="369487"/>
          </a:xfrm>
          <a:prstGeom prst="rect">
            <a:avLst/>
          </a:prstGeom>
          <a:solidFill>
            <a:srgbClr val="CCFF99"/>
          </a:solidFill>
          <a:ln w="12700" algn="ctr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lIns="36000" tIns="0" rIns="36000" bIns="0" rtlCol="0" anchor="ctr"/>
          <a:lstStyle/>
          <a:p>
            <a:pPr algn="ctr"/>
            <a:r>
              <a:rPr lang="en-US" altLang="zh-CN" sz="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2014</a:t>
            </a:r>
            <a:endParaRPr lang="zh-CN" altLang="en-US" sz="9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15"/>
          <p:cNvSpPr/>
          <p:nvPr/>
        </p:nvSpPr>
        <p:spPr bwMode="auto">
          <a:xfrm>
            <a:off x="5257018" y="2283998"/>
            <a:ext cx="360040" cy="369487"/>
          </a:xfrm>
          <a:prstGeom prst="rect">
            <a:avLst/>
          </a:prstGeom>
          <a:solidFill>
            <a:schemeClr val="accent1"/>
          </a:solidFill>
          <a:ln w="12700" algn="ctr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lIns="36000" tIns="0" rIns="36000" bIns="0" rtlCol="0" anchor="ctr"/>
          <a:lstStyle/>
          <a:p>
            <a:pPr algn="ctr"/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~</a:t>
            </a:r>
          </a:p>
        </p:txBody>
      </p:sp>
      <p:sp>
        <p:nvSpPr>
          <p:cNvPr id="17" name="矩形 16"/>
          <p:cNvSpPr/>
          <p:nvPr/>
        </p:nvSpPr>
        <p:spPr bwMode="auto">
          <a:xfrm>
            <a:off x="5616282" y="2283998"/>
            <a:ext cx="360040" cy="369487"/>
          </a:xfrm>
          <a:prstGeom prst="rect">
            <a:avLst/>
          </a:prstGeom>
          <a:solidFill>
            <a:schemeClr val="accent1"/>
          </a:solidFill>
          <a:ln w="12700" algn="ctr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lIns="36000" tIns="0" rIns="36000" bIns="0" rtlCol="0" anchor="ctr"/>
          <a:lstStyle/>
          <a:p>
            <a:pPr algn="ctr"/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~</a:t>
            </a:r>
          </a:p>
        </p:txBody>
      </p:sp>
      <p:sp>
        <p:nvSpPr>
          <p:cNvPr id="18" name="矩形 17"/>
          <p:cNvSpPr/>
          <p:nvPr/>
        </p:nvSpPr>
        <p:spPr bwMode="auto">
          <a:xfrm>
            <a:off x="5975546" y="2283998"/>
            <a:ext cx="360040" cy="369487"/>
          </a:xfrm>
          <a:prstGeom prst="rect">
            <a:avLst/>
          </a:prstGeom>
          <a:solidFill>
            <a:schemeClr val="accent1"/>
          </a:solidFill>
          <a:ln w="12700" algn="ctr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lIns="36000" tIns="0" rIns="36000" bIns="0" rtlCol="0" anchor="ctr"/>
          <a:lstStyle/>
          <a:p>
            <a:pPr algn="ctr"/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~</a:t>
            </a:r>
          </a:p>
        </p:txBody>
      </p:sp>
      <p:sp>
        <p:nvSpPr>
          <p:cNvPr id="19" name="矩形 18"/>
          <p:cNvSpPr/>
          <p:nvPr/>
        </p:nvSpPr>
        <p:spPr bwMode="auto">
          <a:xfrm>
            <a:off x="6334810" y="2283998"/>
            <a:ext cx="360040" cy="369487"/>
          </a:xfrm>
          <a:prstGeom prst="rect">
            <a:avLst/>
          </a:prstGeom>
          <a:solidFill>
            <a:schemeClr val="accent1"/>
          </a:solidFill>
          <a:ln w="12700" algn="ctr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lIns="36000" tIns="0" rIns="36000" bIns="0" rtlCol="0" anchor="ctr"/>
          <a:lstStyle/>
          <a:p>
            <a:pPr algn="ctr"/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~</a:t>
            </a:r>
          </a:p>
        </p:txBody>
      </p:sp>
      <p:sp>
        <p:nvSpPr>
          <p:cNvPr id="20" name="矩形 19"/>
          <p:cNvSpPr/>
          <p:nvPr/>
        </p:nvSpPr>
        <p:spPr bwMode="auto">
          <a:xfrm>
            <a:off x="6694074" y="2283998"/>
            <a:ext cx="360040" cy="369487"/>
          </a:xfrm>
          <a:prstGeom prst="rect">
            <a:avLst/>
          </a:prstGeom>
          <a:solidFill>
            <a:schemeClr val="accent1"/>
          </a:solidFill>
          <a:ln w="12700" algn="ctr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lIns="36000" tIns="0" rIns="36000" bIns="0" rtlCol="0" anchor="ctr"/>
          <a:lstStyle/>
          <a:p>
            <a:pPr algn="ctr"/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~</a:t>
            </a:r>
          </a:p>
        </p:txBody>
      </p:sp>
      <p:sp>
        <p:nvSpPr>
          <p:cNvPr id="21" name="矩形 20"/>
          <p:cNvSpPr/>
          <p:nvPr/>
        </p:nvSpPr>
        <p:spPr>
          <a:xfrm>
            <a:off x="1295607" y="2650266"/>
            <a:ext cx="2952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1400" dirty="0"/>
          </a:p>
        </p:txBody>
      </p:sp>
      <p:sp>
        <p:nvSpPr>
          <p:cNvPr id="22" name="矩形 21"/>
          <p:cNvSpPr/>
          <p:nvPr/>
        </p:nvSpPr>
        <p:spPr>
          <a:xfrm>
            <a:off x="1662843" y="2650266"/>
            <a:ext cx="2952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1400" dirty="0"/>
          </a:p>
        </p:txBody>
      </p:sp>
      <p:sp>
        <p:nvSpPr>
          <p:cNvPr id="23" name="矩形 22"/>
          <p:cNvSpPr/>
          <p:nvPr/>
        </p:nvSpPr>
        <p:spPr>
          <a:xfrm>
            <a:off x="2030079" y="2650266"/>
            <a:ext cx="2952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1400" dirty="0"/>
          </a:p>
        </p:txBody>
      </p:sp>
      <p:sp>
        <p:nvSpPr>
          <p:cNvPr id="24" name="矩形 23"/>
          <p:cNvSpPr/>
          <p:nvPr/>
        </p:nvSpPr>
        <p:spPr>
          <a:xfrm>
            <a:off x="2397315" y="2650266"/>
            <a:ext cx="2952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sz="1400" dirty="0"/>
          </a:p>
        </p:txBody>
      </p:sp>
      <p:sp>
        <p:nvSpPr>
          <p:cNvPr id="25" name="矩形 24"/>
          <p:cNvSpPr/>
          <p:nvPr/>
        </p:nvSpPr>
        <p:spPr>
          <a:xfrm>
            <a:off x="2764551" y="2650266"/>
            <a:ext cx="2952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endParaRPr lang="zh-CN" altLang="en-US" sz="1400" dirty="0"/>
          </a:p>
        </p:txBody>
      </p:sp>
      <p:sp>
        <p:nvSpPr>
          <p:cNvPr id="26" name="矩形 25"/>
          <p:cNvSpPr/>
          <p:nvPr/>
        </p:nvSpPr>
        <p:spPr>
          <a:xfrm>
            <a:off x="3131787" y="2650266"/>
            <a:ext cx="2952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endParaRPr lang="zh-CN" altLang="en-US" sz="1400" dirty="0"/>
          </a:p>
        </p:txBody>
      </p:sp>
      <p:sp>
        <p:nvSpPr>
          <p:cNvPr id="27" name="矩形 26"/>
          <p:cNvSpPr/>
          <p:nvPr/>
        </p:nvSpPr>
        <p:spPr>
          <a:xfrm>
            <a:off x="3499023" y="2650266"/>
            <a:ext cx="2952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endParaRPr lang="zh-CN" altLang="en-US" sz="1400" dirty="0"/>
          </a:p>
        </p:txBody>
      </p:sp>
      <p:sp>
        <p:nvSpPr>
          <p:cNvPr id="28" name="矩形 27"/>
          <p:cNvSpPr/>
          <p:nvPr/>
        </p:nvSpPr>
        <p:spPr>
          <a:xfrm>
            <a:off x="3866259" y="2650266"/>
            <a:ext cx="2952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endParaRPr lang="zh-CN" altLang="en-US" sz="1400" dirty="0"/>
          </a:p>
        </p:txBody>
      </p:sp>
      <p:sp>
        <p:nvSpPr>
          <p:cNvPr id="29" name="矩形 28"/>
          <p:cNvSpPr/>
          <p:nvPr/>
        </p:nvSpPr>
        <p:spPr>
          <a:xfrm>
            <a:off x="4233497" y="2650266"/>
            <a:ext cx="2952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endParaRPr lang="zh-CN" altLang="en-US" sz="1400" dirty="0"/>
          </a:p>
        </p:txBody>
      </p:sp>
      <p:sp>
        <p:nvSpPr>
          <p:cNvPr id="30" name="矩形 29"/>
          <p:cNvSpPr/>
          <p:nvPr/>
        </p:nvSpPr>
        <p:spPr>
          <a:xfrm>
            <a:off x="4554939" y="2650266"/>
            <a:ext cx="4058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endParaRPr lang="zh-CN" altLang="en-US" sz="1400" dirty="0"/>
          </a:p>
        </p:txBody>
      </p:sp>
      <p:sp>
        <p:nvSpPr>
          <p:cNvPr id="31" name="矩形 30"/>
          <p:cNvSpPr/>
          <p:nvPr/>
        </p:nvSpPr>
        <p:spPr>
          <a:xfrm>
            <a:off x="4914979" y="2650266"/>
            <a:ext cx="4058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11</a:t>
            </a:r>
            <a:endParaRPr lang="zh-CN" altLang="en-US" sz="1400" dirty="0"/>
          </a:p>
        </p:txBody>
      </p:sp>
      <p:sp>
        <p:nvSpPr>
          <p:cNvPr id="32" name="矩形 31"/>
          <p:cNvSpPr/>
          <p:nvPr/>
        </p:nvSpPr>
        <p:spPr>
          <a:xfrm>
            <a:off x="5275019" y="2650266"/>
            <a:ext cx="4058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12</a:t>
            </a:r>
            <a:endParaRPr lang="zh-CN" altLang="en-US" sz="1400" dirty="0"/>
          </a:p>
        </p:txBody>
      </p:sp>
      <p:sp>
        <p:nvSpPr>
          <p:cNvPr id="33" name="矩形 32"/>
          <p:cNvSpPr/>
          <p:nvPr/>
        </p:nvSpPr>
        <p:spPr>
          <a:xfrm>
            <a:off x="5635059" y="2650266"/>
            <a:ext cx="4058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13</a:t>
            </a:r>
            <a:endParaRPr lang="zh-CN" altLang="en-US" sz="1400" dirty="0"/>
          </a:p>
        </p:txBody>
      </p:sp>
      <p:sp>
        <p:nvSpPr>
          <p:cNvPr id="34" name="矩形 33"/>
          <p:cNvSpPr/>
          <p:nvPr/>
        </p:nvSpPr>
        <p:spPr>
          <a:xfrm>
            <a:off x="5995099" y="2650266"/>
            <a:ext cx="4058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14</a:t>
            </a:r>
            <a:endParaRPr lang="zh-CN" altLang="en-US" sz="1400" dirty="0"/>
          </a:p>
        </p:txBody>
      </p:sp>
      <p:sp>
        <p:nvSpPr>
          <p:cNvPr id="35" name="矩形 34"/>
          <p:cNvSpPr/>
          <p:nvPr/>
        </p:nvSpPr>
        <p:spPr>
          <a:xfrm>
            <a:off x="6355139" y="2650266"/>
            <a:ext cx="4058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15</a:t>
            </a:r>
            <a:endParaRPr lang="zh-CN" altLang="en-US" sz="1400" dirty="0"/>
          </a:p>
        </p:txBody>
      </p:sp>
      <p:sp>
        <p:nvSpPr>
          <p:cNvPr id="36" name="矩形 35"/>
          <p:cNvSpPr/>
          <p:nvPr/>
        </p:nvSpPr>
        <p:spPr>
          <a:xfrm>
            <a:off x="6715179" y="2650266"/>
            <a:ext cx="4058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16</a:t>
            </a:r>
            <a:endParaRPr lang="zh-CN" altLang="en-US" sz="1400" dirty="0"/>
          </a:p>
        </p:txBody>
      </p:sp>
      <p:sp>
        <p:nvSpPr>
          <p:cNvPr id="37" name="矩形 36"/>
          <p:cNvSpPr/>
          <p:nvPr/>
        </p:nvSpPr>
        <p:spPr>
          <a:xfrm>
            <a:off x="928371" y="2650266"/>
            <a:ext cx="2952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endParaRPr lang="zh-CN" altLang="en-US" sz="1400" dirty="0"/>
          </a:p>
        </p:txBody>
      </p:sp>
      <p:sp>
        <p:nvSpPr>
          <p:cNvPr id="38" name="矩形 37"/>
          <p:cNvSpPr/>
          <p:nvPr/>
        </p:nvSpPr>
        <p:spPr>
          <a:xfrm>
            <a:off x="469030" y="2360443"/>
            <a:ext cx="4299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(a)</a:t>
            </a:r>
            <a:endParaRPr lang="zh-CN" altLang="en-US" sz="1400" dirty="0"/>
          </a:p>
        </p:txBody>
      </p:sp>
      <p:sp>
        <p:nvSpPr>
          <p:cNvPr id="74" name="矩形 73"/>
          <p:cNvSpPr/>
          <p:nvPr/>
        </p:nvSpPr>
        <p:spPr>
          <a:xfrm>
            <a:off x="469030" y="3253599"/>
            <a:ext cx="44595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(b)</a:t>
            </a:r>
            <a:endParaRPr lang="zh-CN" altLang="en-US" sz="1400" dirty="0"/>
          </a:p>
        </p:txBody>
      </p:sp>
      <p:sp>
        <p:nvSpPr>
          <p:cNvPr id="103" name="矩形 102"/>
          <p:cNvSpPr/>
          <p:nvPr/>
        </p:nvSpPr>
        <p:spPr>
          <a:xfrm>
            <a:off x="474691" y="4401965"/>
            <a:ext cx="41870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(c)</a:t>
            </a:r>
            <a:endParaRPr lang="zh-CN" altLang="en-US" sz="1400" dirty="0"/>
          </a:p>
        </p:txBody>
      </p:sp>
      <p:sp>
        <p:nvSpPr>
          <p:cNvPr id="109" name="矩形 108"/>
          <p:cNvSpPr/>
          <p:nvPr/>
        </p:nvSpPr>
        <p:spPr bwMode="auto">
          <a:xfrm>
            <a:off x="4179226" y="2283998"/>
            <a:ext cx="360040" cy="369487"/>
          </a:xfrm>
          <a:prstGeom prst="rect">
            <a:avLst/>
          </a:prstGeom>
          <a:solidFill>
            <a:srgbClr val="CCFF99"/>
          </a:solidFill>
          <a:ln w="12700" algn="ctr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lIns="36000" tIns="0" rIns="36000" bIns="0" rtlCol="0" anchor="ctr"/>
          <a:lstStyle/>
          <a:p>
            <a:pPr algn="ctr"/>
            <a:r>
              <a:rPr lang="en-US" altLang="zh-CN" sz="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2015</a:t>
            </a:r>
            <a:endParaRPr lang="zh-CN" altLang="en-US" sz="9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0" name="矩形 109"/>
          <p:cNvSpPr/>
          <p:nvPr/>
        </p:nvSpPr>
        <p:spPr bwMode="auto">
          <a:xfrm>
            <a:off x="4538490" y="2283998"/>
            <a:ext cx="360040" cy="369487"/>
          </a:xfrm>
          <a:prstGeom prst="rect">
            <a:avLst/>
          </a:prstGeom>
          <a:solidFill>
            <a:srgbClr val="CCFF99"/>
          </a:solidFill>
          <a:ln w="12700" algn="ctr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lIns="36000" tIns="0" rIns="36000" bIns="0" rtlCol="0" anchor="ctr"/>
          <a:lstStyle/>
          <a:p>
            <a:pPr algn="ctr"/>
            <a:r>
              <a:rPr lang="en-US" altLang="zh-CN" sz="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2016</a:t>
            </a:r>
            <a:endParaRPr lang="zh-CN" altLang="en-US" sz="9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1" name="矩形 110"/>
          <p:cNvSpPr/>
          <p:nvPr/>
        </p:nvSpPr>
        <p:spPr bwMode="auto">
          <a:xfrm>
            <a:off x="4897754" y="2283998"/>
            <a:ext cx="360040" cy="369487"/>
          </a:xfrm>
          <a:prstGeom prst="rect">
            <a:avLst/>
          </a:prstGeom>
          <a:solidFill>
            <a:srgbClr val="CCFF99"/>
          </a:solidFill>
          <a:ln w="12700" algn="ctr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lIns="36000" tIns="0" rIns="36000" bIns="0" rtlCol="0" anchor="ctr"/>
          <a:lstStyle/>
          <a:p>
            <a:pPr algn="ctr"/>
            <a:r>
              <a:rPr lang="en-US" altLang="zh-CN" sz="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2017</a:t>
            </a:r>
            <a:endParaRPr lang="zh-CN" altLang="en-US" sz="9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2" name="矩形 111"/>
          <p:cNvSpPr/>
          <p:nvPr/>
        </p:nvSpPr>
        <p:spPr bwMode="auto">
          <a:xfrm>
            <a:off x="963329" y="3177154"/>
            <a:ext cx="360040" cy="369487"/>
          </a:xfrm>
          <a:prstGeom prst="rect">
            <a:avLst/>
          </a:prstGeom>
          <a:solidFill>
            <a:schemeClr val="accent1"/>
          </a:solidFill>
          <a:ln w="12700" algn="ctr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lIns="36000" tIns="0" rIns="36000" bIns="0" rtlCol="0" anchor="ctr"/>
          <a:lstStyle/>
          <a:p>
            <a:pPr algn="ctr"/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~</a:t>
            </a:r>
          </a:p>
        </p:txBody>
      </p:sp>
      <p:sp>
        <p:nvSpPr>
          <p:cNvPr id="113" name="矩形 112"/>
          <p:cNvSpPr/>
          <p:nvPr/>
        </p:nvSpPr>
        <p:spPr bwMode="auto">
          <a:xfrm>
            <a:off x="1322593" y="3177154"/>
            <a:ext cx="360040" cy="369487"/>
          </a:xfrm>
          <a:prstGeom prst="rect">
            <a:avLst/>
          </a:prstGeom>
          <a:solidFill>
            <a:schemeClr val="accent1"/>
          </a:solidFill>
          <a:ln w="12700" algn="ctr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lIns="36000" tIns="0" rIns="36000" bIns="0" rtlCol="0" anchor="ctr"/>
          <a:lstStyle/>
          <a:p>
            <a:pPr algn="ctr"/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~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4" name="矩形 113"/>
          <p:cNvSpPr/>
          <p:nvPr/>
        </p:nvSpPr>
        <p:spPr bwMode="auto">
          <a:xfrm>
            <a:off x="1681857" y="3177154"/>
            <a:ext cx="360040" cy="369487"/>
          </a:xfrm>
          <a:prstGeom prst="rect">
            <a:avLst/>
          </a:prstGeom>
          <a:solidFill>
            <a:schemeClr val="accent1"/>
          </a:solidFill>
          <a:ln w="12700" algn="ctr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lIns="36000" tIns="0" rIns="36000" bIns="0" rtlCol="0" anchor="ctr"/>
          <a:lstStyle/>
          <a:p>
            <a:pPr algn="ctr"/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~</a:t>
            </a:r>
          </a:p>
        </p:txBody>
      </p:sp>
      <p:sp>
        <p:nvSpPr>
          <p:cNvPr id="115" name="矩形 114"/>
          <p:cNvSpPr/>
          <p:nvPr/>
        </p:nvSpPr>
        <p:spPr bwMode="auto">
          <a:xfrm>
            <a:off x="2041121" y="3177154"/>
            <a:ext cx="360040" cy="369487"/>
          </a:xfrm>
          <a:prstGeom prst="rect">
            <a:avLst/>
          </a:prstGeom>
          <a:solidFill>
            <a:schemeClr val="accent1"/>
          </a:solidFill>
          <a:ln w="12700" algn="ctr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lIns="36000" tIns="0" rIns="36000" bIns="0" rtlCol="0" anchor="ctr"/>
          <a:lstStyle/>
          <a:p>
            <a:pPr algn="ctr"/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~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6" name="矩形 115"/>
          <p:cNvSpPr/>
          <p:nvPr/>
        </p:nvSpPr>
        <p:spPr bwMode="auto">
          <a:xfrm>
            <a:off x="2400385" y="3177154"/>
            <a:ext cx="360040" cy="369487"/>
          </a:xfrm>
          <a:prstGeom prst="rect">
            <a:avLst/>
          </a:prstGeom>
          <a:solidFill>
            <a:schemeClr val="accent1"/>
          </a:solidFill>
          <a:ln w="12700" algn="ctr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lIns="36000" tIns="0" rIns="36000" bIns="0" rtlCol="0" anchor="ctr"/>
          <a:lstStyle/>
          <a:p>
            <a:pPr algn="ctr"/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~</a:t>
            </a:r>
          </a:p>
        </p:txBody>
      </p:sp>
      <p:sp>
        <p:nvSpPr>
          <p:cNvPr id="117" name="矩形 116"/>
          <p:cNvSpPr/>
          <p:nvPr/>
        </p:nvSpPr>
        <p:spPr bwMode="auto">
          <a:xfrm>
            <a:off x="2759649" y="3177154"/>
            <a:ext cx="360040" cy="369487"/>
          </a:xfrm>
          <a:prstGeom prst="rect">
            <a:avLst/>
          </a:prstGeom>
          <a:solidFill>
            <a:srgbClr val="CCFF99"/>
          </a:solidFill>
          <a:ln w="12700" algn="ctr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lIns="36000" tIns="0" rIns="36000" bIns="0" rtlCol="0" anchor="ctr"/>
          <a:lstStyle/>
          <a:p>
            <a:pPr algn="ctr"/>
            <a:r>
              <a:rPr lang="en-US" altLang="zh-CN" sz="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2011</a:t>
            </a:r>
            <a:endParaRPr lang="zh-CN" altLang="en-US" sz="9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8" name="矩形 117"/>
          <p:cNvSpPr/>
          <p:nvPr/>
        </p:nvSpPr>
        <p:spPr bwMode="auto">
          <a:xfrm>
            <a:off x="3118913" y="3177154"/>
            <a:ext cx="360040" cy="369487"/>
          </a:xfrm>
          <a:prstGeom prst="rect">
            <a:avLst/>
          </a:prstGeom>
          <a:solidFill>
            <a:srgbClr val="CCFF99"/>
          </a:solidFill>
          <a:ln w="12700" algn="ctr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lIns="36000" tIns="0" rIns="36000" bIns="0" rtlCol="0" anchor="ctr"/>
          <a:lstStyle/>
          <a:p>
            <a:pPr algn="ctr"/>
            <a:r>
              <a:rPr lang="en-US" altLang="zh-CN" sz="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2012</a:t>
            </a:r>
          </a:p>
        </p:txBody>
      </p:sp>
      <p:sp>
        <p:nvSpPr>
          <p:cNvPr id="119" name="矩形 118"/>
          <p:cNvSpPr/>
          <p:nvPr/>
        </p:nvSpPr>
        <p:spPr bwMode="auto">
          <a:xfrm>
            <a:off x="3478177" y="3177154"/>
            <a:ext cx="360040" cy="369487"/>
          </a:xfrm>
          <a:prstGeom prst="rect">
            <a:avLst/>
          </a:prstGeom>
          <a:solidFill>
            <a:srgbClr val="CCFF99"/>
          </a:solidFill>
          <a:ln w="12700" algn="ctr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lIns="36000" tIns="0" rIns="36000" bIns="0" rtlCol="0" anchor="ctr"/>
          <a:lstStyle/>
          <a:p>
            <a:pPr algn="ctr"/>
            <a:r>
              <a:rPr lang="en-US" altLang="zh-CN" sz="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2013</a:t>
            </a:r>
            <a:endParaRPr lang="zh-CN" altLang="en-US" sz="9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0" name="矩形 119"/>
          <p:cNvSpPr/>
          <p:nvPr/>
        </p:nvSpPr>
        <p:spPr bwMode="auto">
          <a:xfrm>
            <a:off x="3837441" y="3177154"/>
            <a:ext cx="360040" cy="369487"/>
          </a:xfrm>
          <a:prstGeom prst="rect">
            <a:avLst/>
          </a:prstGeom>
          <a:solidFill>
            <a:srgbClr val="CCFF99"/>
          </a:solidFill>
          <a:ln w="12700" algn="ctr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lIns="36000" tIns="0" rIns="36000" bIns="0" rtlCol="0" anchor="ctr"/>
          <a:lstStyle/>
          <a:p>
            <a:pPr algn="ctr"/>
            <a:r>
              <a:rPr lang="en-US" altLang="zh-CN" sz="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2014</a:t>
            </a:r>
            <a:endParaRPr lang="zh-CN" altLang="en-US" sz="9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1" name="矩形 120"/>
          <p:cNvSpPr/>
          <p:nvPr/>
        </p:nvSpPr>
        <p:spPr bwMode="auto">
          <a:xfrm>
            <a:off x="5274497" y="3177154"/>
            <a:ext cx="360040" cy="369487"/>
          </a:xfrm>
          <a:prstGeom prst="rect">
            <a:avLst/>
          </a:prstGeom>
          <a:solidFill>
            <a:srgbClr val="FFC000"/>
          </a:solidFill>
          <a:ln w="12700" algn="ctr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lIns="36000" tIns="0" rIns="36000" bIns="0" rtlCol="0" anchor="ctr"/>
          <a:lstStyle/>
          <a:p>
            <a:pPr algn="ctr"/>
            <a:r>
              <a:rPr lang="en-US" altLang="zh-CN" sz="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3456</a:t>
            </a:r>
          </a:p>
        </p:txBody>
      </p:sp>
      <p:sp>
        <p:nvSpPr>
          <p:cNvPr id="122" name="矩形 121"/>
          <p:cNvSpPr/>
          <p:nvPr/>
        </p:nvSpPr>
        <p:spPr bwMode="auto">
          <a:xfrm>
            <a:off x="5633761" y="3177154"/>
            <a:ext cx="360040" cy="369487"/>
          </a:xfrm>
          <a:prstGeom prst="rect">
            <a:avLst/>
          </a:prstGeom>
          <a:solidFill>
            <a:srgbClr val="FFC000"/>
          </a:solidFill>
          <a:ln w="12700" algn="ctr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lIns="36000" tIns="0" rIns="36000" bIns="0" rtlCol="0" anchor="ctr"/>
          <a:lstStyle/>
          <a:p>
            <a:pPr algn="ctr"/>
            <a:r>
              <a:rPr lang="en-US" altLang="zh-CN" sz="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4000</a:t>
            </a:r>
          </a:p>
        </p:txBody>
      </p:sp>
      <p:sp>
        <p:nvSpPr>
          <p:cNvPr id="123" name="矩形 122"/>
          <p:cNvSpPr/>
          <p:nvPr/>
        </p:nvSpPr>
        <p:spPr bwMode="auto">
          <a:xfrm>
            <a:off x="5993025" y="3177154"/>
            <a:ext cx="360040" cy="369487"/>
          </a:xfrm>
          <a:prstGeom prst="rect">
            <a:avLst/>
          </a:prstGeom>
          <a:solidFill>
            <a:schemeClr val="accent1"/>
          </a:solidFill>
          <a:ln w="12700" algn="ctr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lIns="36000" tIns="0" rIns="36000" bIns="0" rtlCol="0" anchor="ctr"/>
          <a:lstStyle/>
          <a:p>
            <a:pPr algn="ctr"/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~</a:t>
            </a:r>
          </a:p>
        </p:txBody>
      </p:sp>
      <p:sp>
        <p:nvSpPr>
          <p:cNvPr id="124" name="矩形 123"/>
          <p:cNvSpPr/>
          <p:nvPr/>
        </p:nvSpPr>
        <p:spPr bwMode="auto">
          <a:xfrm>
            <a:off x="6352289" y="3177154"/>
            <a:ext cx="360040" cy="369487"/>
          </a:xfrm>
          <a:prstGeom prst="rect">
            <a:avLst/>
          </a:prstGeom>
          <a:solidFill>
            <a:schemeClr val="accent1"/>
          </a:solidFill>
          <a:ln w="12700" algn="ctr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lIns="36000" tIns="0" rIns="36000" bIns="0" rtlCol="0" anchor="ctr"/>
          <a:lstStyle/>
          <a:p>
            <a:pPr algn="ctr"/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~</a:t>
            </a:r>
          </a:p>
        </p:txBody>
      </p:sp>
      <p:sp>
        <p:nvSpPr>
          <p:cNvPr id="125" name="矩形 124"/>
          <p:cNvSpPr/>
          <p:nvPr/>
        </p:nvSpPr>
        <p:spPr bwMode="auto">
          <a:xfrm>
            <a:off x="6711553" y="3177154"/>
            <a:ext cx="360040" cy="369487"/>
          </a:xfrm>
          <a:prstGeom prst="rect">
            <a:avLst/>
          </a:prstGeom>
          <a:solidFill>
            <a:schemeClr val="accent1"/>
          </a:solidFill>
          <a:ln w="12700" algn="ctr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lIns="36000" tIns="0" rIns="36000" bIns="0" rtlCol="0" anchor="ctr"/>
          <a:lstStyle/>
          <a:p>
            <a:pPr algn="ctr"/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~</a:t>
            </a:r>
          </a:p>
        </p:txBody>
      </p:sp>
      <p:sp>
        <p:nvSpPr>
          <p:cNvPr id="126" name="矩形 125"/>
          <p:cNvSpPr/>
          <p:nvPr/>
        </p:nvSpPr>
        <p:spPr>
          <a:xfrm>
            <a:off x="1313086" y="3543422"/>
            <a:ext cx="2952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1400" dirty="0"/>
          </a:p>
        </p:txBody>
      </p:sp>
      <p:sp>
        <p:nvSpPr>
          <p:cNvPr id="127" name="矩形 126"/>
          <p:cNvSpPr/>
          <p:nvPr/>
        </p:nvSpPr>
        <p:spPr>
          <a:xfrm>
            <a:off x="1680322" y="3543422"/>
            <a:ext cx="2952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1400" dirty="0"/>
          </a:p>
        </p:txBody>
      </p:sp>
      <p:sp>
        <p:nvSpPr>
          <p:cNvPr id="128" name="矩形 127"/>
          <p:cNvSpPr/>
          <p:nvPr/>
        </p:nvSpPr>
        <p:spPr>
          <a:xfrm>
            <a:off x="2047558" y="3543422"/>
            <a:ext cx="2952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1400" dirty="0"/>
          </a:p>
        </p:txBody>
      </p:sp>
      <p:sp>
        <p:nvSpPr>
          <p:cNvPr id="129" name="矩形 128"/>
          <p:cNvSpPr/>
          <p:nvPr/>
        </p:nvSpPr>
        <p:spPr>
          <a:xfrm>
            <a:off x="2414794" y="3543422"/>
            <a:ext cx="2952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sz="1400" dirty="0"/>
          </a:p>
        </p:txBody>
      </p:sp>
      <p:sp>
        <p:nvSpPr>
          <p:cNvPr id="130" name="矩形 129"/>
          <p:cNvSpPr/>
          <p:nvPr/>
        </p:nvSpPr>
        <p:spPr>
          <a:xfrm>
            <a:off x="2782030" y="3543422"/>
            <a:ext cx="2952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endParaRPr lang="zh-CN" altLang="en-US" sz="1400" dirty="0"/>
          </a:p>
        </p:txBody>
      </p:sp>
      <p:sp>
        <p:nvSpPr>
          <p:cNvPr id="131" name="矩形 130"/>
          <p:cNvSpPr/>
          <p:nvPr/>
        </p:nvSpPr>
        <p:spPr>
          <a:xfrm>
            <a:off x="3149266" y="3543422"/>
            <a:ext cx="2952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endParaRPr lang="zh-CN" altLang="en-US" sz="1400" dirty="0"/>
          </a:p>
        </p:txBody>
      </p:sp>
      <p:sp>
        <p:nvSpPr>
          <p:cNvPr id="132" name="矩形 131"/>
          <p:cNvSpPr/>
          <p:nvPr/>
        </p:nvSpPr>
        <p:spPr>
          <a:xfrm>
            <a:off x="3516502" y="3543422"/>
            <a:ext cx="2952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endParaRPr lang="zh-CN" altLang="en-US" sz="1400" dirty="0"/>
          </a:p>
        </p:txBody>
      </p:sp>
      <p:sp>
        <p:nvSpPr>
          <p:cNvPr id="133" name="矩形 132"/>
          <p:cNvSpPr/>
          <p:nvPr/>
        </p:nvSpPr>
        <p:spPr>
          <a:xfrm>
            <a:off x="3883738" y="3543422"/>
            <a:ext cx="2952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endParaRPr lang="zh-CN" altLang="en-US" sz="1400" dirty="0"/>
          </a:p>
        </p:txBody>
      </p:sp>
      <p:sp>
        <p:nvSpPr>
          <p:cNvPr id="134" name="矩形 133"/>
          <p:cNvSpPr/>
          <p:nvPr/>
        </p:nvSpPr>
        <p:spPr>
          <a:xfrm>
            <a:off x="4250976" y="3543422"/>
            <a:ext cx="2952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endParaRPr lang="zh-CN" altLang="en-US" sz="1400" dirty="0"/>
          </a:p>
        </p:txBody>
      </p:sp>
      <p:sp>
        <p:nvSpPr>
          <p:cNvPr id="135" name="矩形 134"/>
          <p:cNvSpPr/>
          <p:nvPr/>
        </p:nvSpPr>
        <p:spPr>
          <a:xfrm>
            <a:off x="4572418" y="3543422"/>
            <a:ext cx="4058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endParaRPr lang="zh-CN" altLang="en-US" sz="1400" dirty="0"/>
          </a:p>
        </p:txBody>
      </p:sp>
      <p:sp>
        <p:nvSpPr>
          <p:cNvPr id="136" name="矩形 135"/>
          <p:cNvSpPr/>
          <p:nvPr/>
        </p:nvSpPr>
        <p:spPr>
          <a:xfrm>
            <a:off x="4932458" y="3543422"/>
            <a:ext cx="4058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11</a:t>
            </a:r>
            <a:endParaRPr lang="zh-CN" altLang="en-US" sz="1400" dirty="0"/>
          </a:p>
        </p:txBody>
      </p:sp>
      <p:sp>
        <p:nvSpPr>
          <p:cNvPr id="137" name="矩形 136"/>
          <p:cNvSpPr/>
          <p:nvPr/>
        </p:nvSpPr>
        <p:spPr>
          <a:xfrm>
            <a:off x="5292498" y="3543422"/>
            <a:ext cx="4058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12</a:t>
            </a:r>
            <a:endParaRPr lang="zh-CN" altLang="en-US" sz="1400" dirty="0"/>
          </a:p>
        </p:txBody>
      </p:sp>
      <p:sp>
        <p:nvSpPr>
          <p:cNvPr id="138" name="矩形 137"/>
          <p:cNvSpPr/>
          <p:nvPr/>
        </p:nvSpPr>
        <p:spPr>
          <a:xfrm>
            <a:off x="5652538" y="3543422"/>
            <a:ext cx="4058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13</a:t>
            </a:r>
            <a:endParaRPr lang="zh-CN" altLang="en-US" sz="1400" dirty="0"/>
          </a:p>
        </p:txBody>
      </p:sp>
      <p:sp>
        <p:nvSpPr>
          <p:cNvPr id="139" name="矩形 138"/>
          <p:cNvSpPr/>
          <p:nvPr/>
        </p:nvSpPr>
        <p:spPr>
          <a:xfrm>
            <a:off x="6012578" y="3543422"/>
            <a:ext cx="4058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14</a:t>
            </a:r>
            <a:endParaRPr lang="zh-CN" altLang="en-US" sz="1400" dirty="0"/>
          </a:p>
        </p:txBody>
      </p:sp>
      <p:sp>
        <p:nvSpPr>
          <p:cNvPr id="140" name="矩形 139"/>
          <p:cNvSpPr/>
          <p:nvPr/>
        </p:nvSpPr>
        <p:spPr>
          <a:xfrm>
            <a:off x="6372618" y="3543422"/>
            <a:ext cx="4058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15</a:t>
            </a:r>
            <a:endParaRPr lang="zh-CN" altLang="en-US" sz="1400" dirty="0"/>
          </a:p>
        </p:txBody>
      </p:sp>
      <p:sp>
        <p:nvSpPr>
          <p:cNvPr id="141" name="矩形 140"/>
          <p:cNvSpPr/>
          <p:nvPr/>
        </p:nvSpPr>
        <p:spPr>
          <a:xfrm>
            <a:off x="6732658" y="3543422"/>
            <a:ext cx="4058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16</a:t>
            </a:r>
            <a:endParaRPr lang="zh-CN" altLang="en-US" sz="1400" dirty="0"/>
          </a:p>
        </p:txBody>
      </p:sp>
      <p:sp>
        <p:nvSpPr>
          <p:cNvPr id="142" name="矩形 141"/>
          <p:cNvSpPr/>
          <p:nvPr/>
        </p:nvSpPr>
        <p:spPr>
          <a:xfrm>
            <a:off x="945850" y="3543422"/>
            <a:ext cx="2952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endParaRPr lang="zh-CN" altLang="en-US" sz="1400" dirty="0"/>
          </a:p>
        </p:txBody>
      </p:sp>
      <p:sp>
        <p:nvSpPr>
          <p:cNvPr id="143" name="矩形 142"/>
          <p:cNvSpPr/>
          <p:nvPr/>
        </p:nvSpPr>
        <p:spPr bwMode="auto">
          <a:xfrm>
            <a:off x="4196705" y="3177154"/>
            <a:ext cx="360040" cy="369487"/>
          </a:xfrm>
          <a:prstGeom prst="rect">
            <a:avLst/>
          </a:prstGeom>
          <a:solidFill>
            <a:srgbClr val="CCFF99"/>
          </a:solidFill>
          <a:ln w="12700" algn="ctr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lIns="36000" tIns="0" rIns="36000" bIns="0" rtlCol="0" anchor="ctr"/>
          <a:lstStyle/>
          <a:p>
            <a:pPr algn="ctr"/>
            <a:r>
              <a:rPr lang="en-US" altLang="zh-CN" sz="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2015</a:t>
            </a:r>
            <a:endParaRPr lang="zh-CN" altLang="en-US" sz="9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4" name="矩形 143"/>
          <p:cNvSpPr/>
          <p:nvPr/>
        </p:nvSpPr>
        <p:spPr bwMode="auto">
          <a:xfrm>
            <a:off x="4555969" y="3177154"/>
            <a:ext cx="360040" cy="369487"/>
          </a:xfrm>
          <a:prstGeom prst="rect">
            <a:avLst/>
          </a:prstGeom>
          <a:solidFill>
            <a:srgbClr val="CCFF99"/>
          </a:solidFill>
          <a:ln w="12700" algn="ctr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lIns="36000" tIns="0" rIns="36000" bIns="0" rtlCol="0" anchor="ctr"/>
          <a:lstStyle/>
          <a:p>
            <a:pPr algn="ctr"/>
            <a:r>
              <a:rPr lang="en-US" altLang="zh-CN" sz="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2016</a:t>
            </a:r>
            <a:endParaRPr lang="zh-CN" altLang="en-US" sz="9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5" name="矩形 144"/>
          <p:cNvSpPr/>
          <p:nvPr/>
        </p:nvSpPr>
        <p:spPr bwMode="auto">
          <a:xfrm>
            <a:off x="4915233" y="3177154"/>
            <a:ext cx="360040" cy="369487"/>
          </a:xfrm>
          <a:prstGeom prst="rect">
            <a:avLst/>
          </a:prstGeom>
          <a:solidFill>
            <a:srgbClr val="CCFF99"/>
          </a:solidFill>
          <a:ln w="12700" algn="ctr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lIns="36000" tIns="0" rIns="36000" bIns="0" rtlCol="0" anchor="ctr"/>
          <a:lstStyle/>
          <a:p>
            <a:pPr algn="ctr"/>
            <a:r>
              <a:rPr lang="en-US" altLang="zh-CN" sz="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2017</a:t>
            </a:r>
            <a:endParaRPr lang="zh-CN" altLang="en-US" sz="9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2" name="弧形 151"/>
          <p:cNvSpPr/>
          <p:nvPr/>
        </p:nvSpPr>
        <p:spPr bwMode="auto">
          <a:xfrm rot="18673340">
            <a:off x="2929037" y="3071258"/>
            <a:ext cx="416017" cy="506921"/>
          </a:xfrm>
          <a:prstGeom prst="arc">
            <a:avLst/>
          </a:prstGeom>
          <a:noFill/>
          <a:ln w="22225" cap="flat" cmpd="sng" algn="ctr">
            <a:solidFill>
              <a:srgbClr val="C00000"/>
            </a:solidFill>
            <a:prstDash val="solid"/>
            <a:round/>
            <a:headEnd type="none"/>
            <a:tailEnd type="arrow"/>
          </a:ln>
          <a:effectLst/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0" name="弧形 159"/>
          <p:cNvSpPr/>
          <p:nvPr/>
        </p:nvSpPr>
        <p:spPr bwMode="auto">
          <a:xfrm rot="18673340">
            <a:off x="3297691" y="3073697"/>
            <a:ext cx="416017" cy="506921"/>
          </a:xfrm>
          <a:prstGeom prst="arc">
            <a:avLst/>
          </a:prstGeom>
          <a:noFill/>
          <a:ln w="22225" cap="flat" cmpd="sng" algn="ctr">
            <a:solidFill>
              <a:srgbClr val="C00000"/>
            </a:solidFill>
            <a:prstDash val="solid"/>
            <a:round/>
            <a:headEnd type="none"/>
            <a:tailEnd type="arrow"/>
          </a:ln>
          <a:effectLst/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1" name="弧形 160"/>
          <p:cNvSpPr/>
          <p:nvPr/>
        </p:nvSpPr>
        <p:spPr bwMode="auto">
          <a:xfrm rot="18673340">
            <a:off x="3655507" y="3069116"/>
            <a:ext cx="416017" cy="506921"/>
          </a:xfrm>
          <a:prstGeom prst="arc">
            <a:avLst/>
          </a:prstGeom>
          <a:noFill/>
          <a:ln w="22225" cap="flat" cmpd="sng" algn="ctr">
            <a:solidFill>
              <a:srgbClr val="C00000"/>
            </a:solidFill>
            <a:prstDash val="solid"/>
            <a:round/>
            <a:headEnd type="none"/>
            <a:tailEnd type="arrow"/>
          </a:ln>
          <a:effectLst/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2" name="弧形 161"/>
          <p:cNvSpPr/>
          <p:nvPr/>
        </p:nvSpPr>
        <p:spPr bwMode="auto">
          <a:xfrm rot="18673340">
            <a:off x="4024161" y="3071555"/>
            <a:ext cx="416017" cy="506921"/>
          </a:xfrm>
          <a:prstGeom prst="arc">
            <a:avLst/>
          </a:prstGeom>
          <a:noFill/>
          <a:ln w="22225" cap="flat" cmpd="sng" algn="ctr">
            <a:solidFill>
              <a:srgbClr val="C00000"/>
            </a:solidFill>
            <a:prstDash val="solid"/>
            <a:round/>
            <a:headEnd type="none"/>
            <a:tailEnd type="arrow"/>
          </a:ln>
          <a:effectLst/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3" name="弧形 162"/>
          <p:cNvSpPr/>
          <p:nvPr/>
        </p:nvSpPr>
        <p:spPr bwMode="auto">
          <a:xfrm rot="18673340">
            <a:off x="4388225" y="3069115"/>
            <a:ext cx="416017" cy="506921"/>
          </a:xfrm>
          <a:prstGeom prst="arc">
            <a:avLst/>
          </a:prstGeom>
          <a:noFill/>
          <a:ln w="22225" cap="flat" cmpd="sng" algn="ctr">
            <a:solidFill>
              <a:srgbClr val="C00000"/>
            </a:solidFill>
            <a:prstDash val="solid"/>
            <a:round/>
            <a:headEnd type="none"/>
            <a:tailEnd type="arrow"/>
          </a:ln>
          <a:effectLst/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4" name="弧形 163"/>
          <p:cNvSpPr/>
          <p:nvPr/>
        </p:nvSpPr>
        <p:spPr bwMode="auto">
          <a:xfrm rot="18673340">
            <a:off x="4756879" y="3071554"/>
            <a:ext cx="416017" cy="506921"/>
          </a:xfrm>
          <a:prstGeom prst="arc">
            <a:avLst/>
          </a:prstGeom>
          <a:noFill/>
          <a:ln w="22225" cap="flat" cmpd="sng" algn="ctr">
            <a:solidFill>
              <a:srgbClr val="C00000"/>
            </a:solidFill>
            <a:prstDash val="solid"/>
            <a:round/>
            <a:headEnd type="none"/>
            <a:tailEnd type="arrow"/>
          </a:ln>
          <a:effectLst/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5" name="弧形 164"/>
          <p:cNvSpPr/>
          <p:nvPr/>
        </p:nvSpPr>
        <p:spPr bwMode="auto">
          <a:xfrm rot="18673340">
            <a:off x="5114695" y="3066973"/>
            <a:ext cx="416017" cy="506921"/>
          </a:xfrm>
          <a:prstGeom prst="arc">
            <a:avLst/>
          </a:prstGeom>
          <a:noFill/>
          <a:ln w="22225" cap="flat" cmpd="sng" algn="ctr">
            <a:solidFill>
              <a:srgbClr val="C00000"/>
            </a:solidFill>
            <a:prstDash val="solid"/>
            <a:round/>
            <a:headEnd type="none"/>
            <a:tailEnd type="arrow"/>
          </a:ln>
          <a:effectLst/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6" name="弧形 165"/>
          <p:cNvSpPr/>
          <p:nvPr/>
        </p:nvSpPr>
        <p:spPr bwMode="auto">
          <a:xfrm rot="18673340">
            <a:off x="5483349" y="3069412"/>
            <a:ext cx="416017" cy="506921"/>
          </a:xfrm>
          <a:prstGeom prst="arc">
            <a:avLst/>
          </a:prstGeom>
          <a:noFill/>
          <a:ln w="22225" cap="flat" cmpd="sng" algn="ctr">
            <a:solidFill>
              <a:srgbClr val="C00000"/>
            </a:solidFill>
            <a:prstDash val="solid"/>
            <a:round/>
            <a:headEnd type="none"/>
            <a:tailEnd type="arrow"/>
          </a:ln>
          <a:effectLst/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8" name="矩形 167"/>
          <p:cNvSpPr/>
          <p:nvPr/>
        </p:nvSpPr>
        <p:spPr>
          <a:xfrm>
            <a:off x="3877163" y="1861387"/>
            <a:ext cx="54713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除余法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个关键码以此插入形成聚集区段</a:t>
            </a:r>
            <a:r>
              <a:rPr lang="en-US" altLang="zh-CN" b="1" dirty="0" err="1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[5,12)</a:t>
            </a:r>
            <a:endParaRPr lang="zh-CN" alt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69" name="矩形 168"/>
          <p:cNvSpPr/>
          <p:nvPr/>
        </p:nvSpPr>
        <p:spPr>
          <a:xfrm>
            <a:off x="7175772" y="2681811"/>
            <a:ext cx="198024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插入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3456</a:t>
            </a:r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，因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hash(3456)=5</a:t>
            </a:r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，需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次试探后方可插入，同理插入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4000</a:t>
            </a:r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次试探</a:t>
            </a:r>
            <a:endParaRPr lang="zh-CN" alt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70" name="矩形 169"/>
          <p:cNvSpPr/>
          <p:nvPr/>
        </p:nvSpPr>
        <p:spPr bwMode="auto">
          <a:xfrm>
            <a:off x="963329" y="4358028"/>
            <a:ext cx="360040" cy="369487"/>
          </a:xfrm>
          <a:prstGeom prst="rect">
            <a:avLst/>
          </a:prstGeom>
          <a:solidFill>
            <a:schemeClr val="accent1"/>
          </a:solidFill>
          <a:ln w="12700" algn="ctr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lIns="36000" tIns="0" rIns="36000" bIns="0" rtlCol="0" anchor="ctr"/>
          <a:lstStyle/>
          <a:p>
            <a:pPr algn="ctr"/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~</a:t>
            </a:r>
          </a:p>
        </p:txBody>
      </p:sp>
      <p:sp>
        <p:nvSpPr>
          <p:cNvPr id="171" name="矩形 170"/>
          <p:cNvSpPr/>
          <p:nvPr/>
        </p:nvSpPr>
        <p:spPr bwMode="auto">
          <a:xfrm>
            <a:off x="1322593" y="4358028"/>
            <a:ext cx="360040" cy="369487"/>
          </a:xfrm>
          <a:prstGeom prst="rect">
            <a:avLst/>
          </a:prstGeom>
          <a:solidFill>
            <a:schemeClr val="accent1"/>
          </a:solidFill>
          <a:ln w="12700" algn="ctr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lIns="36000" tIns="0" rIns="36000" bIns="0" rtlCol="0" anchor="ctr"/>
          <a:lstStyle/>
          <a:p>
            <a:pPr algn="ctr"/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~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2" name="矩形 171"/>
          <p:cNvSpPr/>
          <p:nvPr/>
        </p:nvSpPr>
        <p:spPr bwMode="auto">
          <a:xfrm>
            <a:off x="1681857" y="4358028"/>
            <a:ext cx="360040" cy="369487"/>
          </a:xfrm>
          <a:prstGeom prst="rect">
            <a:avLst/>
          </a:prstGeom>
          <a:solidFill>
            <a:schemeClr val="accent1"/>
          </a:solidFill>
          <a:ln w="12700" algn="ctr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lIns="36000" tIns="0" rIns="36000" bIns="0" rtlCol="0" anchor="ctr"/>
          <a:lstStyle/>
          <a:p>
            <a:pPr algn="ctr"/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~</a:t>
            </a:r>
          </a:p>
        </p:txBody>
      </p:sp>
      <p:sp>
        <p:nvSpPr>
          <p:cNvPr id="173" name="矩形 172"/>
          <p:cNvSpPr/>
          <p:nvPr/>
        </p:nvSpPr>
        <p:spPr bwMode="auto">
          <a:xfrm>
            <a:off x="2041121" y="4358028"/>
            <a:ext cx="360040" cy="369487"/>
          </a:xfrm>
          <a:prstGeom prst="rect">
            <a:avLst/>
          </a:prstGeom>
          <a:solidFill>
            <a:schemeClr val="accent1"/>
          </a:solidFill>
          <a:ln w="12700" algn="ctr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lIns="36000" tIns="0" rIns="36000" bIns="0" rtlCol="0" anchor="ctr"/>
          <a:lstStyle/>
          <a:p>
            <a:pPr algn="ctr"/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~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5" name="矩形 174"/>
          <p:cNvSpPr/>
          <p:nvPr/>
        </p:nvSpPr>
        <p:spPr bwMode="auto">
          <a:xfrm>
            <a:off x="2759649" y="4358028"/>
            <a:ext cx="360040" cy="369487"/>
          </a:xfrm>
          <a:prstGeom prst="rect">
            <a:avLst/>
          </a:prstGeom>
          <a:solidFill>
            <a:srgbClr val="CCFF99"/>
          </a:solidFill>
          <a:ln w="12700" algn="ctr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lIns="36000" tIns="0" rIns="36000" bIns="0" rtlCol="0" anchor="ctr"/>
          <a:lstStyle/>
          <a:p>
            <a:pPr algn="ctr"/>
            <a:r>
              <a:rPr lang="en-US" altLang="zh-CN" sz="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2011</a:t>
            </a:r>
            <a:endParaRPr lang="zh-CN" altLang="en-US" sz="9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6" name="矩形 175"/>
          <p:cNvSpPr/>
          <p:nvPr/>
        </p:nvSpPr>
        <p:spPr bwMode="auto">
          <a:xfrm>
            <a:off x="3118913" y="4358028"/>
            <a:ext cx="360040" cy="369487"/>
          </a:xfrm>
          <a:prstGeom prst="rect">
            <a:avLst/>
          </a:prstGeom>
          <a:solidFill>
            <a:srgbClr val="CCFF99"/>
          </a:solidFill>
          <a:ln w="12700" algn="ctr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lIns="36000" tIns="0" rIns="36000" bIns="0" rtlCol="0" anchor="ctr"/>
          <a:lstStyle/>
          <a:p>
            <a:pPr algn="ctr"/>
            <a:r>
              <a:rPr lang="en-US" altLang="zh-CN" sz="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2012</a:t>
            </a:r>
          </a:p>
        </p:txBody>
      </p:sp>
      <p:sp>
        <p:nvSpPr>
          <p:cNvPr id="177" name="矩形 176"/>
          <p:cNvSpPr/>
          <p:nvPr/>
        </p:nvSpPr>
        <p:spPr bwMode="auto">
          <a:xfrm>
            <a:off x="3478177" y="4358028"/>
            <a:ext cx="360040" cy="369487"/>
          </a:xfrm>
          <a:prstGeom prst="rect">
            <a:avLst/>
          </a:prstGeom>
          <a:solidFill>
            <a:srgbClr val="CCFF99"/>
          </a:solidFill>
          <a:ln w="12700" algn="ctr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lIns="36000" tIns="0" rIns="36000" bIns="0" rtlCol="0" anchor="ctr"/>
          <a:lstStyle/>
          <a:p>
            <a:pPr algn="ctr"/>
            <a:r>
              <a:rPr lang="en-US" altLang="zh-CN" sz="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2013</a:t>
            </a:r>
            <a:endParaRPr lang="zh-CN" altLang="en-US" sz="9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8" name="矩形 177"/>
          <p:cNvSpPr/>
          <p:nvPr/>
        </p:nvSpPr>
        <p:spPr bwMode="auto">
          <a:xfrm>
            <a:off x="3837441" y="4358028"/>
            <a:ext cx="360040" cy="369487"/>
          </a:xfrm>
          <a:prstGeom prst="rect">
            <a:avLst/>
          </a:prstGeom>
          <a:solidFill>
            <a:srgbClr val="CCFF99"/>
          </a:solidFill>
          <a:ln w="12700" algn="ctr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lIns="36000" tIns="0" rIns="36000" bIns="0" rtlCol="0" anchor="ctr"/>
          <a:lstStyle/>
          <a:p>
            <a:pPr algn="ctr"/>
            <a:r>
              <a:rPr lang="en-US" altLang="zh-CN" sz="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2014</a:t>
            </a:r>
            <a:endParaRPr lang="zh-CN" altLang="en-US" sz="9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9" name="矩形 178"/>
          <p:cNvSpPr/>
          <p:nvPr/>
        </p:nvSpPr>
        <p:spPr bwMode="auto">
          <a:xfrm>
            <a:off x="5989318" y="4358027"/>
            <a:ext cx="360040" cy="369487"/>
          </a:xfrm>
          <a:prstGeom prst="rect">
            <a:avLst/>
          </a:prstGeom>
          <a:solidFill>
            <a:srgbClr val="FFC000"/>
          </a:solidFill>
          <a:ln w="12700" algn="ctr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lIns="36000" tIns="0" rIns="36000" bIns="0" rtlCol="0" anchor="ctr"/>
          <a:lstStyle/>
          <a:p>
            <a:pPr algn="ctr"/>
            <a:r>
              <a:rPr lang="en-US" altLang="zh-CN" sz="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3456</a:t>
            </a:r>
          </a:p>
        </p:txBody>
      </p:sp>
      <p:sp>
        <p:nvSpPr>
          <p:cNvPr id="180" name="矩形 179"/>
          <p:cNvSpPr/>
          <p:nvPr/>
        </p:nvSpPr>
        <p:spPr bwMode="auto">
          <a:xfrm>
            <a:off x="2404548" y="4358027"/>
            <a:ext cx="360040" cy="369487"/>
          </a:xfrm>
          <a:prstGeom prst="rect">
            <a:avLst/>
          </a:prstGeom>
          <a:solidFill>
            <a:srgbClr val="FFC000"/>
          </a:solidFill>
          <a:ln w="12700" algn="ctr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lIns="36000" tIns="0" rIns="36000" bIns="0" rtlCol="0" anchor="ctr"/>
          <a:lstStyle/>
          <a:p>
            <a:pPr algn="ctr"/>
            <a:r>
              <a:rPr lang="en-US" altLang="zh-CN" sz="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4000</a:t>
            </a:r>
          </a:p>
        </p:txBody>
      </p:sp>
      <p:sp>
        <p:nvSpPr>
          <p:cNvPr id="182" name="矩形 181"/>
          <p:cNvSpPr/>
          <p:nvPr/>
        </p:nvSpPr>
        <p:spPr bwMode="auto">
          <a:xfrm>
            <a:off x="6352289" y="4358028"/>
            <a:ext cx="360040" cy="369487"/>
          </a:xfrm>
          <a:prstGeom prst="rect">
            <a:avLst/>
          </a:prstGeom>
          <a:solidFill>
            <a:schemeClr val="accent1"/>
          </a:solidFill>
          <a:ln w="12700" algn="ctr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lIns="36000" tIns="0" rIns="36000" bIns="0" rtlCol="0" anchor="ctr"/>
          <a:lstStyle/>
          <a:p>
            <a:pPr algn="ctr"/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~</a:t>
            </a:r>
          </a:p>
        </p:txBody>
      </p:sp>
      <p:sp>
        <p:nvSpPr>
          <p:cNvPr id="183" name="矩形 182"/>
          <p:cNvSpPr/>
          <p:nvPr/>
        </p:nvSpPr>
        <p:spPr bwMode="auto">
          <a:xfrm>
            <a:off x="6711553" y="4358028"/>
            <a:ext cx="360040" cy="369487"/>
          </a:xfrm>
          <a:prstGeom prst="rect">
            <a:avLst/>
          </a:prstGeom>
          <a:solidFill>
            <a:schemeClr val="accent1"/>
          </a:solidFill>
          <a:ln w="12700" algn="ctr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lIns="36000" tIns="0" rIns="36000" bIns="0" rtlCol="0" anchor="ctr"/>
          <a:lstStyle/>
          <a:p>
            <a:pPr algn="ctr"/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~</a:t>
            </a:r>
          </a:p>
        </p:txBody>
      </p:sp>
      <p:sp>
        <p:nvSpPr>
          <p:cNvPr id="201" name="矩形 200"/>
          <p:cNvSpPr/>
          <p:nvPr/>
        </p:nvSpPr>
        <p:spPr bwMode="auto">
          <a:xfrm>
            <a:off x="4196705" y="4358028"/>
            <a:ext cx="360040" cy="369487"/>
          </a:xfrm>
          <a:prstGeom prst="rect">
            <a:avLst/>
          </a:prstGeom>
          <a:solidFill>
            <a:srgbClr val="CCFF99"/>
          </a:solidFill>
          <a:ln w="12700" algn="ctr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lIns="36000" tIns="0" rIns="36000" bIns="0" rtlCol="0" anchor="ctr"/>
          <a:lstStyle/>
          <a:p>
            <a:pPr algn="ctr"/>
            <a:r>
              <a:rPr lang="en-US" altLang="zh-CN" sz="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2015</a:t>
            </a:r>
            <a:endParaRPr lang="zh-CN" altLang="en-US" sz="9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2" name="矩形 201"/>
          <p:cNvSpPr/>
          <p:nvPr/>
        </p:nvSpPr>
        <p:spPr bwMode="auto">
          <a:xfrm>
            <a:off x="4555969" y="4358028"/>
            <a:ext cx="360040" cy="369487"/>
          </a:xfrm>
          <a:prstGeom prst="rect">
            <a:avLst/>
          </a:prstGeom>
          <a:solidFill>
            <a:srgbClr val="CCFF99"/>
          </a:solidFill>
          <a:ln w="12700" algn="ctr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lIns="36000" tIns="0" rIns="36000" bIns="0" rtlCol="0" anchor="ctr"/>
          <a:lstStyle/>
          <a:p>
            <a:pPr algn="ctr"/>
            <a:r>
              <a:rPr lang="en-US" altLang="zh-CN" sz="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2016</a:t>
            </a:r>
            <a:endParaRPr lang="zh-CN" altLang="en-US" sz="9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3" name="矩形 202"/>
          <p:cNvSpPr/>
          <p:nvPr/>
        </p:nvSpPr>
        <p:spPr bwMode="auto">
          <a:xfrm>
            <a:off x="4915233" y="4358028"/>
            <a:ext cx="360040" cy="369487"/>
          </a:xfrm>
          <a:prstGeom prst="rect">
            <a:avLst/>
          </a:prstGeom>
          <a:solidFill>
            <a:srgbClr val="CCFF99"/>
          </a:solidFill>
          <a:ln w="12700" algn="ctr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lIns="36000" tIns="0" rIns="36000" bIns="0" rtlCol="0" anchor="ctr"/>
          <a:lstStyle/>
          <a:p>
            <a:pPr algn="ctr"/>
            <a:r>
              <a:rPr lang="en-US" altLang="zh-CN" sz="9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2017</a:t>
            </a:r>
            <a:endParaRPr lang="zh-CN" altLang="en-US" sz="9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4" name="弧形 203"/>
          <p:cNvSpPr/>
          <p:nvPr/>
        </p:nvSpPr>
        <p:spPr bwMode="auto">
          <a:xfrm rot="18673340">
            <a:off x="2929037" y="4252132"/>
            <a:ext cx="416017" cy="506921"/>
          </a:xfrm>
          <a:prstGeom prst="arc">
            <a:avLst/>
          </a:prstGeom>
          <a:noFill/>
          <a:ln w="22225" cap="flat" cmpd="sng" algn="ctr">
            <a:solidFill>
              <a:srgbClr val="C00000"/>
            </a:solidFill>
            <a:prstDash val="solid"/>
            <a:round/>
            <a:headEnd type="none"/>
            <a:tailEnd type="arrow"/>
          </a:ln>
          <a:effectLst/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5" name="弧形 204"/>
          <p:cNvSpPr/>
          <p:nvPr/>
        </p:nvSpPr>
        <p:spPr bwMode="auto">
          <a:xfrm rot="18950992">
            <a:off x="3057933" y="4127817"/>
            <a:ext cx="1544693" cy="1563103"/>
          </a:xfrm>
          <a:prstGeom prst="arc">
            <a:avLst/>
          </a:prstGeom>
          <a:noFill/>
          <a:ln w="22225" cap="flat" cmpd="sng" algn="ctr">
            <a:solidFill>
              <a:srgbClr val="C00000"/>
            </a:solidFill>
            <a:prstDash val="solid"/>
            <a:round/>
            <a:headEnd type="none"/>
            <a:tailEnd type="arrow"/>
          </a:ln>
          <a:effectLst/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2" name="弧形 211"/>
          <p:cNvSpPr/>
          <p:nvPr/>
        </p:nvSpPr>
        <p:spPr bwMode="auto">
          <a:xfrm rot="19016820">
            <a:off x="3909595" y="4008773"/>
            <a:ext cx="2630558" cy="2459891"/>
          </a:xfrm>
          <a:prstGeom prst="arc">
            <a:avLst/>
          </a:prstGeom>
          <a:noFill/>
          <a:ln w="22225" cap="flat" cmpd="sng" algn="ctr">
            <a:solidFill>
              <a:srgbClr val="C00000"/>
            </a:solidFill>
            <a:prstDash val="solid"/>
            <a:round/>
            <a:headEnd type="none"/>
            <a:tailEnd type="arrow"/>
          </a:ln>
          <a:effectLst/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3" name="矩形 212"/>
          <p:cNvSpPr/>
          <p:nvPr/>
        </p:nvSpPr>
        <p:spPr bwMode="auto">
          <a:xfrm>
            <a:off x="5268098" y="4358027"/>
            <a:ext cx="360040" cy="369487"/>
          </a:xfrm>
          <a:prstGeom prst="rect">
            <a:avLst/>
          </a:prstGeom>
          <a:solidFill>
            <a:schemeClr val="accent1"/>
          </a:solidFill>
          <a:ln w="12700" algn="ctr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lIns="36000" tIns="0" rIns="36000" bIns="0" rtlCol="0" anchor="ctr"/>
          <a:lstStyle/>
          <a:p>
            <a:pPr algn="ctr"/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~</a:t>
            </a:r>
          </a:p>
        </p:txBody>
      </p:sp>
      <p:sp>
        <p:nvSpPr>
          <p:cNvPr id="214" name="矩形 213"/>
          <p:cNvSpPr/>
          <p:nvPr/>
        </p:nvSpPr>
        <p:spPr bwMode="auto">
          <a:xfrm>
            <a:off x="5627362" y="4358027"/>
            <a:ext cx="360040" cy="369487"/>
          </a:xfrm>
          <a:prstGeom prst="rect">
            <a:avLst/>
          </a:prstGeom>
          <a:solidFill>
            <a:schemeClr val="accent1"/>
          </a:solidFill>
          <a:ln w="12700" algn="ctr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lIns="36000" tIns="0" rIns="36000" bIns="0" rtlCol="0" anchor="ctr"/>
          <a:lstStyle/>
          <a:p>
            <a:pPr algn="ctr"/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~</a:t>
            </a:r>
          </a:p>
        </p:txBody>
      </p:sp>
      <p:sp>
        <p:nvSpPr>
          <p:cNvPr id="215" name="弧形 214"/>
          <p:cNvSpPr/>
          <p:nvPr/>
        </p:nvSpPr>
        <p:spPr bwMode="auto">
          <a:xfrm rot="16200000" flipH="1" flipV="1">
            <a:off x="702101" y="3127555"/>
            <a:ext cx="570566" cy="3199919"/>
          </a:xfrm>
          <a:prstGeom prst="arc">
            <a:avLst/>
          </a:prstGeom>
          <a:noFill/>
          <a:ln w="22225" cap="flat" cmpd="sng" algn="ctr">
            <a:solidFill>
              <a:srgbClr val="C00000"/>
            </a:solidFill>
            <a:prstDash val="solid"/>
            <a:round/>
            <a:headEnd type="stealth" w="lg" len="lg"/>
            <a:tailEnd type="none"/>
          </a:ln>
          <a:effectLst/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6" name="矩形 215"/>
          <p:cNvSpPr/>
          <p:nvPr/>
        </p:nvSpPr>
        <p:spPr>
          <a:xfrm>
            <a:off x="3769190" y="4762155"/>
            <a:ext cx="466441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采用平方试探，可尽快跳离聚集区域的试探</a:t>
            </a:r>
            <a:endParaRPr lang="zh-CN" alt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grpSp>
        <p:nvGrpSpPr>
          <p:cNvPr id="43" name="组合 42"/>
          <p:cNvGrpSpPr/>
          <p:nvPr/>
        </p:nvGrpSpPr>
        <p:grpSpPr>
          <a:xfrm>
            <a:off x="-3564906" y="5157192"/>
            <a:ext cx="11720551" cy="1152128"/>
            <a:chOff x="-3564906" y="5157192"/>
            <a:chExt cx="11720551" cy="1152128"/>
          </a:xfrm>
        </p:grpSpPr>
        <p:sp>
          <p:nvSpPr>
            <p:cNvPr id="146" name="矩形 145"/>
            <p:cNvSpPr/>
            <p:nvPr/>
          </p:nvSpPr>
          <p:spPr bwMode="auto">
            <a:xfrm>
              <a:off x="959483" y="5757695"/>
              <a:ext cx="360040" cy="36948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 algn="ctr">
              <a:solidFill>
                <a:srgbClr val="C00000"/>
              </a:solidFill>
              <a:miter lim="800000"/>
              <a:headEnd/>
              <a:tailEnd/>
            </a:ln>
            <a:effectLst/>
          </p:spPr>
          <p:txBody>
            <a:bodyPr lIns="36000" tIns="0" rIns="36000" bIns="0" rtlCol="0" anchor="ctr"/>
            <a:lstStyle/>
            <a:p>
              <a:pPr algn="ctr"/>
              <a:r>
                <a:rPr lang="en-US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~</a:t>
              </a:r>
            </a:p>
          </p:txBody>
        </p:sp>
        <p:sp>
          <p:nvSpPr>
            <p:cNvPr id="147" name="矩形 146"/>
            <p:cNvSpPr/>
            <p:nvPr/>
          </p:nvSpPr>
          <p:spPr bwMode="auto">
            <a:xfrm>
              <a:off x="1318747" y="5757695"/>
              <a:ext cx="360040" cy="36948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 algn="ctr">
              <a:solidFill>
                <a:srgbClr val="C00000"/>
              </a:solidFill>
              <a:miter lim="800000"/>
              <a:headEnd/>
              <a:tailEnd/>
            </a:ln>
            <a:effectLst/>
          </p:spPr>
          <p:txBody>
            <a:bodyPr lIns="36000" tIns="0" rIns="36000" bIns="0" rtlCol="0" anchor="ctr"/>
            <a:lstStyle/>
            <a:p>
              <a:pPr algn="ctr"/>
              <a:r>
                <a:rPr lang="en-US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~</a:t>
              </a:r>
              <a:endPara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8" name="矩形 147"/>
            <p:cNvSpPr/>
            <p:nvPr/>
          </p:nvSpPr>
          <p:spPr bwMode="auto">
            <a:xfrm>
              <a:off x="1678011" y="5757695"/>
              <a:ext cx="360040" cy="36948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 algn="ctr">
              <a:solidFill>
                <a:srgbClr val="C00000"/>
              </a:solidFill>
              <a:miter lim="800000"/>
              <a:headEnd/>
              <a:tailEnd/>
            </a:ln>
            <a:effectLst/>
          </p:spPr>
          <p:txBody>
            <a:bodyPr lIns="36000" tIns="0" rIns="36000" bIns="0" rtlCol="0" anchor="ctr"/>
            <a:lstStyle/>
            <a:p>
              <a:pPr algn="ctr"/>
              <a:r>
                <a:rPr lang="en-US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~</a:t>
              </a:r>
            </a:p>
          </p:txBody>
        </p:sp>
        <p:sp>
          <p:nvSpPr>
            <p:cNvPr id="149" name="矩形 148"/>
            <p:cNvSpPr/>
            <p:nvPr/>
          </p:nvSpPr>
          <p:spPr bwMode="auto">
            <a:xfrm>
              <a:off x="2037275" y="5757695"/>
              <a:ext cx="360040" cy="36948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 algn="ctr">
              <a:solidFill>
                <a:srgbClr val="C00000"/>
              </a:solidFill>
              <a:miter lim="800000"/>
              <a:headEnd/>
              <a:tailEnd/>
            </a:ln>
            <a:effectLst/>
          </p:spPr>
          <p:txBody>
            <a:bodyPr lIns="36000" tIns="0" rIns="36000" bIns="0" rtlCol="0" anchor="ctr"/>
            <a:lstStyle/>
            <a:p>
              <a:pPr algn="ctr"/>
              <a:r>
                <a:rPr lang="en-US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endPara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0" name="矩形 149"/>
            <p:cNvSpPr/>
            <p:nvPr/>
          </p:nvSpPr>
          <p:spPr bwMode="auto">
            <a:xfrm>
              <a:off x="2755803" y="5757695"/>
              <a:ext cx="360040" cy="36948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 algn="ctr">
              <a:solidFill>
                <a:srgbClr val="C00000"/>
              </a:solidFill>
              <a:miter lim="800000"/>
              <a:headEnd/>
              <a:tailEnd/>
            </a:ln>
            <a:effectLst/>
          </p:spPr>
          <p:txBody>
            <a:bodyPr lIns="36000" tIns="0" rIns="36000" bIns="0" rtlCol="0" anchor="ctr"/>
            <a:lstStyle/>
            <a:p>
              <a:pPr algn="ctr"/>
              <a:r>
                <a:rPr lang="en-US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~</a:t>
              </a:r>
            </a:p>
          </p:txBody>
        </p:sp>
        <p:sp>
          <p:nvSpPr>
            <p:cNvPr id="151" name="矩形 150"/>
            <p:cNvSpPr/>
            <p:nvPr/>
          </p:nvSpPr>
          <p:spPr bwMode="auto">
            <a:xfrm>
              <a:off x="3115067" y="5757695"/>
              <a:ext cx="360040" cy="36948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 algn="ctr">
              <a:solidFill>
                <a:srgbClr val="C00000"/>
              </a:solidFill>
              <a:miter lim="800000"/>
              <a:headEnd/>
              <a:tailEnd/>
            </a:ln>
            <a:effectLst/>
          </p:spPr>
          <p:txBody>
            <a:bodyPr lIns="36000" tIns="0" rIns="36000" bIns="0" rtlCol="0" anchor="ctr"/>
            <a:lstStyle/>
            <a:p>
              <a:pPr algn="ctr"/>
              <a:r>
                <a:rPr lang="en-US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~</a:t>
              </a:r>
            </a:p>
          </p:txBody>
        </p:sp>
        <p:sp>
          <p:nvSpPr>
            <p:cNvPr id="153" name="矩形 152"/>
            <p:cNvSpPr/>
            <p:nvPr/>
          </p:nvSpPr>
          <p:spPr bwMode="auto">
            <a:xfrm>
              <a:off x="3474331" y="5757695"/>
              <a:ext cx="360040" cy="36948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 algn="ctr">
              <a:solidFill>
                <a:srgbClr val="C00000"/>
              </a:solidFill>
              <a:miter lim="800000"/>
              <a:headEnd/>
              <a:tailEnd/>
            </a:ln>
            <a:effectLst/>
          </p:spPr>
          <p:txBody>
            <a:bodyPr lIns="36000" tIns="0" rIns="36000" bIns="0" rtlCol="0" anchor="ctr"/>
            <a:lstStyle/>
            <a:p>
              <a:pPr algn="ctr"/>
              <a:r>
                <a:rPr lang="en-US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4" name="矩形 153"/>
            <p:cNvSpPr/>
            <p:nvPr/>
          </p:nvSpPr>
          <p:spPr bwMode="auto">
            <a:xfrm>
              <a:off x="3833595" y="5757695"/>
              <a:ext cx="360040" cy="36948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 algn="ctr">
              <a:solidFill>
                <a:srgbClr val="C00000"/>
              </a:solidFill>
              <a:miter lim="800000"/>
              <a:headEnd/>
              <a:tailEnd/>
            </a:ln>
            <a:effectLst/>
          </p:spPr>
          <p:txBody>
            <a:bodyPr lIns="36000" tIns="0" rIns="36000" bIns="0" rtlCol="0" anchor="ctr"/>
            <a:lstStyle/>
            <a:p>
              <a:pPr algn="ctr"/>
              <a:r>
                <a:rPr lang="en-US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~</a:t>
              </a:r>
            </a:p>
          </p:txBody>
        </p:sp>
        <p:sp>
          <p:nvSpPr>
            <p:cNvPr id="155" name="矩形 154"/>
            <p:cNvSpPr/>
            <p:nvPr/>
          </p:nvSpPr>
          <p:spPr bwMode="auto">
            <a:xfrm>
              <a:off x="5985472" y="5757694"/>
              <a:ext cx="360040" cy="36948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 algn="ctr">
              <a:solidFill>
                <a:srgbClr val="C00000"/>
              </a:solidFill>
              <a:miter lim="800000"/>
              <a:headEnd/>
              <a:tailEnd/>
            </a:ln>
            <a:effectLst/>
          </p:spPr>
          <p:txBody>
            <a:bodyPr lIns="36000" tIns="0" rIns="36000" bIns="0" rtlCol="0" anchor="ctr"/>
            <a:lstStyle/>
            <a:p>
              <a:pPr algn="ctr"/>
              <a:r>
                <a:rPr lang="en-US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~</a:t>
              </a:r>
            </a:p>
          </p:txBody>
        </p:sp>
        <p:sp>
          <p:nvSpPr>
            <p:cNvPr id="156" name="矩形 155"/>
            <p:cNvSpPr/>
            <p:nvPr/>
          </p:nvSpPr>
          <p:spPr bwMode="auto">
            <a:xfrm>
              <a:off x="2400702" y="5757694"/>
              <a:ext cx="360040" cy="36948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 algn="ctr">
              <a:solidFill>
                <a:srgbClr val="C00000"/>
              </a:solidFill>
              <a:miter lim="800000"/>
              <a:headEnd/>
              <a:tailEnd/>
            </a:ln>
            <a:effectLst/>
          </p:spPr>
          <p:txBody>
            <a:bodyPr lIns="36000" tIns="0" rIns="36000" bIns="0" rtlCol="0" anchor="ctr"/>
            <a:lstStyle/>
            <a:p>
              <a:pPr algn="ctr"/>
              <a:r>
                <a:rPr lang="en-US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</a:p>
          </p:txBody>
        </p:sp>
        <p:sp>
          <p:nvSpPr>
            <p:cNvPr id="157" name="矩形 156"/>
            <p:cNvSpPr/>
            <p:nvPr/>
          </p:nvSpPr>
          <p:spPr bwMode="auto">
            <a:xfrm>
              <a:off x="6348443" y="5757695"/>
              <a:ext cx="360040" cy="36948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 algn="ctr">
              <a:solidFill>
                <a:srgbClr val="C00000"/>
              </a:solidFill>
              <a:miter lim="800000"/>
              <a:headEnd/>
              <a:tailEnd/>
            </a:ln>
            <a:effectLst/>
          </p:spPr>
          <p:txBody>
            <a:bodyPr lIns="36000" tIns="0" rIns="36000" bIns="0" rtlCol="0" anchor="ctr"/>
            <a:lstStyle/>
            <a:p>
              <a:pPr algn="ctr"/>
              <a:r>
                <a:rPr lang="en-US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~</a:t>
              </a:r>
            </a:p>
          </p:txBody>
        </p:sp>
        <p:sp>
          <p:nvSpPr>
            <p:cNvPr id="158" name="矩形 157"/>
            <p:cNvSpPr/>
            <p:nvPr/>
          </p:nvSpPr>
          <p:spPr bwMode="auto">
            <a:xfrm>
              <a:off x="6707707" y="5757695"/>
              <a:ext cx="360040" cy="36948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 algn="ctr">
              <a:solidFill>
                <a:srgbClr val="C00000"/>
              </a:solidFill>
              <a:miter lim="800000"/>
              <a:headEnd/>
              <a:tailEnd/>
            </a:ln>
            <a:effectLst/>
          </p:spPr>
          <p:txBody>
            <a:bodyPr lIns="36000" tIns="0" rIns="36000" bIns="0" rtlCol="0" anchor="ctr"/>
            <a:lstStyle/>
            <a:p>
              <a:pPr algn="ctr"/>
              <a:r>
                <a:rPr lang="en-US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~</a:t>
              </a:r>
            </a:p>
          </p:txBody>
        </p:sp>
        <p:sp>
          <p:nvSpPr>
            <p:cNvPr id="159" name="矩形 158"/>
            <p:cNvSpPr/>
            <p:nvPr/>
          </p:nvSpPr>
          <p:spPr bwMode="auto">
            <a:xfrm>
              <a:off x="4192859" y="5757695"/>
              <a:ext cx="360040" cy="36948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 algn="ctr">
              <a:solidFill>
                <a:srgbClr val="C00000"/>
              </a:solidFill>
              <a:miter lim="800000"/>
              <a:headEnd/>
              <a:tailEnd/>
            </a:ln>
            <a:effectLst/>
          </p:spPr>
          <p:txBody>
            <a:bodyPr lIns="36000" tIns="0" rIns="36000" bIns="0" rtlCol="0" anchor="ctr"/>
            <a:lstStyle/>
            <a:p>
              <a:pPr algn="ctr"/>
              <a:r>
                <a:rPr lang="en-US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~</a:t>
              </a:r>
            </a:p>
          </p:txBody>
        </p:sp>
        <p:sp>
          <p:nvSpPr>
            <p:cNvPr id="167" name="矩形 166"/>
            <p:cNvSpPr/>
            <p:nvPr/>
          </p:nvSpPr>
          <p:spPr bwMode="auto">
            <a:xfrm>
              <a:off x="4552123" y="5757695"/>
              <a:ext cx="360040" cy="36948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 algn="ctr">
              <a:solidFill>
                <a:srgbClr val="C00000"/>
              </a:solidFill>
              <a:miter lim="800000"/>
              <a:headEnd/>
              <a:tailEnd/>
            </a:ln>
            <a:effectLst/>
          </p:spPr>
          <p:txBody>
            <a:bodyPr lIns="36000" tIns="0" rIns="36000" bIns="0" rtlCol="0" anchor="ctr"/>
            <a:lstStyle/>
            <a:p>
              <a:pPr algn="ctr"/>
              <a:r>
                <a:rPr lang="en-US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~</a:t>
              </a:r>
            </a:p>
          </p:txBody>
        </p:sp>
        <p:sp>
          <p:nvSpPr>
            <p:cNvPr id="174" name="矩形 173"/>
            <p:cNvSpPr/>
            <p:nvPr/>
          </p:nvSpPr>
          <p:spPr bwMode="auto">
            <a:xfrm>
              <a:off x="4911387" y="5757695"/>
              <a:ext cx="360040" cy="36948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 algn="ctr">
              <a:solidFill>
                <a:srgbClr val="C00000"/>
              </a:solidFill>
              <a:miter lim="800000"/>
              <a:headEnd/>
              <a:tailEnd/>
            </a:ln>
            <a:effectLst/>
          </p:spPr>
          <p:txBody>
            <a:bodyPr lIns="36000" tIns="0" rIns="36000" bIns="0" rtlCol="0" anchor="ctr"/>
            <a:lstStyle/>
            <a:p>
              <a:pPr algn="ctr"/>
              <a:r>
                <a:rPr lang="en-US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~</a:t>
              </a:r>
            </a:p>
          </p:txBody>
        </p:sp>
        <p:sp>
          <p:nvSpPr>
            <p:cNvPr id="181" name="矩形 180"/>
            <p:cNvSpPr/>
            <p:nvPr/>
          </p:nvSpPr>
          <p:spPr bwMode="auto">
            <a:xfrm>
              <a:off x="5264252" y="5757694"/>
              <a:ext cx="360040" cy="36948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 algn="ctr">
              <a:solidFill>
                <a:srgbClr val="C00000"/>
              </a:solidFill>
              <a:miter lim="800000"/>
              <a:headEnd/>
              <a:tailEnd/>
            </a:ln>
            <a:effectLst/>
          </p:spPr>
          <p:txBody>
            <a:bodyPr lIns="36000" tIns="0" rIns="36000" bIns="0" rtlCol="0" anchor="ctr"/>
            <a:lstStyle/>
            <a:p>
              <a:pPr algn="ctr"/>
              <a:r>
                <a:rPr lang="en-US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9</a:t>
              </a:r>
            </a:p>
          </p:txBody>
        </p:sp>
        <p:sp>
          <p:nvSpPr>
            <p:cNvPr id="184" name="矩形 183"/>
            <p:cNvSpPr/>
            <p:nvPr/>
          </p:nvSpPr>
          <p:spPr bwMode="auto">
            <a:xfrm>
              <a:off x="5623516" y="5757694"/>
              <a:ext cx="360040" cy="36948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 algn="ctr">
              <a:solidFill>
                <a:srgbClr val="C00000"/>
              </a:solidFill>
              <a:miter lim="800000"/>
              <a:headEnd/>
              <a:tailEnd/>
            </a:ln>
            <a:effectLst/>
          </p:spPr>
          <p:txBody>
            <a:bodyPr lIns="36000" tIns="0" rIns="36000" bIns="0" rtlCol="0" anchor="ctr"/>
            <a:lstStyle/>
            <a:p>
              <a:pPr algn="ctr"/>
              <a:r>
                <a:rPr lang="en-US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~</a:t>
              </a:r>
            </a:p>
          </p:txBody>
        </p:sp>
        <p:sp>
          <p:nvSpPr>
            <p:cNvPr id="185" name="矩形 184"/>
            <p:cNvSpPr/>
            <p:nvPr/>
          </p:nvSpPr>
          <p:spPr bwMode="auto">
            <a:xfrm>
              <a:off x="7432634" y="5757694"/>
              <a:ext cx="360040" cy="36948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 algn="ctr">
              <a:solidFill>
                <a:srgbClr val="C00000"/>
              </a:solidFill>
              <a:miter lim="800000"/>
              <a:headEnd/>
              <a:tailEnd/>
            </a:ln>
            <a:effectLst/>
          </p:spPr>
          <p:txBody>
            <a:bodyPr lIns="36000" tIns="0" rIns="36000" bIns="0" rtlCol="0" anchor="ctr"/>
            <a:lstStyle/>
            <a:p>
              <a:pPr algn="ctr"/>
              <a:r>
                <a:rPr lang="en-US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~</a:t>
              </a:r>
            </a:p>
          </p:txBody>
        </p:sp>
        <p:sp>
          <p:nvSpPr>
            <p:cNvPr id="186" name="矩形 185"/>
            <p:cNvSpPr/>
            <p:nvPr/>
          </p:nvSpPr>
          <p:spPr bwMode="auto">
            <a:xfrm>
              <a:off x="7795605" y="5757695"/>
              <a:ext cx="360040" cy="36948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 algn="ctr">
              <a:solidFill>
                <a:srgbClr val="C00000"/>
              </a:solidFill>
              <a:miter lim="800000"/>
              <a:headEnd/>
              <a:tailEnd/>
            </a:ln>
            <a:effectLst/>
          </p:spPr>
          <p:txBody>
            <a:bodyPr lIns="36000" tIns="0" rIns="36000" bIns="0" rtlCol="0" anchor="ctr"/>
            <a:lstStyle/>
            <a:p>
              <a:pPr algn="ctr"/>
              <a:r>
                <a:rPr lang="en-US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16</a:t>
              </a:r>
            </a:p>
          </p:txBody>
        </p:sp>
        <p:sp>
          <p:nvSpPr>
            <p:cNvPr id="188" name="矩形 187"/>
            <p:cNvSpPr/>
            <p:nvPr/>
          </p:nvSpPr>
          <p:spPr bwMode="auto">
            <a:xfrm>
              <a:off x="7070678" y="5757694"/>
              <a:ext cx="360040" cy="36948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 algn="ctr">
              <a:solidFill>
                <a:srgbClr val="C00000"/>
              </a:solidFill>
              <a:miter lim="800000"/>
              <a:headEnd/>
              <a:tailEnd/>
            </a:ln>
            <a:effectLst/>
          </p:spPr>
          <p:txBody>
            <a:bodyPr lIns="36000" tIns="0" rIns="36000" bIns="0" rtlCol="0" anchor="ctr"/>
            <a:lstStyle/>
            <a:p>
              <a:pPr algn="ctr"/>
              <a:r>
                <a:rPr lang="en-US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~</a:t>
              </a:r>
            </a:p>
          </p:txBody>
        </p:sp>
        <p:cxnSp>
          <p:nvCxnSpPr>
            <p:cNvPr id="13" name="直接连接符 12"/>
            <p:cNvCxnSpPr>
              <a:endCxn id="149" idx="0"/>
            </p:cNvCxnSpPr>
            <p:nvPr/>
          </p:nvCxnSpPr>
          <p:spPr bwMode="auto">
            <a:xfrm>
              <a:off x="2216492" y="5157192"/>
              <a:ext cx="803" cy="600503"/>
            </a:xfrm>
            <a:prstGeom prst="line">
              <a:avLst/>
            </a:prstGeom>
            <a:solidFill>
              <a:schemeClr val="accent1"/>
            </a:solidFill>
            <a:ln w="22225" cap="flat" cmpd="sng" algn="ctr">
              <a:solidFill>
                <a:schemeClr val="tx1"/>
              </a:solidFill>
              <a:prstDash val="sysDash"/>
              <a:round/>
              <a:headEnd type="none"/>
              <a:tailEnd type="none"/>
            </a:ln>
            <a:effectLst/>
          </p:spPr>
        </p:cxnSp>
        <p:sp>
          <p:nvSpPr>
            <p:cNvPr id="189" name="弧形 188"/>
            <p:cNvSpPr/>
            <p:nvPr/>
          </p:nvSpPr>
          <p:spPr bwMode="auto">
            <a:xfrm rot="16200000" flipV="1">
              <a:off x="2052715" y="5386811"/>
              <a:ext cx="307214" cy="741251"/>
            </a:xfrm>
            <a:prstGeom prst="arc">
              <a:avLst/>
            </a:prstGeom>
            <a:noFill/>
            <a:ln w="22225" cap="flat" cmpd="sng" algn="ctr">
              <a:solidFill>
                <a:srgbClr val="C00000"/>
              </a:solidFill>
              <a:prstDash val="solid"/>
              <a:round/>
              <a:headEnd type="stealth" w="lg" len="lg"/>
              <a:tailEnd type="none"/>
            </a:ln>
            <a:effectLst/>
          </p:spPr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0" name="弧形 189"/>
            <p:cNvSpPr/>
            <p:nvPr/>
          </p:nvSpPr>
          <p:spPr bwMode="auto">
            <a:xfrm rot="16200000" flipV="1">
              <a:off x="1954473" y="4304463"/>
              <a:ext cx="505413" cy="2900417"/>
            </a:xfrm>
            <a:prstGeom prst="arc">
              <a:avLst/>
            </a:prstGeom>
            <a:noFill/>
            <a:ln w="22225" cap="flat" cmpd="sng" algn="ctr">
              <a:solidFill>
                <a:srgbClr val="C00000"/>
              </a:solidFill>
              <a:prstDash val="solid"/>
              <a:round/>
              <a:headEnd type="stealth" w="lg" len="lg"/>
              <a:tailEnd type="none"/>
            </a:ln>
            <a:effectLst/>
          </p:spPr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1" name="弧形 190"/>
            <p:cNvSpPr/>
            <p:nvPr/>
          </p:nvSpPr>
          <p:spPr bwMode="auto">
            <a:xfrm rot="16200000" flipV="1">
              <a:off x="1805380" y="2496465"/>
              <a:ext cx="780709" cy="6480721"/>
            </a:xfrm>
            <a:prstGeom prst="arc">
              <a:avLst/>
            </a:prstGeom>
            <a:noFill/>
            <a:ln w="22225" cap="flat" cmpd="sng" algn="ctr">
              <a:solidFill>
                <a:srgbClr val="C00000"/>
              </a:solidFill>
              <a:prstDash val="solid"/>
              <a:round/>
              <a:headEnd type="stealth" w="lg" len="lg"/>
              <a:tailEnd type="none"/>
            </a:ln>
            <a:effectLst/>
          </p:spPr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2" name="弧形 191"/>
            <p:cNvSpPr/>
            <p:nvPr/>
          </p:nvSpPr>
          <p:spPr bwMode="auto">
            <a:xfrm rot="16200000" flipV="1">
              <a:off x="1638690" y="-8368"/>
              <a:ext cx="1114092" cy="11521283"/>
            </a:xfrm>
            <a:prstGeom prst="arc">
              <a:avLst/>
            </a:prstGeom>
            <a:noFill/>
            <a:ln w="22225" cap="flat" cmpd="sng" algn="ctr">
              <a:solidFill>
                <a:srgbClr val="C00000"/>
              </a:solidFill>
              <a:prstDash val="solid"/>
              <a:round/>
              <a:headEnd type="stealth" w="lg" len="lg"/>
              <a:tailEnd type="none"/>
            </a:ln>
            <a:effectLst/>
          </p:spPr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93" name="矩形 192"/>
          <p:cNvSpPr/>
          <p:nvPr/>
        </p:nvSpPr>
        <p:spPr>
          <a:xfrm>
            <a:off x="1900573" y="5502836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①</a:t>
            </a:r>
            <a:endParaRPr lang="zh-CN" altLang="en-US" sz="1200" dirty="0">
              <a:solidFill>
                <a:srgbClr val="FF0000"/>
              </a:solidFill>
            </a:endParaRPr>
          </a:p>
        </p:txBody>
      </p:sp>
      <p:sp>
        <p:nvSpPr>
          <p:cNvPr id="194" name="矩形 193"/>
          <p:cNvSpPr/>
          <p:nvPr/>
        </p:nvSpPr>
        <p:spPr>
          <a:xfrm>
            <a:off x="1896949" y="5341761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②</a:t>
            </a:r>
            <a:endParaRPr lang="zh-CN" altLang="en-US" sz="1200" dirty="0">
              <a:solidFill>
                <a:srgbClr val="FF0000"/>
              </a:solidFill>
            </a:endParaRPr>
          </a:p>
        </p:txBody>
      </p:sp>
      <p:sp>
        <p:nvSpPr>
          <p:cNvPr id="195" name="矩形 194"/>
          <p:cNvSpPr/>
          <p:nvPr/>
        </p:nvSpPr>
        <p:spPr>
          <a:xfrm>
            <a:off x="1900573" y="5193096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③</a:t>
            </a:r>
            <a:endParaRPr lang="zh-CN" altLang="en-US" sz="1200" dirty="0">
              <a:solidFill>
                <a:srgbClr val="FF0000"/>
              </a:solidFill>
            </a:endParaRPr>
          </a:p>
        </p:txBody>
      </p:sp>
      <p:sp>
        <p:nvSpPr>
          <p:cNvPr id="196" name="矩形 195"/>
          <p:cNvSpPr/>
          <p:nvPr/>
        </p:nvSpPr>
        <p:spPr>
          <a:xfrm>
            <a:off x="1901014" y="5033318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④</a:t>
            </a:r>
          </a:p>
        </p:txBody>
      </p:sp>
      <p:sp>
        <p:nvSpPr>
          <p:cNvPr id="197" name="矩形 196"/>
          <p:cNvSpPr/>
          <p:nvPr/>
        </p:nvSpPr>
        <p:spPr>
          <a:xfrm>
            <a:off x="529523" y="5094529"/>
            <a:ext cx="143798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平方试探</a:t>
            </a:r>
            <a:endParaRPr lang="en-US" altLang="zh-CN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各次的位置</a:t>
            </a:r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198" name="矩形 197"/>
          <p:cNvSpPr/>
          <p:nvPr/>
        </p:nvSpPr>
        <p:spPr>
          <a:xfrm>
            <a:off x="345006" y="6310923"/>
            <a:ext cx="83675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</a:t>
            </a:r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次试探地址：（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hash(key)+k</a:t>
            </a:r>
            <a:r>
              <a:rPr lang="en-US" altLang="zh-CN" b="1" baseline="30000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 mod M,  k=0,1,2….</a:t>
            </a:r>
            <a:endParaRPr lang="zh-CN" altLang="en-US" baseline="30000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5831818"/>
      </p:ext>
    </p:extLst>
  </p:cSld>
  <p:clrMapOvr>
    <a:masterClrMapping/>
  </p:clrMapOvr>
  <p:transition advTm="157">
    <p:zoom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extBox 20"/>
          <p:cNvSpPr txBox="1">
            <a:spLocks noChangeArrowheads="1"/>
          </p:cNvSpPr>
          <p:nvPr/>
        </p:nvSpPr>
        <p:spPr bwMode="auto">
          <a:xfrm>
            <a:off x="171879" y="1196752"/>
            <a:ext cx="8576585" cy="275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lvl="1" indent="-3429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开放定址：双向平方试探方法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平方试探无法遍历散列表所有空桶（即使表长为素数）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lvl="2">
              <a:spcAft>
                <a:spcPts val="600"/>
              </a:spcAft>
              <a:buClr>
                <a:srgbClr val="C00000"/>
              </a:buClr>
              <a:defRPr/>
            </a:pP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双向平方试探法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088" y="85725"/>
            <a:ext cx="7599362" cy="914400"/>
          </a:xfrm>
        </p:spPr>
        <p:txBody>
          <a:bodyPr/>
          <a:lstStyle/>
          <a:p>
            <a:pPr>
              <a:defRPr/>
            </a:pPr>
            <a:r>
              <a:rPr lang="zh-CN" altLang="en-US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散列冲突排解</a:t>
            </a:r>
            <a:r>
              <a:rPr lang="en-US" altLang="zh-CN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(5)</a:t>
            </a:r>
            <a:endParaRPr lang="zh-CN" altLang="en-US" sz="3600" dirty="0">
              <a:solidFill>
                <a:srgbClr val="00336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87" name="矩形 186"/>
          <p:cNvSpPr/>
          <p:nvPr/>
        </p:nvSpPr>
        <p:spPr bwMode="auto">
          <a:xfrm>
            <a:off x="2056376" y="2620574"/>
            <a:ext cx="360040" cy="369487"/>
          </a:xfrm>
          <a:prstGeom prst="rect">
            <a:avLst/>
          </a:prstGeom>
          <a:solidFill>
            <a:srgbClr val="00B050"/>
          </a:solidFill>
          <a:ln w="12700" algn="ctr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lIns="0" tIns="0" rIns="0" bIns="0" rtlCol="0" anchor="ctr"/>
          <a:lstStyle/>
          <a:p>
            <a:pPr algn="ctr"/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+0</a:t>
            </a:r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9" name="矩形 198"/>
          <p:cNvSpPr/>
          <p:nvPr/>
        </p:nvSpPr>
        <p:spPr bwMode="auto">
          <a:xfrm>
            <a:off x="2774904" y="2620574"/>
            <a:ext cx="360040" cy="369487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algn="ctr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lIns="36000" tIns="0" rIns="36000" bIns="0" rtlCol="0" anchor="ctr"/>
          <a:lstStyle/>
          <a:p>
            <a:pPr algn="ctr"/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~</a:t>
            </a:r>
          </a:p>
        </p:txBody>
      </p:sp>
      <p:sp>
        <p:nvSpPr>
          <p:cNvPr id="200" name="矩形 199"/>
          <p:cNvSpPr/>
          <p:nvPr/>
        </p:nvSpPr>
        <p:spPr bwMode="auto">
          <a:xfrm>
            <a:off x="3134168" y="2620574"/>
            <a:ext cx="360040" cy="369487"/>
          </a:xfrm>
          <a:prstGeom prst="rect">
            <a:avLst/>
          </a:prstGeom>
          <a:solidFill>
            <a:srgbClr val="00B050"/>
          </a:solidFill>
          <a:ln w="12700" algn="ctr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lIns="0" tIns="0" rIns="0" bIns="0" rtlCol="0" anchor="ctr"/>
          <a:lstStyle/>
          <a:p>
            <a:pPr algn="ctr"/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+25</a:t>
            </a:r>
          </a:p>
        </p:txBody>
      </p:sp>
      <p:sp>
        <p:nvSpPr>
          <p:cNvPr id="206" name="矩形 205"/>
          <p:cNvSpPr/>
          <p:nvPr/>
        </p:nvSpPr>
        <p:spPr bwMode="auto">
          <a:xfrm>
            <a:off x="3493432" y="2620574"/>
            <a:ext cx="360040" cy="369487"/>
          </a:xfrm>
          <a:prstGeom prst="rect">
            <a:avLst/>
          </a:prstGeom>
          <a:solidFill>
            <a:srgbClr val="00B050"/>
          </a:solidFill>
          <a:ln w="12700" algn="ctr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lIns="0" tIns="0" rIns="0" bIns="0" rtlCol="0" anchor="ctr"/>
          <a:lstStyle/>
          <a:p>
            <a:pPr algn="ctr"/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+4</a:t>
            </a:r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7" name="矩形 206"/>
          <p:cNvSpPr/>
          <p:nvPr/>
        </p:nvSpPr>
        <p:spPr bwMode="auto">
          <a:xfrm>
            <a:off x="3852696" y="2620574"/>
            <a:ext cx="360040" cy="369487"/>
          </a:xfrm>
          <a:prstGeom prst="rect">
            <a:avLst/>
          </a:prstGeom>
          <a:solidFill>
            <a:srgbClr val="00B050"/>
          </a:solidFill>
          <a:ln w="12700" algn="ctr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lIns="0" tIns="0" rIns="0" bIns="0" rtlCol="0" anchor="ctr"/>
          <a:lstStyle/>
          <a:p>
            <a:pPr algn="ctr"/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+16</a:t>
            </a:r>
          </a:p>
        </p:txBody>
      </p:sp>
      <p:sp>
        <p:nvSpPr>
          <p:cNvPr id="209" name="矩形 208"/>
          <p:cNvSpPr/>
          <p:nvPr/>
        </p:nvSpPr>
        <p:spPr bwMode="auto">
          <a:xfrm>
            <a:off x="2419803" y="2620573"/>
            <a:ext cx="360040" cy="369487"/>
          </a:xfrm>
          <a:prstGeom prst="rect">
            <a:avLst/>
          </a:prstGeom>
          <a:solidFill>
            <a:srgbClr val="00B050"/>
          </a:solidFill>
          <a:ln w="12700" algn="ctr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lIns="0" tIns="0" rIns="0" bIns="0" rtlCol="0" anchor="ctr"/>
          <a:lstStyle/>
          <a:p>
            <a:pPr algn="ctr"/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+1</a:t>
            </a:r>
          </a:p>
        </p:txBody>
      </p:sp>
      <p:sp>
        <p:nvSpPr>
          <p:cNvPr id="210" name="矩形 209"/>
          <p:cNvSpPr/>
          <p:nvPr/>
        </p:nvSpPr>
        <p:spPr bwMode="auto">
          <a:xfrm>
            <a:off x="4211960" y="2620574"/>
            <a:ext cx="360040" cy="369487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algn="ctr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lIns="36000" tIns="0" rIns="36000" bIns="0" rtlCol="0" anchor="ctr"/>
          <a:lstStyle/>
          <a:p>
            <a:pPr algn="ctr"/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~</a:t>
            </a:r>
          </a:p>
        </p:txBody>
      </p:sp>
      <p:sp>
        <p:nvSpPr>
          <p:cNvPr id="211" name="矩形 210"/>
          <p:cNvSpPr/>
          <p:nvPr/>
        </p:nvSpPr>
        <p:spPr bwMode="auto">
          <a:xfrm>
            <a:off x="4571224" y="2620574"/>
            <a:ext cx="360040" cy="369487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algn="ctr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lIns="36000" tIns="0" rIns="36000" bIns="0" rtlCol="0" anchor="ctr"/>
          <a:lstStyle/>
          <a:p>
            <a:pPr algn="ctr"/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~</a:t>
            </a:r>
          </a:p>
        </p:txBody>
      </p:sp>
      <p:sp>
        <p:nvSpPr>
          <p:cNvPr id="217" name="矩形 216"/>
          <p:cNvSpPr/>
          <p:nvPr/>
        </p:nvSpPr>
        <p:spPr bwMode="auto">
          <a:xfrm>
            <a:off x="4930488" y="2620574"/>
            <a:ext cx="360040" cy="369487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algn="ctr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lIns="36000" tIns="0" rIns="36000" bIns="0" rtlCol="0" anchor="ctr"/>
          <a:lstStyle/>
          <a:p>
            <a:pPr algn="ctr"/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~</a:t>
            </a:r>
          </a:p>
        </p:txBody>
      </p:sp>
      <p:sp>
        <p:nvSpPr>
          <p:cNvPr id="218" name="矩形 217"/>
          <p:cNvSpPr/>
          <p:nvPr/>
        </p:nvSpPr>
        <p:spPr bwMode="auto">
          <a:xfrm>
            <a:off x="5283353" y="2620573"/>
            <a:ext cx="360040" cy="369487"/>
          </a:xfrm>
          <a:prstGeom prst="rect">
            <a:avLst/>
          </a:prstGeom>
          <a:solidFill>
            <a:srgbClr val="00B050"/>
          </a:solidFill>
          <a:ln w="12700" algn="ctr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lIns="0" tIns="0" rIns="0" bIns="0" rtlCol="0" anchor="ctr"/>
          <a:lstStyle/>
          <a:p>
            <a:pPr algn="ctr"/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+9</a:t>
            </a:r>
          </a:p>
        </p:txBody>
      </p:sp>
      <p:sp>
        <p:nvSpPr>
          <p:cNvPr id="219" name="矩形 218"/>
          <p:cNvSpPr/>
          <p:nvPr/>
        </p:nvSpPr>
        <p:spPr bwMode="auto">
          <a:xfrm>
            <a:off x="5642617" y="2620573"/>
            <a:ext cx="360040" cy="369487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algn="ctr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lIns="36000" tIns="0" rIns="36000" bIns="0" rtlCol="0" anchor="ctr"/>
          <a:lstStyle/>
          <a:p>
            <a:pPr algn="ctr"/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~</a:t>
            </a:r>
          </a:p>
        </p:txBody>
      </p:sp>
      <p:sp>
        <p:nvSpPr>
          <p:cNvPr id="220" name="矩形 219"/>
          <p:cNvSpPr/>
          <p:nvPr/>
        </p:nvSpPr>
        <p:spPr>
          <a:xfrm>
            <a:off x="2436636" y="2986304"/>
            <a:ext cx="2952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1400" dirty="0"/>
          </a:p>
        </p:txBody>
      </p:sp>
      <p:sp>
        <p:nvSpPr>
          <p:cNvPr id="221" name="矩形 220"/>
          <p:cNvSpPr/>
          <p:nvPr/>
        </p:nvSpPr>
        <p:spPr>
          <a:xfrm>
            <a:off x="2801468" y="2986304"/>
            <a:ext cx="2952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1400" dirty="0"/>
          </a:p>
        </p:txBody>
      </p:sp>
      <p:sp>
        <p:nvSpPr>
          <p:cNvPr id="222" name="矩形 221"/>
          <p:cNvSpPr/>
          <p:nvPr/>
        </p:nvSpPr>
        <p:spPr>
          <a:xfrm>
            <a:off x="3166300" y="2986304"/>
            <a:ext cx="2952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1400" dirty="0"/>
          </a:p>
        </p:txBody>
      </p:sp>
      <p:sp>
        <p:nvSpPr>
          <p:cNvPr id="223" name="矩形 222"/>
          <p:cNvSpPr/>
          <p:nvPr/>
        </p:nvSpPr>
        <p:spPr>
          <a:xfrm>
            <a:off x="3531132" y="2986304"/>
            <a:ext cx="2952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sz="1400" dirty="0"/>
          </a:p>
        </p:txBody>
      </p:sp>
      <p:sp>
        <p:nvSpPr>
          <p:cNvPr id="224" name="矩形 223"/>
          <p:cNvSpPr/>
          <p:nvPr/>
        </p:nvSpPr>
        <p:spPr>
          <a:xfrm>
            <a:off x="3895964" y="2986304"/>
            <a:ext cx="2952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endParaRPr lang="zh-CN" altLang="en-US" sz="1400" dirty="0"/>
          </a:p>
        </p:txBody>
      </p:sp>
      <p:sp>
        <p:nvSpPr>
          <p:cNvPr id="225" name="矩形 224"/>
          <p:cNvSpPr/>
          <p:nvPr/>
        </p:nvSpPr>
        <p:spPr>
          <a:xfrm>
            <a:off x="4260796" y="2986304"/>
            <a:ext cx="2952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endParaRPr lang="zh-CN" altLang="en-US" sz="1400" dirty="0"/>
          </a:p>
        </p:txBody>
      </p:sp>
      <p:sp>
        <p:nvSpPr>
          <p:cNvPr id="226" name="矩形 225"/>
          <p:cNvSpPr/>
          <p:nvPr/>
        </p:nvSpPr>
        <p:spPr>
          <a:xfrm>
            <a:off x="4625628" y="2986304"/>
            <a:ext cx="2952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endParaRPr lang="zh-CN" altLang="en-US" sz="1400" dirty="0"/>
          </a:p>
        </p:txBody>
      </p:sp>
      <p:sp>
        <p:nvSpPr>
          <p:cNvPr id="227" name="矩形 226"/>
          <p:cNvSpPr/>
          <p:nvPr/>
        </p:nvSpPr>
        <p:spPr>
          <a:xfrm>
            <a:off x="4990460" y="2986304"/>
            <a:ext cx="2952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endParaRPr lang="zh-CN" altLang="en-US" sz="1400" dirty="0"/>
          </a:p>
        </p:txBody>
      </p:sp>
      <p:sp>
        <p:nvSpPr>
          <p:cNvPr id="228" name="矩形 227"/>
          <p:cNvSpPr/>
          <p:nvPr/>
        </p:nvSpPr>
        <p:spPr>
          <a:xfrm>
            <a:off x="5355294" y="2986304"/>
            <a:ext cx="2952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endParaRPr lang="zh-CN" altLang="en-US" sz="1400" dirty="0"/>
          </a:p>
        </p:txBody>
      </p:sp>
      <p:sp>
        <p:nvSpPr>
          <p:cNvPr id="229" name="矩形 228"/>
          <p:cNvSpPr/>
          <p:nvPr/>
        </p:nvSpPr>
        <p:spPr>
          <a:xfrm>
            <a:off x="5604728" y="2986304"/>
            <a:ext cx="4058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endParaRPr lang="zh-CN" altLang="en-US" sz="1400" dirty="0"/>
          </a:p>
        </p:txBody>
      </p:sp>
      <p:sp>
        <p:nvSpPr>
          <p:cNvPr id="230" name="矩形 229"/>
          <p:cNvSpPr/>
          <p:nvPr/>
        </p:nvSpPr>
        <p:spPr>
          <a:xfrm>
            <a:off x="2071804" y="2986304"/>
            <a:ext cx="2952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endParaRPr lang="zh-CN" altLang="en-US" sz="1400" dirty="0"/>
          </a:p>
        </p:txBody>
      </p:sp>
      <p:sp>
        <p:nvSpPr>
          <p:cNvPr id="231" name="矩形 230"/>
          <p:cNvSpPr/>
          <p:nvPr/>
        </p:nvSpPr>
        <p:spPr>
          <a:xfrm>
            <a:off x="4191238" y="3253384"/>
            <a:ext cx="54713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即使表长为素数，仍只能遍历约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50%</a:t>
            </a:r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的桶</a:t>
            </a:r>
            <a:endParaRPr lang="zh-CN" alt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232" name="矩形 231"/>
          <p:cNvSpPr/>
          <p:nvPr/>
        </p:nvSpPr>
        <p:spPr bwMode="auto">
          <a:xfrm>
            <a:off x="3134270" y="2251085"/>
            <a:ext cx="360040" cy="369487"/>
          </a:xfrm>
          <a:prstGeom prst="rect">
            <a:avLst/>
          </a:prstGeom>
          <a:solidFill>
            <a:srgbClr val="00B050"/>
          </a:solidFill>
          <a:ln w="12700" algn="ctr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lIns="0" tIns="0" rIns="0" bIns="0" rtlCol="0" anchor="ctr"/>
          <a:lstStyle/>
          <a:p>
            <a:pPr algn="ctr"/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+36</a:t>
            </a:r>
          </a:p>
        </p:txBody>
      </p:sp>
      <p:sp>
        <p:nvSpPr>
          <p:cNvPr id="233" name="矩形 232"/>
          <p:cNvSpPr/>
          <p:nvPr/>
        </p:nvSpPr>
        <p:spPr bwMode="auto">
          <a:xfrm>
            <a:off x="3851880" y="2249460"/>
            <a:ext cx="360040" cy="369487"/>
          </a:xfrm>
          <a:prstGeom prst="rect">
            <a:avLst/>
          </a:prstGeom>
          <a:solidFill>
            <a:srgbClr val="00B050"/>
          </a:solidFill>
          <a:ln w="12700" algn="ctr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lIns="0" tIns="0" rIns="0" bIns="0" rtlCol="0" anchor="ctr"/>
          <a:lstStyle/>
          <a:p>
            <a:pPr algn="ctr"/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+49</a:t>
            </a:r>
          </a:p>
        </p:txBody>
      </p:sp>
      <p:sp>
        <p:nvSpPr>
          <p:cNvPr id="234" name="矩形 233"/>
          <p:cNvSpPr/>
          <p:nvPr/>
        </p:nvSpPr>
        <p:spPr bwMode="auto">
          <a:xfrm>
            <a:off x="5284573" y="2249460"/>
            <a:ext cx="360040" cy="369487"/>
          </a:xfrm>
          <a:prstGeom prst="rect">
            <a:avLst/>
          </a:prstGeom>
          <a:solidFill>
            <a:srgbClr val="00B050"/>
          </a:solidFill>
          <a:ln w="12700" algn="ctr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lIns="0" tIns="0" rIns="0" bIns="0" rtlCol="0" anchor="ctr"/>
          <a:lstStyle/>
          <a:p>
            <a:pPr algn="ctr"/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+64</a:t>
            </a:r>
          </a:p>
        </p:txBody>
      </p:sp>
      <p:sp>
        <p:nvSpPr>
          <p:cNvPr id="235" name="矩形 234"/>
          <p:cNvSpPr/>
          <p:nvPr/>
        </p:nvSpPr>
        <p:spPr bwMode="auto">
          <a:xfrm>
            <a:off x="3493432" y="2251083"/>
            <a:ext cx="360040" cy="369487"/>
          </a:xfrm>
          <a:prstGeom prst="rect">
            <a:avLst/>
          </a:prstGeom>
          <a:solidFill>
            <a:srgbClr val="00B050"/>
          </a:solidFill>
          <a:ln w="12700" algn="ctr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lIns="0" tIns="0" rIns="0" bIns="0" rtlCol="0" anchor="ctr"/>
          <a:lstStyle/>
          <a:p>
            <a:pPr algn="ctr"/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+81</a:t>
            </a:r>
          </a:p>
        </p:txBody>
      </p:sp>
      <p:sp>
        <p:nvSpPr>
          <p:cNvPr id="236" name="矩形 235"/>
          <p:cNvSpPr/>
          <p:nvPr/>
        </p:nvSpPr>
        <p:spPr bwMode="auto">
          <a:xfrm>
            <a:off x="2420145" y="2251085"/>
            <a:ext cx="360040" cy="369487"/>
          </a:xfrm>
          <a:prstGeom prst="rect">
            <a:avLst/>
          </a:prstGeom>
          <a:solidFill>
            <a:srgbClr val="00B050"/>
          </a:solidFill>
          <a:ln w="12700" algn="ctr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lIns="0" tIns="0" rIns="0" bIns="0" rtlCol="0" anchor="ctr"/>
          <a:lstStyle/>
          <a:p>
            <a:pPr algn="ctr"/>
            <a:r>
              <a:rPr lang="en-US" altLang="zh-CN" sz="105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+100</a:t>
            </a:r>
          </a:p>
        </p:txBody>
      </p:sp>
      <p:sp>
        <p:nvSpPr>
          <p:cNvPr id="237" name="矩形 236"/>
          <p:cNvSpPr/>
          <p:nvPr/>
        </p:nvSpPr>
        <p:spPr bwMode="auto">
          <a:xfrm>
            <a:off x="687072" y="4224064"/>
            <a:ext cx="360040" cy="369487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algn="ctr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lIns="36000" tIns="0" rIns="36000" bIns="0" rtlCol="0" anchor="ctr"/>
          <a:lstStyle/>
          <a:p>
            <a:pPr algn="ctr"/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~</a:t>
            </a:r>
          </a:p>
        </p:txBody>
      </p:sp>
      <p:sp>
        <p:nvSpPr>
          <p:cNvPr id="238" name="矩形 237"/>
          <p:cNvSpPr/>
          <p:nvPr/>
        </p:nvSpPr>
        <p:spPr bwMode="auto">
          <a:xfrm>
            <a:off x="1046336" y="4224064"/>
            <a:ext cx="360040" cy="369487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algn="ctr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lIns="36000" tIns="0" rIns="36000" bIns="0" rtlCol="0" anchor="ctr"/>
          <a:lstStyle/>
          <a:p>
            <a:pPr algn="ctr"/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-9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9" name="矩形 238"/>
          <p:cNvSpPr/>
          <p:nvPr/>
        </p:nvSpPr>
        <p:spPr bwMode="auto">
          <a:xfrm>
            <a:off x="1405600" y="4224064"/>
            <a:ext cx="360040" cy="369487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algn="ctr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lIns="36000" tIns="0" rIns="36000" bIns="0" rtlCol="0" anchor="ctr"/>
          <a:lstStyle/>
          <a:p>
            <a:pPr algn="ctr"/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~</a:t>
            </a:r>
          </a:p>
        </p:txBody>
      </p:sp>
      <p:sp>
        <p:nvSpPr>
          <p:cNvPr id="240" name="矩形 239"/>
          <p:cNvSpPr/>
          <p:nvPr/>
        </p:nvSpPr>
        <p:spPr bwMode="auto">
          <a:xfrm>
            <a:off x="1764864" y="4224064"/>
            <a:ext cx="360040" cy="369487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algn="ctr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lIns="36000" tIns="0" rIns="36000" bIns="0" rtlCol="0" anchor="ctr"/>
          <a:lstStyle/>
          <a:p>
            <a:pPr algn="ctr"/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~</a:t>
            </a:r>
          </a:p>
        </p:txBody>
      </p:sp>
      <p:sp>
        <p:nvSpPr>
          <p:cNvPr id="241" name="矩形 240"/>
          <p:cNvSpPr/>
          <p:nvPr/>
        </p:nvSpPr>
        <p:spPr bwMode="auto">
          <a:xfrm>
            <a:off x="2483392" y="4224064"/>
            <a:ext cx="360040" cy="369487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algn="ctr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lIns="36000" tIns="0" rIns="36000" bIns="0" rtlCol="0" anchor="ctr"/>
          <a:lstStyle/>
          <a:p>
            <a:pPr algn="ctr"/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~</a:t>
            </a:r>
          </a:p>
        </p:txBody>
      </p:sp>
      <p:sp>
        <p:nvSpPr>
          <p:cNvPr id="242" name="矩形 241"/>
          <p:cNvSpPr/>
          <p:nvPr/>
        </p:nvSpPr>
        <p:spPr bwMode="auto">
          <a:xfrm>
            <a:off x="2842656" y="4224064"/>
            <a:ext cx="360040" cy="369487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algn="ctr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lIns="36000" tIns="0" rIns="36000" bIns="0" rtlCol="0" anchor="ctr"/>
          <a:lstStyle/>
          <a:p>
            <a:pPr algn="ctr"/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-4</a:t>
            </a:r>
          </a:p>
        </p:txBody>
      </p:sp>
      <p:sp>
        <p:nvSpPr>
          <p:cNvPr id="243" name="矩形 242"/>
          <p:cNvSpPr/>
          <p:nvPr/>
        </p:nvSpPr>
        <p:spPr bwMode="auto">
          <a:xfrm>
            <a:off x="3201920" y="4224064"/>
            <a:ext cx="360040" cy="369487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algn="ctr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lIns="36000" tIns="0" rIns="36000" bIns="0" rtlCol="0" anchor="ctr"/>
          <a:lstStyle/>
          <a:p>
            <a:pPr algn="ctr"/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~</a:t>
            </a:r>
          </a:p>
        </p:txBody>
      </p:sp>
      <p:sp>
        <p:nvSpPr>
          <p:cNvPr id="244" name="矩形 243"/>
          <p:cNvSpPr/>
          <p:nvPr/>
        </p:nvSpPr>
        <p:spPr bwMode="auto">
          <a:xfrm>
            <a:off x="3561184" y="4224064"/>
            <a:ext cx="360040" cy="369487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algn="ctr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lIns="36000" tIns="0" rIns="36000" bIns="0" rtlCol="0" anchor="ctr"/>
          <a:lstStyle/>
          <a:p>
            <a:pPr algn="ctr"/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~</a:t>
            </a:r>
          </a:p>
        </p:txBody>
      </p:sp>
      <p:sp>
        <p:nvSpPr>
          <p:cNvPr id="245" name="矩形 244"/>
          <p:cNvSpPr/>
          <p:nvPr/>
        </p:nvSpPr>
        <p:spPr bwMode="auto">
          <a:xfrm>
            <a:off x="5713061" y="4224063"/>
            <a:ext cx="360040" cy="369487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algn="ctr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lIns="36000" tIns="0" rIns="36000" bIns="0" rtlCol="0" anchor="ctr"/>
          <a:lstStyle/>
          <a:p>
            <a:pPr algn="ctr"/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</a:p>
        </p:txBody>
      </p:sp>
      <p:sp>
        <p:nvSpPr>
          <p:cNvPr id="246" name="矩形 245"/>
          <p:cNvSpPr/>
          <p:nvPr/>
        </p:nvSpPr>
        <p:spPr bwMode="auto">
          <a:xfrm>
            <a:off x="2128291" y="4224063"/>
            <a:ext cx="360040" cy="369487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algn="ctr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lIns="36000" tIns="0" rIns="36000" bIns="0" rtlCol="0" anchor="ctr"/>
          <a:lstStyle/>
          <a:p>
            <a:pPr algn="ctr"/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~</a:t>
            </a:r>
          </a:p>
        </p:txBody>
      </p:sp>
      <p:sp>
        <p:nvSpPr>
          <p:cNvPr id="247" name="矩形 246"/>
          <p:cNvSpPr/>
          <p:nvPr/>
        </p:nvSpPr>
        <p:spPr bwMode="auto">
          <a:xfrm>
            <a:off x="6076032" y="4224064"/>
            <a:ext cx="360040" cy="369487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algn="ctr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lIns="36000" tIns="0" rIns="36000" bIns="0" rtlCol="0" anchor="ctr"/>
          <a:lstStyle/>
          <a:p>
            <a:pPr algn="ctr"/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~</a:t>
            </a:r>
          </a:p>
        </p:txBody>
      </p:sp>
      <p:sp>
        <p:nvSpPr>
          <p:cNvPr id="248" name="矩形 247"/>
          <p:cNvSpPr/>
          <p:nvPr/>
        </p:nvSpPr>
        <p:spPr bwMode="auto">
          <a:xfrm>
            <a:off x="6435296" y="4224064"/>
            <a:ext cx="360040" cy="369487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algn="ctr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lIns="36000" tIns="0" rIns="36000" bIns="0" rtlCol="0" anchor="ctr"/>
          <a:lstStyle/>
          <a:p>
            <a:pPr algn="ctr"/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~</a:t>
            </a:r>
          </a:p>
        </p:txBody>
      </p:sp>
      <p:sp>
        <p:nvSpPr>
          <p:cNvPr id="249" name="矩形 248"/>
          <p:cNvSpPr/>
          <p:nvPr/>
        </p:nvSpPr>
        <p:spPr bwMode="auto">
          <a:xfrm>
            <a:off x="3920448" y="4224064"/>
            <a:ext cx="360040" cy="369487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algn="ctr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lIns="36000" tIns="0" rIns="36000" bIns="0" rtlCol="0" anchor="ctr"/>
          <a:lstStyle/>
          <a:p>
            <a:pPr algn="ctr"/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-1</a:t>
            </a:r>
          </a:p>
        </p:txBody>
      </p:sp>
      <p:sp>
        <p:nvSpPr>
          <p:cNvPr id="250" name="矩形 249"/>
          <p:cNvSpPr/>
          <p:nvPr/>
        </p:nvSpPr>
        <p:spPr bwMode="auto">
          <a:xfrm>
            <a:off x="4279712" y="4224064"/>
            <a:ext cx="360040" cy="369487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algn="ctr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lIns="36000" tIns="0" rIns="36000" bIns="0" rtlCol="0" anchor="ctr"/>
          <a:lstStyle/>
          <a:p>
            <a:pPr algn="ctr"/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</a:p>
        </p:txBody>
      </p:sp>
      <p:sp>
        <p:nvSpPr>
          <p:cNvPr id="251" name="矩形 250"/>
          <p:cNvSpPr/>
          <p:nvPr/>
        </p:nvSpPr>
        <p:spPr bwMode="auto">
          <a:xfrm>
            <a:off x="4638976" y="4224064"/>
            <a:ext cx="360040" cy="369487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algn="ctr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lIns="36000" tIns="0" rIns="36000" bIns="0" rtlCol="0" anchor="ctr"/>
          <a:lstStyle/>
          <a:p>
            <a:pPr algn="ctr"/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</a:p>
        </p:txBody>
      </p:sp>
      <p:sp>
        <p:nvSpPr>
          <p:cNvPr id="252" name="矩形 251"/>
          <p:cNvSpPr/>
          <p:nvPr/>
        </p:nvSpPr>
        <p:spPr bwMode="auto">
          <a:xfrm>
            <a:off x="4991841" y="4224063"/>
            <a:ext cx="360040" cy="369487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algn="ctr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lIns="36000" tIns="0" rIns="36000" bIns="0" rtlCol="0" anchor="ctr"/>
          <a:lstStyle/>
          <a:p>
            <a:pPr algn="ctr"/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~</a:t>
            </a:r>
          </a:p>
        </p:txBody>
      </p:sp>
      <p:sp>
        <p:nvSpPr>
          <p:cNvPr id="253" name="矩形 252"/>
          <p:cNvSpPr/>
          <p:nvPr/>
        </p:nvSpPr>
        <p:spPr bwMode="auto">
          <a:xfrm>
            <a:off x="5351105" y="4224063"/>
            <a:ext cx="360040" cy="369487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algn="ctr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lIns="36000" tIns="0" rIns="36000" bIns="0" rtlCol="0" anchor="ctr"/>
          <a:lstStyle/>
          <a:p>
            <a:pPr algn="ctr"/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~</a:t>
            </a:r>
          </a:p>
        </p:txBody>
      </p:sp>
      <p:sp>
        <p:nvSpPr>
          <p:cNvPr id="254" name="矩形 253"/>
          <p:cNvSpPr/>
          <p:nvPr/>
        </p:nvSpPr>
        <p:spPr bwMode="auto">
          <a:xfrm>
            <a:off x="7160223" y="4224063"/>
            <a:ext cx="360040" cy="369487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algn="ctr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lIns="36000" tIns="0" rIns="36000" bIns="0" rtlCol="0" anchor="ctr"/>
          <a:lstStyle/>
          <a:p>
            <a:pPr algn="ctr"/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~</a:t>
            </a:r>
          </a:p>
        </p:txBody>
      </p:sp>
      <p:sp>
        <p:nvSpPr>
          <p:cNvPr id="255" name="矩形 254"/>
          <p:cNvSpPr/>
          <p:nvPr/>
        </p:nvSpPr>
        <p:spPr bwMode="auto">
          <a:xfrm>
            <a:off x="7523194" y="4224064"/>
            <a:ext cx="360040" cy="369487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algn="ctr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lIns="36000" tIns="0" rIns="36000" bIns="0" rtlCol="0" anchor="ctr"/>
          <a:lstStyle/>
          <a:p>
            <a:pPr algn="ctr"/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</a:p>
        </p:txBody>
      </p:sp>
      <p:sp>
        <p:nvSpPr>
          <p:cNvPr id="256" name="矩形 255"/>
          <p:cNvSpPr/>
          <p:nvPr/>
        </p:nvSpPr>
        <p:spPr bwMode="auto">
          <a:xfrm>
            <a:off x="6798267" y="4224063"/>
            <a:ext cx="360040" cy="369487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algn="ctr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lIns="36000" tIns="0" rIns="36000" bIns="0" rtlCol="0" anchor="ctr"/>
          <a:lstStyle/>
          <a:p>
            <a:pPr algn="ctr"/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~</a:t>
            </a:r>
          </a:p>
        </p:txBody>
      </p:sp>
      <p:grpSp>
        <p:nvGrpSpPr>
          <p:cNvPr id="15" name="组合 14"/>
          <p:cNvGrpSpPr/>
          <p:nvPr/>
        </p:nvGrpSpPr>
        <p:grpSpPr>
          <a:xfrm>
            <a:off x="1209806" y="3717032"/>
            <a:ext cx="6480721" cy="987415"/>
            <a:chOff x="1210673" y="3926090"/>
            <a:chExt cx="6480721" cy="780709"/>
          </a:xfrm>
        </p:grpSpPr>
        <p:sp>
          <p:nvSpPr>
            <p:cNvPr id="257" name="弧形 256"/>
            <p:cNvSpPr/>
            <p:nvPr/>
          </p:nvSpPr>
          <p:spPr bwMode="auto">
            <a:xfrm rot="16200000" flipV="1">
              <a:off x="4297427" y="3934325"/>
              <a:ext cx="307214" cy="741251"/>
            </a:xfrm>
            <a:prstGeom prst="arc">
              <a:avLst/>
            </a:prstGeom>
            <a:noFill/>
            <a:ln w="22225" cap="flat" cmpd="sng" algn="ctr">
              <a:solidFill>
                <a:srgbClr val="C00000"/>
              </a:solidFill>
              <a:prstDash val="solid"/>
              <a:round/>
              <a:headEnd type="stealth" w="lg" len="lg"/>
              <a:tailEnd type="none"/>
            </a:ln>
            <a:effectLst/>
          </p:spPr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8" name="弧形 257"/>
            <p:cNvSpPr/>
            <p:nvPr/>
          </p:nvSpPr>
          <p:spPr bwMode="auto">
            <a:xfrm rot="16200000" flipV="1">
              <a:off x="4199185" y="2851977"/>
              <a:ext cx="505413" cy="2900417"/>
            </a:xfrm>
            <a:prstGeom prst="arc">
              <a:avLst/>
            </a:prstGeom>
            <a:noFill/>
            <a:ln w="22225" cap="flat" cmpd="sng" algn="ctr">
              <a:solidFill>
                <a:srgbClr val="C00000"/>
              </a:solidFill>
              <a:prstDash val="solid"/>
              <a:round/>
              <a:headEnd type="stealth" w="lg" len="lg"/>
              <a:tailEnd type="none"/>
            </a:ln>
            <a:effectLst/>
          </p:spPr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9" name="弧形 258"/>
            <p:cNvSpPr/>
            <p:nvPr/>
          </p:nvSpPr>
          <p:spPr bwMode="auto">
            <a:xfrm rot="16200000" flipV="1">
              <a:off x="4060679" y="1076084"/>
              <a:ext cx="780709" cy="6480721"/>
            </a:xfrm>
            <a:prstGeom prst="arc">
              <a:avLst/>
            </a:prstGeom>
            <a:noFill/>
            <a:ln w="22225" cap="flat" cmpd="sng" algn="ctr">
              <a:solidFill>
                <a:srgbClr val="C00000"/>
              </a:solidFill>
              <a:prstDash val="solid"/>
              <a:round/>
              <a:headEnd type="stealth" w="lg" len="lg"/>
              <a:tailEnd type="none"/>
            </a:ln>
            <a:effectLst/>
          </p:spPr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" name="组合 2"/>
          <p:cNvGrpSpPr/>
          <p:nvPr/>
        </p:nvGrpSpPr>
        <p:grpSpPr>
          <a:xfrm flipH="1" flipV="1">
            <a:off x="1178926" y="3910469"/>
            <a:ext cx="6544215" cy="1360657"/>
            <a:chOff x="1851087" y="5417404"/>
            <a:chExt cx="6480721" cy="780709"/>
          </a:xfrm>
        </p:grpSpPr>
        <p:sp>
          <p:nvSpPr>
            <p:cNvPr id="260" name="弧形 259"/>
            <p:cNvSpPr/>
            <p:nvPr/>
          </p:nvSpPr>
          <p:spPr bwMode="auto">
            <a:xfrm rot="16200000" flipV="1">
              <a:off x="4937841" y="5425639"/>
              <a:ext cx="307214" cy="741251"/>
            </a:xfrm>
            <a:prstGeom prst="arc">
              <a:avLst/>
            </a:prstGeom>
            <a:noFill/>
            <a:ln w="22225" cap="flat" cmpd="sng" algn="ctr">
              <a:solidFill>
                <a:srgbClr val="C00000"/>
              </a:solidFill>
              <a:prstDash val="solid"/>
              <a:round/>
              <a:headEnd type="stealth" w="lg" len="lg"/>
              <a:tailEnd type="none"/>
            </a:ln>
            <a:effectLst/>
          </p:spPr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1" name="弧形 260"/>
            <p:cNvSpPr/>
            <p:nvPr/>
          </p:nvSpPr>
          <p:spPr bwMode="auto">
            <a:xfrm rot="16200000" flipV="1">
              <a:off x="4839599" y="4343291"/>
              <a:ext cx="505413" cy="2900417"/>
            </a:xfrm>
            <a:prstGeom prst="arc">
              <a:avLst/>
            </a:prstGeom>
            <a:noFill/>
            <a:ln w="22225" cap="flat" cmpd="sng" algn="ctr">
              <a:solidFill>
                <a:srgbClr val="C00000"/>
              </a:solidFill>
              <a:prstDash val="solid"/>
              <a:round/>
              <a:headEnd type="stealth" w="lg" len="lg"/>
              <a:tailEnd type="none"/>
            </a:ln>
            <a:effectLst/>
          </p:spPr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2" name="弧形 261"/>
            <p:cNvSpPr/>
            <p:nvPr/>
          </p:nvSpPr>
          <p:spPr bwMode="auto">
            <a:xfrm rot="16200000" flipV="1">
              <a:off x="4701093" y="2567398"/>
              <a:ext cx="780709" cy="6480721"/>
            </a:xfrm>
            <a:prstGeom prst="arc">
              <a:avLst/>
            </a:prstGeom>
            <a:noFill/>
            <a:ln w="22225" cap="flat" cmpd="sng" algn="ctr">
              <a:solidFill>
                <a:srgbClr val="C00000"/>
              </a:solidFill>
              <a:prstDash val="solid"/>
              <a:round/>
              <a:headEnd type="stealth" w="lg" len="lg"/>
              <a:tailEnd type="none"/>
            </a:ln>
            <a:effectLst/>
          </p:spPr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63" name="矩形 262"/>
          <p:cNvSpPr/>
          <p:nvPr/>
        </p:nvSpPr>
        <p:spPr>
          <a:xfrm>
            <a:off x="4639752" y="4632762"/>
            <a:ext cx="47567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次试探地址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(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hash(key)+1</a:t>
            </a:r>
            <a:r>
              <a:rPr lang="en-US" altLang="zh-CN" b="1" baseline="30000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 mod M</a:t>
            </a:r>
            <a:endParaRPr lang="zh-CN" altLang="en-US" baseline="300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264" name="矩形 263"/>
          <p:cNvSpPr/>
          <p:nvPr/>
        </p:nvSpPr>
        <p:spPr>
          <a:xfrm>
            <a:off x="4639752" y="4943889"/>
            <a:ext cx="47567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次试探地址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(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hash(key) -1</a:t>
            </a:r>
            <a:r>
              <a:rPr lang="en-US" altLang="zh-CN" b="1" baseline="30000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 mod M</a:t>
            </a:r>
            <a:endParaRPr lang="zh-CN" altLang="en-US" baseline="300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265" name="矩形 264"/>
          <p:cNvSpPr/>
          <p:nvPr/>
        </p:nvSpPr>
        <p:spPr>
          <a:xfrm>
            <a:off x="4639752" y="5255016"/>
            <a:ext cx="47567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次试探地址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(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hash(key)+2</a:t>
            </a:r>
            <a:r>
              <a:rPr lang="en-US" altLang="zh-CN" b="1" baseline="30000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 mod M</a:t>
            </a:r>
            <a:endParaRPr lang="zh-CN" altLang="en-US" baseline="300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266" name="矩形 265"/>
          <p:cNvSpPr/>
          <p:nvPr/>
        </p:nvSpPr>
        <p:spPr>
          <a:xfrm>
            <a:off x="4639752" y="5566143"/>
            <a:ext cx="47567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次试探地址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(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hash(key) -2</a:t>
            </a:r>
            <a:r>
              <a:rPr lang="en-US" altLang="zh-CN" b="1" baseline="30000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 mod M</a:t>
            </a:r>
            <a:endParaRPr lang="zh-CN" altLang="en-US" baseline="300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267" name="矩形 266"/>
          <p:cNvSpPr/>
          <p:nvPr/>
        </p:nvSpPr>
        <p:spPr>
          <a:xfrm>
            <a:off x="4639752" y="5877272"/>
            <a:ext cx="47567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次试探地址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(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hash(key)+3</a:t>
            </a:r>
            <a:r>
              <a:rPr lang="en-US" altLang="zh-CN" b="1" baseline="30000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 mod M</a:t>
            </a:r>
            <a:endParaRPr lang="zh-CN" altLang="en-US" baseline="30000" dirty="0">
              <a:solidFill>
                <a:schemeClr val="accent2">
                  <a:lumMod val="50000"/>
                </a:schemeClr>
              </a:solidFill>
            </a:endParaRPr>
          </a:p>
        </p:txBody>
      </p:sp>
      <p:grpSp>
        <p:nvGrpSpPr>
          <p:cNvPr id="39" name="组合 38"/>
          <p:cNvGrpSpPr/>
          <p:nvPr/>
        </p:nvGrpSpPr>
        <p:grpSpPr>
          <a:xfrm>
            <a:off x="389962" y="5600141"/>
            <a:ext cx="3954232" cy="673508"/>
            <a:chOff x="327808" y="5537254"/>
            <a:chExt cx="3954232" cy="673508"/>
          </a:xfrm>
        </p:grpSpPr>
        <p:sp>
          <p:nvSpPr>
            <p:cNvPr id="268" name="矩形 267"/>
            <p:cNvSpPr/>
            <p:nvPr/>
          </p:nvSpPr>
          <p:spPr bwMode="auto">
            <a:xfrm>
              <a:off x="327808" y="5537255"/>
              <a:ext cx="360040" cy="369487"/>
            </a:xfrm>
            <a:prstGeom prst="rect">
              <a:avLst/>
            </a:prstGeom>
            <a:solidFill>
              <a:srgbClr val="00B050"/>
            </a:solidFill>
            <a:ln w="12700" algn="ctr">
              <a:solidFill>
                <a:srgbClr val="C00000"/>
              </a:solidFill>
              <a:miter lim="800000"/>
              <a:headEnd/>
              <a:tailEnd/>
            </a:ln>
            <a:effectLst/>
          </p:spPr>
          <p:txBody>
            <a:bodyPr lIns="0" tIns="0" rIns="0" bIns="0" rtlCol="0" anchor="ctr"/>
            <a:lstStyle/>
            <a:p>
              <a:pPr algn="ctr"/>
              <a:r>
                <a:rPr lang="en-US" altLang="zh-CN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+0</a:t>
              </a:r>
              <a:endPara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69" name="矩形 268"/>
            <p:cNvSpPr/>
            <p:nvPr/>
          </p:nvSpPr>
          <p:spPr bwMode="auto">
            <a:xfrm>
              <a:off x="1046336" y="5537255"/>
              <a:ext cx="360040" cy="369487"/>
            </a:xfrm>
            <a:prstGeom prst="rect">
              <a:avLst/>
            </a:prstGeom>
            <a:solidFill>
              <a:srgbClr val="00B050"/>
            </a:solidFill>
            <a:ln w="12700" algn="ctr">
              <a:solidFill>
                <a:srgbClr val="C00000"/>
              </a:solidFill>
              <a:miter lim="800000"/>
              <a:headEnd/>
              <a:tailEnd/>
            </a:ln>
            <a:effectLst/>
          </p:spPr>
          <p:txBody>
            <a:bodyPr lIns="0" tIns="0" rIns="0" bIns="0" rtlCol="0" anchor="ctr"/>
            <a:lstStyle/>
            <a:p>
              <a:pPr algn="ctr"/>
              <a:r>
                <a:rPr lang="en-US" altLang="zh-CN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-9</a:t>
              </a:r>
            </a:p>
          </p:txBody>
        </p:sp>
        <p:sp>
          <p:nvSpPr>
            <p:cNvPr id="270" name="矩形 269"/>
            <p:cNvSpPr/>
            <p:nvPr/>
          </p:nvSpPr>
          <p:spPr bwMode="auto">
            <a:xfrm>
              <a:off x="1405600" y="5537255"/>
              <a:ext cx="360040" cy="369487"/>
            </a:xfrm>
            <a:prstGeom prst="rect">
              <a:avLst/>
            </a:prstGeom>
            <a:solidFill>
              <a:srgbClr val="00B050"/>
            </a:solidFill>
            <a:ln w="12700" algn="ctr">
              <a:solidFill>
                <a:srgbClr val="C00000"/>
              </a:solidFill>
              <a:miter lim="800000"/>
              <a:headEnd/>
              <a:tailEnd/>
            </a:ln>
            <a:effectLst/>
          </p:spPr>
          <p:txBody>
            <a:bodyPr lIns="0" tIns="0" rIns="0" bIns="0" rtlCol="0" anchor="ctr"/>
            <a:lstStyle/>
            <a:p>
              <a:pPr algn="ctr"/>
              <a:r>
                <a:rPr lang="en-US" altLang="zh-CN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+25</a:t>
              </a:r>
            </a:p>
          </p:txBody>
        </p:sp>
        <p:sp>
          <p:nvSpPr>
            <p:cNvPr id="271" name="矩形 270"/>
            <p:cNvSpPr/>
            <p:nvPr/>
          </p:nvSpPr>
          <p:spPr bwMode="auto">
            <a:xfrm>
              <a:off x="1764864" y="5537255"/>
              <a:ext cx="360040" cy="369487"/>
            </a:xfrm>
            <a:prstGeom prst="rect">
              <a:avLst/>
            </a:prstGeom>
            <a:solidFill>
              <a:srgbClr val="00B050"/>
            </a:solidFill>
            <a:ln w="12700" algn="ctr">
              <a:solidFill>
                <a:srgbClr val="C00000"/>
              </a:solidFill>
              <a:miter lim="800000"/>
              <a:headEnd/>
              <a:tailEnd/>
            </a:ln>
            <a:effectLst/>
          </p:spPr>
          <p:txBody>
            <a:bodyPr lIns="0" tIns="0" rIns="0" bIns="0" rtlCol="0" anchor="ctr"/>
            <a:lstStyle/>
            <a:p>
              <a:pPr algn="ctr"/>
              <a:r>
                <a:rPr lang="en-US" altLang="zh-CN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+4</a:t>
              </a:r>
              <a:endPara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72" name="矩形 271"/>
            <p:cNvSpPr/>
            <p:nvPr/>
          </p:nvSpPr>
          <p:spPr bwMode="auto">
            <a:xfrm>
              <a:off x="2124128" y="5537255"/>
              <a:ext cx="360040" cy="369487"/>
            </a:xfrm>
            <a:prstGeom prst="rect">
              <a:avLst/>
            </a:prstGeom>
            <a:solidFill>
              <a:srgbClr val="00B050"/>
            </a:solidFill>
            <a:ln w="12700" algn="ctr">
              <a:solidFill>
                <a:srgbClr val="C00000"/>
              </a:solidFill>
              <a:miter lim="800000"/>
              <a:headEnd/>
              <a:tailEnd/>
            </a:ln>
            <a:effectLst/>
          </p:spPr>
          <p:txBody>
            <a:bodyPr lIns="0" tIns="0" rIns="0" bIns="0" rtlCol="0" anchor="ctr"/>
            <a:lstStyle/>
            <a:p>
              <a:pPr algn="ctr"/>
              <a:r>
                <a:rPr lang="en-US" altLang="zh-CN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+16</a:t>
              </a:r>
            </a:p>
          </p:txBody>
        </p:sp>
        <p:sp>
          <p:nvSpPr>
            <p:cNvPr id="273" name="矩形 272"/>
            <p:cNvSpPr/>
            <p:nvPr/>
          </p:nvSpPr>
          <p:spPr bwMode="auto">
            <a:xfrm>
              <a:off x="691235" y="5537254"/>
              <a:ext cx="360040" cy="369487"/>
            </a:xfrm>
            <a:prstGeom prst="rect">
              <a:avLst/>
            </a:prstGeom>
            <a:solidFill>
              <a:srgbClr val="00B050"/>
            </a:solidFill>
            <a:ln w="12700" algn="ctr">
              <a:solidFill>
                <a:srgbClr val="C00000"/>
              </a:solidFill>
              <a:miter lim="800000"/>
              <a:headEnd/>
              <a:tailEnd/>
            </a:ln>
            <a:effectLst/>
          </p:spPr>
          <p:txBody>
            <a:bodyPr lIns="0" tIns="0" rIns="0" bIns="0" rtlCol="0" anchor="ctr"/>
            <a:lstStyle/>
            <a:p>
              <a:pPr algn="ctr"/>
              <a:r>
                <a:rPr lang="en-US" altLang="zh-CN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+1</a:t>
              </a:r>
            </a:p>
          </p:txBody>
        </p:sp>
        <p:sp>
          <p:nvSpPr>
            <p:cNvPr id="274" name="矩形 273"/>
            <p:cNvSpPr/>
            <p:nvPr/>
          </p:nvSpPr>
          <p:spPr bwMode="auto">
            <a:xfrm>
              <a:off x="2483392" y="5537255"/>
              <a:ext cx="360040" cy="369487"/>
            </a:xfrm>
            <a:prstGeom prst="rect">
              <a:avLst/>
            </a:prstGeom>
            <a:solidFill>
              <a:srgbClr val="00B050"/>
            </a:solidFill>
            <a:ln w="12700" algn="ctr">
              <a:solidFill>
                <a:srgbClr val="C00000"/>
              </a:solidFill>
              <a:miter lim="800000"/>
              <a:headEnd/>
              <a:tailEnd/>
            </a:ln>
            <a:effectLst/>
          </p:spPr>
          <p:txBody>
            <a:bodyPr lIns="0" tIns="0" rIns="0" bIns="0" rtlCol="0" anchor="ctr"/>
            <a:lstStyle/>
            <a:p>
              <a:pPr algn="ctr"/>
              <a:r>
                <a:rPr lang="en-US" altLang="zh-CN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-16</a:t>
              </a:r>
            </a:p>
          </p:txBody>
        </p:sp>
        <p:sp>
          <p:nvSpPr>
            <p:cNvPr id="275" name="矩形 274"/>
            <p:cNvSpPr/>
            <p:nvPr/>
          </p:nvSpPr>
          <p:spPr bwMode="auto">
            <a:xfrm>
              <a:off x="2842656" y="5537255"/>
              <a:ext cx="360040" cy="369487"/>
            </a:xfrm>
            <a:prstGeom prst="rect">
              <a:avLst/>
            </a:prstGeom>
            <a:solidFill>
              <a:srgbClr val="00B050"/>
            </a:solidFill>
            <a:ln w="12700" algn="ctr">
              <a:solidFill>
                <a:srgbClr val="C00000"/>
              </a:solidFill>
              <a:miter lim="800000"/>
              <a:headEnd/>
              <a:tailEnd/>
            </a:ln>
            <a:effectLst/>
          </p:spPr>
          <p:txBody>
            <a:bodyPr lIns="0" tIns="0" rIns="0" bIns="0" rtlCol="0" anchor="ctr"/>
            <a:lstStyle/>
            <a:p>
              <a:pPr algn="ctr"/>
              <a:r>
                <a:rPr lang="en-US" altLang="zh-CN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-4</a:t>
              </a:r>
            </a:p>
          </p:txBody>
        </p:sp>
        <p:sp>
          <p:nvSpPr>
            <p:cNvPr id="276" name="矩形 275"/>
            <p:cNvSpPr/>
            <p:nvPr/>
          </p:nvSpPr>
          <p:spPr bwMode="auto">
            <a:xfrm>
              <a:off x="3201920" y="5537255"/>
              <a:ext cx="360040" cy="369487"/>
            </a:xfrm>
            <a:prstGeom prst="rect">
              <a:avLst/>
            </a:prstGeom>
            <a:solidFill>
              <a:srgbClr val="00B050"/>
            </a:solidFill>
            <a:ln w="12700" algn="ctr">
              <a:solidFill>
                <a:srgbClr val="C00000"/>
              </a:solidFill>
              <a:miter lim="800000"/>
              <a:headEnd/>
              <a:tailEnd/>
            </a:ln>
            <a:effectLst/>
          </p:spPr>
          <p:txBody>
            <a:bodyPr lIns="0" tIns="0" rIns="0" bIns="0" rtlCol="0" anchor="ctr"/>
            <a:lstStyle/>
            <a:p>
              <a:pPr algn="ctr"/>
              <a:r>
                <a:rPr lang="en-US" altLang="zh-CN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-25</a:t>
              </a:r>
            </a:p>
          </p:txBody>
        </p:sp>
        <p:sp>
          <p:nvSpPr>
            <p:cNvPr id="277" name="矩形 276"/>
            <p:cNvSpPr/>
            <p:nvPr/>
          </p:nvSpPr>
          <p:spPr bwMode="auto">
            <a:xfrm>
              <a:off x="3554785" y="5537254"/>
              <a:ext cx="360040" cy="369487"/>
            </a:xfrm>
            <a:prstGeom prst="rect">
              <a:avLst/>
            </a:prstGeom>
            <a:solidFill>
              <a:srgbClr val="00B050"/>
            </a:solidFill>
            <a:ln w="12700" algn="ctr">
              <a:solidFill>
                <a:srgbClr val="C00000"/>
              </a:solidFill>
              <a:miter lim="800000"/>
              <a:headEnd/>
              <a:tailEnd/>
            </a:ln>
            <a:effectLst/>
          </p:spPr>
          <p:txBody>
            <a:bodyPr lIns="0" tIns="0" rIns="0" bIns="0" rtlCol="0" anchor="ctr"/>
            <a:lstStyle/>
            <a:p>
              <a:pPr algn="ctr"/>
              <a:r>
                <a:rPr lang="en-US" altLang="zh-CN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+9</a:t>
              </a:r>
            </a:p>
          </p:txBody>
        </p:sp>
        <p:sp>
          <p:nvSpPr>
            <p:cNvPr id="278" name="矩形 277"/>
            <p:cNvSpPr/>
            <p:nvPr/>
          </p:nvSpPr>
          <p:spPr bwMode="auto">
            <a:xfrm>
              <a:off x="3914049" y="5537254"/>
              <a:ext cx="360040" cy="369487"/>
            </a:xfrm>
            <a:prstGeom prst="rect">
              <a:avLst/>
            </a:prstGeom>
            <a:solidFill>
              <a:srgbClr val="00B050"/>
            </a:solidFill>
            <a:ln w="12700" algn="ctr">
              <a:solidFill>
                <a:srgbClr val="C00000"/>
              </a:solidFill>
              <a:miter lim="800000"/>
              <a:headEnd/>
              <a:tailEnd/>
            </a:ln>
            <a:effectLst/>
          </p:spPr>
          <p:txBody>
            <a:bodyPr lIns="0" tIns="0" rIns="0" bIns="0" rtlCol="0" anchor="ctr"/>
            <a:lstStyle/>
            <a:p>
              <a:pPr algn="ctr"/>
              <a:r>
                <a:rPr lang="en-US" altLang="zh-CN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-1</a:t>
              </a:r>
            </a:p>
          </p:txBody>
        </p:sp>
        <p:sp>
          <p:nvSpPr>
            <p:cNvPr id="279" name="矩形 278"/>
            <p:cNvSpPr/>
            <p:nvPr/>
          </p:nvSpPr>
          <p:spPr>
            <a:xfrm>
              <a:off x="708068" y="5902985"/>
              <a:ext cx="29527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1400" dirty="0"/>
            </a:p>
          </p:txBody>
        </p:sp>
        <p:sp>
          <p:nvSpPr>
            <p:cNvPr id="280" name="矩形 279"/>
            <p:cNvSpPr/>
            <p:nvPr/>
          </p:nvSpPr>
          <p:spPr>
            <a:xfrm>
              <a:off x="1072900" y="5902985"/>
              <a:ext cx="29527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sz="1400" dirty="0"/>
            </a:p>
          </p:txBody>
        </p:sp>
        <p:sp>
          <p:nvSpPr>
            <p:cNvPr id="281" name="矩形 280"/>
            <p:cNvSpPr/>
            <p:nvPr/>
          </p:nvSpPr>
          <p:spPr>
            <a:xfrm>
              <a:off x="1437732" y="5902985"/>
              <a:ext cx="29527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sz="1400" dirty="0"/>
            </a:p>
          </p:txBody>
        </p:sp>
        <p:sp>
          <p:nvSpPr>
            <p:cNvPr id="282" name="矩形 281"/>
            <p:cNvSpPr/>
            <p:nvPr/>
          </p:nvSpPr>
          <p:spPr>
            <a:xfrm>
              <a:off x="1802564" y="5902985"/>
              <a:ext cx="29527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zh-CN" altLang="en-US" sz="1400" dirty="0"/>
            </a:p>
          </p:txBody>
        </p:sp>
        <p:sp>
          <p:nvSpPr>
            <p:cNvPr id="283" name="矩形 282"/>
            <p:cNvSpPr/>
            <p:nvPr/>
          </p:nvSpPr>
          <p:spPr>
            <a:xfrm>
              <a:off x="2167396" y="5902985"/>
              <a:ext cx="29527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endParaRPr lang="zh-CN" altLang="en-US" sz="1400" dirty="0"/>
            </a:p>
          </p:txBody>
        </p:sp>
        <p:sp>
          <p:nvSpPr>
            <p:cNvPr id="284" name="矩形 283"/>
            <p:cNvSpPr/>
            <p:nvPr/>
          </p:nvSpPr>
          <p:spPr>
            <a:xfrm>
              <a:off x="2532228" y="5902985"/>
              <a:ext cx="29527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6</a:t>
              </a:r>
              <a:endParaRPr lang="zh-CN" altLang="en-US" sz="1400" dirty="0"/>
            </a:p>
          </p:txBody>
        </p:sp>
        <p:sp>
          <p:nvSpPr>
            <p:cNvPr id="285" name="矩形 284"/>
            <p:cNvSpPr/>
            <p:nvPr/>
          </p:nvSpPr>
          <p:spPr>
            <a:xfrm>
              <a:off x="2897060" y="5902985"/>
              <a:ext cx="29527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7</a:t>
              </a:r>
              <a:endParaRPr lang="zh-CN" altLang="en-US" sz="1400" dirty="0"/>
            </a:p>
          </p:txBody>
        </p:sp>
        <p:sp>
          <p:nvSpPr>
            <p:cNvPr id="286" name="矩形 285"/>
            <p:cNvSpPr/>
            <p:nvPr/>
          </p:nvSpPr>
          <p:spPr>
            <a:xfrm>
              <a:off x="3261892" y="5902985"/>
              <a:ext cx="29527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8</a:t>
              </a:r>
              <a:endParaRPr lang="zh-CN" altLang="en-US" sz="1400" dirty="0"/>
            </a:p>
          </p:txBody>
        </p:sp>
        <p:sp>
          <p:nvSpPr>
            <p:cNvPr id="287" name="矩形 286"/>
            <p:cNvSpPr/>
            <p:nvPr/>
          </p:nvSpPr>
          <p:spPr>
            <a:xfrm>
              <a:off x="3626726" y="5902985"/>
              <a:ext cx="29527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9</a:t>
              </a:r>
              <a:endParaRPr lang="zh-CN" altLang="en-US" sz="1400" dirty="0"/>
            </a:p>
          </p:txBody>
        </p:sp>
        <p:sp>
          <p:nvSpPr>
            <p:cNvPr id="288" name="矩形 287"/>
            <p:cNvSpPr/>
            <p:nvPr/>
          </p:nvSpPr>
          <p:spPr>
            <a:xfrm>
              <a:off x="3876160" y="5902985"/>
              <a:ext cx="405880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10</a:t>
              </a:r>
              <a:endParaRPr lang="zh-CN" altLang="en-US" sz="1400" dirty="0"/>
            </a:p>
          </p:txBody>
        </p:sp>
        <p:sp>
          <p:nvSpPr>
            <p:cNvPr id="289" name="矩形 288"/>
            <p:cNvSpPr/>
            <p:nvPr/>
          </p:nvSpPr>
          <p:spPr>
            <a:xfrm>
              <a:off x="343236" y="5902985"/>
              <a:ext cx="29527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endParaRPr lang="zh-CN" altLang="en-US" sz="1400" dirty="0"/>
            </a:p>
          </p:txBody>
        </p:sp>
      </p:grpSp>
      <p:sp>
        <p:nvSpPr>
          <p:cNvPr id="290" name="矩形 289"/>
          <p:cNvSpPr/>
          <p:nvPr/>
        </p:nvSpPr>
        <p:spPr bwMode="auto">
          <a:xfrm>
            <a:off x="389962" y="6352873"/>
            <a:ext cx="8462541" cy="438237"/>
          </a:xfrm>
          <a:prstGeom prst="rect">
            <a:avLst/>
          </a:prstGeom>
          <a:solidFill>
            <a:srgbClr val="C00000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marL="0" lvl="2"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数论证明：若表长</a:t>
            </a: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取模</a:t>
            </a: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余</a:t>
            </a: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，则在前</a:t>
            </a: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次试探必可遍历</a:t>
            </a: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中的所有桶</a:t>
            </a:r>
            <a:endParaRPr lang="en-US" altLang="zh-CN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2" name="矩形 291"/>
          <p:cNvSpPr/>
          <p:nvPr/>
        </p:nvSpPr>
        <p:spPr>
          <a:xfrm>
            <a:off x="4394642" y="4678918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②</a:t>
            </a:r>
            <a:endParaRPr lang="zh-CN" altLang="en-US" sz="1200" dirty="0">
              <a:solidFill>
                <a:srgbClr val="FF0000"/>
              </a:solidFill>
            </a:endParaRPr>
          </a:p>
        </p:txBody>
      </p:sp>
      <p:sp>
        <p:nvSpPr>
          <p:cNvPr id="293" name="矩形 292"/>
          <p:cNvSpPr/>
          <p:nvPr/>
        </p:nvSpPr>
        <p:spPr>
          <a:xfrm>
            <a:off x="4394642" y="4889602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④</a:t>
            </a:r>
          </a:p>
        </p:txBody>
      </p:sp>
      <p:sp>
        <p:nvSpPr>
          <p:cNvPr id="294" name="矩形 293"/>
          <p:cNvSpPr/>
          <p:nvPr/>
        </p:nvSpPr>
        <p:spPr>
          <a:xfrm>
            <a:off x="4156223" y="3902114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①</a:t>
            </a:r>
            <a:endParaRPr lang="zh-CN" altLang="en-US" sz="1200" dirty="0">
              <a:solidFill>
                <a:srgbClr val="FF0000"/>
              </a:solidFill>
            </a:endParaRPr>
          </a:p>
        </p:txBody>
      </p:sp>
      <p:sp>
        <p:nvSpPr>
          <p:cNvPr id="295" name="矩形 294"/>
          <p:cNvSpPr/>
          <p:nvPr/>
        </p:nvSpPr>
        <p:spPr>
          <a:xfrm>
            <a:off x="4156223" y="3719288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③</a:t>
            </a:r>
            <a:endParaRPr lang="zh-CN" altLang="en-US" sz="1200" dirty="0">
              <a:solidFill>
                <a:srgbClr val="FF0000"/>
              </a:solidFill>
            </a:endParaRPr>
          </a:p>
        </p:txBody>
      </p:sp>
      <p:sp>
        <p:nvSpPr>
          <p:cNvPr id="296" name="矩形 295"/>
          <p:cNvSpPr/>
          <p:nvPr/>
        </p:nvSpPr>
        <p:spPr>
          <a:xfrm>
            <a:off x="4141750" y="3525456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⑤</a:t>
            </a:r>
            <a:endParaRPr lang="zh-CN" altLang="en-US" sz="1200" dirty="0">
              <a:solidFill>
                <a:srgbClr val="FF0000"/>
              </a:solidFill>
            </a:endParaRPr>
          </a:p>
        </p:txBody>
      </p:sp>
      <p:sp>
        <p:nvSpPr>
          <p:cNvPr id="297" name="矩形 296"/>
          <p:cNvSpPr/>
          <p:nvPr/>
        </p:nvSpPr>
        <p:spPr>
          <a:xfrm>
            <a:off x="4394642" y="5123527"/>
            <a:ext cx="3385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2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⑥</a:t>
            </a:r>
          </a:p>
        </p:txBody>
      </p:sp>
    </p:spTree>
    <p:extLst>
      <p:ext uri="{BB962C8B-B14F-4D97-AF65-F5344CB8AC3E}">
        <p14:creationId xmlns:p14="http://schemas.microsoft.com/office/powerpoint/2010/main" val="1416601788"/>
      </p:ext>
    </p:extLst>
  </p:cSld>
  <p:clrMapOvr>
    <a:masterClrMapping/>
  </p:clrMapOvr>
  <p:transition advTm="157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椭圆 106"/>
          <p:cNvSpPr/>
          <p:nvPr/>
        </p:nvSpPr>
        <p:spPr bwMode="auto">
          <a:xfrm>
            <a:off x="4697861" y="2106319"/>
            <a:ext cx="3422754" cy="3230543"/>
          </a:xfrm>
          <a:prstGeom prst="ellipse">
            <a:avLst/>
          </a:prstGeom>
          <a:solidFill>
            <a:schemeClr val="accent1">
              <a:lumMod val="90000"/>
              <a:alpha val="35000"/>
            </a:schemeClr>
          </a:solidFill>
          <a:ln w="34925" algn="ctr">
            <a:noFill/>
            <a:prstDash val="dash"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105" name="椭圆 104"/>
          <p:cNvSpPr/>
          <p:nvPr/>
        </p:nvSpPr>
        <p:spPr bwMode="auto">
          <a:xfrm rot="20674970">
            <a:off x="3685720" y="3754706"/>
            <a:ext cx="1255396" cy="1933824"/>
          </a:xfrm>
          <a:prstGeom prst="ellipse">
            <a:avLst/>
          </a:prstGeom>
          <a:solidFill>
            <a:srgbClr val="FFFF00">
              <a:alpha val="35000"/>
            </a:srgbClr>
          </a:solidFill>
          <a:ln w="34925" algn="ctr">
            <a:noFill/>
            <a:prstDash val="dash"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103" name="椭圆 102"/>
          <p:cNvSpPr/>
          <p:nvPr/>
        </p:nvSpPr>
        <p:spPr bwMode="auto">
          <a:xfrm rot="1630403">
            <a:off x="2268148" y="3756148"/>
            <a:ext cx="1562610" cy="2890431"/>
          </a:xfrm>
          <a:prstGeom prst="ellipse">
            <a:avLst/>
          </a:prstGeom>
          <a:solidFill>
            <a:srgbClr val="FFCCCC">
              <a:alpha val="62000"/>
            </a:srgbClr>
          </a:solidFill>
          <a:ln w="34925" algn="ctr">
            <a:noFill/>
            <a:prstDash val="dash"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32" name="椭圆 31"/>
          <p:cNvSpPr/>
          <p:nvPr/>
        </p:nvSpPr>
        <p:spPr bwMode="auto">
          <a:xfrm rot="1512624">
            <a:off x="612227" y="2760123"/>
            <a:ext cx="1962128" cy="3260608"/>
          </a:xfrm>
          <a:prstGeom prst="ellipse">
            <a:avLst/>
          </a:prstGeom>
          <a:solidFill>
            <a:schemeClr val="bg2">
              <a:lumMod val="40000"/>
              <a:lumOff val="60000"/>
              <a:alpha val="62000"/>
            </a:schemeClr>
          </a:solidFill>
          <a:ln w="34925" algn="ctr">
            <a:noFill/>
            <a:prstDash val="dash"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088" y="85725"/>
            <a:ext cx="7599362" cy="914400"/>
          </a:xfrm>
        </p:spPr>
        <p:txBody>
          <a:bodyPr/>
          <a:lstStyle/>
          <a:p>
            <a:pPr>
              <a:defRPr/>
            </a:pPr>
            <a:r>
              <a:rPr lang="zh-CN" altLang="en-US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回顾：</a:t>
            </a:r>
            <a:r>
              <a:rPr lang="en-US" altLang="zh-CN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AVL</a:t>
            </a:r>
            <a:r>
              <a:rPr lang="zh-CN" altLang="en-US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树 删 除</a:t>
            </a:r>
          </a:p>
        </p:txBody>
      </p:sp>
      <p:sp>
        <p:nvSpPr>
          <p:cNvPr id="6" name="TextBox 20"/>
          <p:cNvSpPr txBox="1">
            <a:spLocks noChangeArrowheads="1"/>
          </p:cNvSpPr>
          <p:nvPr/>
        </p:nvSpPr>
        <p:spPr bwMode="auto">
          <a:xfrm>
            <a:off x="245774" y="1200718"/>
            <a:ext cx="594394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节点删除实例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AutoShape 6" descr="http://img4.imgtn.bdimg.com/it/u=2933105598,1272908404&amp;fm=21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" name="Line 2"/>
          <p:cNvSpPr>
            <a:spLocks noChangeShapeType="1"/>
          </p:cNvSpPr>
          <p:nvPr/>
        </p:nvSpPr>
        <p:spPr bwMode="auto">
          <a:xfrm flipV="1">
            <a:off x="1069975" y="4478732"/>
            <a:ext cx="381000" cy="685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" name="Line 3"/>
          <p:cNvSpPr>
            <a:spLocks noChangeShapeType="1"/>
          </p:cNvSpPr>
          <p:nvPr/>
        </p:nvSpPr>
        <p:spPr bwMode="auto">
          <a:xfrm>
            <a:off x="4194175" y="4478732"/>
            <a:ext cx="304800" cy="685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" name="Line 4"/>
          <p:cNvSpPr>
            <a:spLocks noChangeShapeType="1"/>
          </p:cNvSpPr>
          <p:nvPr/>
        </p:nvSpPr>
        <p:spPr bwMode="auto">
          <a:xfrm>
            <a:off x="3279775" y="4478732"/>
            <a:ext cx="304800" cy="685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" name="Line 5"/>
          <p:cNvSpPr>
            <a:spLocks noChangeShapeType="1"/>
          </p:cNvSpPr>
          <p:nvPr/>
        </p:nvSpPr>
        <p:spPr bwMode="auto">
          <a:xfrm flipV="1">
            <a:off x="2898775" y="4478732"/>
            <a:ext cx="381000" cy="762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5" name="Line 9"/>
          <p:cNvSpPr>
            <a:spLocks noChangeShapeType="1"/>
          </p:cNvSpPr>
          <p:nvPr/>
        </p:nvSpPr>
        <p:spPr bwMode="auto">
          <a:xfrm flipV="1">
            <a:off x="6937375" y="3716732"/>
            <a:ext cx="381000" cy="685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6" name="Line 10"/>
          <p:cNvSpPr>
            <a:spLocks noChangeShapeType="1"/>
          </p:cNvSpPr>
          <p:nvPr/>
        </p:nvSpPr>
        <p:spPr bwMode="auto">
          <a:xfrm>
            <a:off x="3736975" y="3640532"/>
            <a:ext cx="381000" cy="609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7" name="Line 11"/>
          <p:cNvSpPr>
            <a:spLocks noChangeShapeType="1"/>
          </p:cNvSpPr>
          <p:nvPr/>
        </p:nvSpPr>
        <p:spPr bwMode="auto">
          <a:xfrm flipV="1">
            <a:off x="3279775" y="3716732"/>
            <a:ext cx="381000" cy="685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" name="Line 12"/>
          <p:cNvSpPr>
            <a:spLocks noChangeShapeType="1"/>
          </p:cNvSpPr>
          <p:nvPr/>
        </p:nvSpPr>
        <p:spPr bwMode="auto">
          <a:xfrm>
            <a:off x="1908175" y="3640532"/>
            <a:ext cx="381000" cy="609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9" name="Line 13"/>
          <p:cNvSpPr>
            <a:spLocks noChangeShapeType="1"/>
          </p:cNvSpPr>
          <p:nvPr/>
        </p:nvSpPr>
        <p:spPr bwMode="auto">
          <a:xfrm flipH="1" flipV="1">
            <a:off x="2898775" y="2802332"/>
            <a:ext cx="762000" cy="685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0" name="Line 14"/>
          <p:cNvSpPr>
            <a:spLocks noChangeShapeType="1"/>
          </p:cNvSpPr>
          <p:nvPr/>
        </p:nvSpPr>
        <p:spPr bwMode="auto">
          <a:xfrm flipH="1" flipV="1">
            <a:off x="6632575" y="2878532"/>
            <a:ext cx="762000" cy="685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1" name="Line 15"/>
          <p:cNvSpPr>
            <a:spLocks noChangeShapeType="1"/>
          </p:cNvSpPr>
          <p:nvPr/>
        </p:nvSpPr>
        <p:spPr bwMode="auto">
          <a:xfrm flipV="1">
            <a:off x="5641975" y="2802332"/>
            <a:ext cx="762000" cy="685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2" name="Oval 16"/>
          <p:cNvSpPr>
            <a:spLocks noChangeArrowheads="1"/>
          </p:cNvSpPr>
          <p:nvPr/>
        </p:nvSpPr>
        <p:spPr bwMode="auto">
          <a:xfrm>
            <a:off x="2136775" y="4173932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  <a:headEnd/>
            <a:tailEnd/>
          </a:ln>
        </p:spPr>
        <p:txBody>
          <a:bodyPr wrap="none" lIns="0" tIns="0" rIns="0" bIns="0" anchor="ctr" anchorCtr="1"/>
          <a:lstStyle/>
          <a:p>
            <a:r>
              <a:rPr kumimoji="1" lang="en-US" altLang="zh-CN" sz="2400" b="1" dirty="0"/>
              <a:t>D</a:t>
            </a:r>
            <a:endParaRPr kumimoji="1" lang="zh-CN" altLang="en-US" sz="2400" b="1" dirty="0"/>
          </a:p>
        </p:txBody>
      </p:sp>
      <p:sp>
        <p:nvSpPr>
          <p:cNvPr id="23" name="Line 17"/>
          <p:cNvSpPr>
            <a:spLocks noChangeShapeType="1"/>
          </p:cNvSpPr>
          <p:nvPr/>
        </p:nvSpPr>
        <p:spPr bwMode="auto">
          <a:xfrm>
            <a:off x="4575175" y="2040332"/>
            <a:ext cx="1828800" cy="609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4" name="Line 18"/>
          <p:cNvSpPr>
            <a:spLocks noChangeShapeType="1"/>
          </p:cNvSpPr>
          <p:nvPr/>
        </p:nvSpPr>
        <p:spPr bwMode="auto">
          <a:xfrm flipV="1">
            <a:off x="2517775" y="5316932"/>
            <a:ext cx="381000" cy="685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5" name="Line 19"/>
          <p:cNvSpPr>
            <a:spLocks noChangeShapeType="1"/>
          </p:cNvSpPr>
          <p:nvPr/>
        </p:nvSpPr>
        <p:spPr bwMode="auto">
          <a:xfrm flipV="1">
            <a:off x="1984375" y="2802332"/>
            <a:ext cx="762000" cy="685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6" name="Line 20"/>
          <p:cNvSpPr>
            <a:spLocks noChangeShapeType="1"/>
          </p:cNvSpPr>
          <p:nvPr/>
        </p:nvSpPr>
        <p:spPr bwMode="auto">
          <a:xfrm flipV="1">
            <a:off x="1450975" y="3716732"/>
            <a:ext cx="381000" cy="685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7" name="Line 21"/>
          <p:cNvSpPr>
            <a:spLocks noChangeShapeType="1"/>
          </p:cNvSpPr>
          <p:nvPr/>
        </p:nvSpPr>
        <p:spPr bwMode="auto">
          <a:xfrm flipV="1">
            <a:off x="2974975" y="2040332"/>
            <a:ext cx="1524000" cy="609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8" name="Oval 22"/>
          <p:cNvSpPr>
            <a:spLocks noChangeArrowheads="1"/>
          </p:cNvSpPr>
          <p:nvPr/>
        </p:nvSpPr>
        <p:spPr bwMode="auto">
          <a:xfrm>
            <a:off x="1222375" y="4173932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  <a:headEnd/>
            <a:tailEnd/>
          </a:ln>
        </p:spPr>
        <p:txBody>
          <a:bodyPr wrap="none" lIns="0" tIns="0" rIns="0" bIns="0" anchor="ctr" anchorCtr="1"/>
          <a:lstStyle/>
          <a:p>
            <a:r>
              <a:rPr kumimoji="1" lang="en-US" altLang="zh-CN" sz="2400" b="1" dirty="0"/>
              <a:t>B</a:t>
            </a:r>
            <a:endParaRPr kumimoji="1" lang="zh-CN" altLang="en-US" sz="2400" b="1" dirty="0"/>
          </a:p>
        </p:txBody>
      </p:sp>
      <p:sp>
        <p:nvSpPr>
          <p:cNvPr id="29" name="Oval 23"/>
          <p:cNvSpPr>
            <a:spLocks noChangeArrowheads="1"/>
          </p:cNvSpPr>
          <p:nvPr/>
        </p:nvSpPr>
        <p:spPr bwMode="auto">
          <a:xfrm>
            <a:off x="2212975" y="5850332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  <a:headEnd/>
            <a:tailEnd/>
          </a:ln>
        </p:spPr>
        <p:txBody>
          <a:bodyPr wrap="none" lIns="0" tIns="0" rIns="0" bIns="0" anchor="ctr" anchorCtr="1"/>
          <a:lstStyle/>
          <a:p>
            <a:r>
              <a:rPr kumimoji="1" lang="en-US" altLang="zh-CN" sz="2400" b="1" dirty="0"/>
              <a:t>F</a:t>
            </a:r>
            <a:endParaRPr kumimoji="1" lang="zh-CN" altLang="en-US" sz="2400" b="1" dirty="0"/>
          </a:p>
        </p:txBody>
      </p:sp>
      <p:sp>
        <p:nvSpPr>
          <p:cNvPr id="30" name="Oval 24"/>
          <p:cNvSpPr>
            <a:spLocks noChangeArrowheads="1"/>
          </p:cNvSpPr>
          <p:nvPr/>
        </p:nvSpPr>
        <p:spPr bwMode="auto">
          <a:xfrm>
            <a:off x="3051175" y="4173932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  <a:headEnd/>
            <a:tailEnd/>
          </a:ln>
        </p:spPr>
        <p:txBody>
          <a:bodyPr wrap="none" lIns="0" tIns="0" rIns="0" bIns="0" anchor="ctr" anchorCtr="1"/>
          <a:lstStyle/>
          <a:p>
            <a:r>
              <a:rPr kumimoji="1" lang="en-US" altLang="zh-CN" sz="2400" b="1" dirty="0"/>
              <a:t>H</a:t>
            </a:r>
            <a:endParaRPr kumimoji="1" lang="zh-CN" altLang="en-US" sz="2400" b="1" dirty="0"/>
          </a:p>
        </p:txBody>
      </p:sp>
      <p:sp>
        <p:nvSpPr>
          <p:cNvPr id="31" name="Oval 25"/>
          <p:cNvSpPr>
            <a:spLocks noChangeArrowheads="1"/>
          </p:cNvSpPr>
          <p:nvPr/>
        </p:nvSpPr>
        <p:spPr bwMode="auto">
          <a:xfrm>
            <a:off x="3965575" y="4173932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  <a:headEnd/>
            <a:tailEnd/>
          </a:ln>
        </p:spPr>
        <p:txBody>
          <a:bodyPr wrap="none" lIns="0" tIns="0" rIns="0" bIns="0" anchor="ctr" anchorCtr="1"/>
          <a:lstStyle/>
          <a:p>
            <a:r>
              <a:rPr kumimoji="1" lang="en-US" altLang="zh-CN" sz="2400" b="1" dirty="0"/>
              <a:t>K</a:t>
            </a:r>
            <a:endParaRPr kumimoji="1" lang="zh-CN" altLang="en-US" sz="2400" b="1" dirty="0"/>
          </a:p>
        </p:txBody>
      </p:sp>
      <p:sp>
        <p:nvSpPr>
          <p:cNvPr id="33" name="Oval 27"/>
          <p:cNvSpPr>
            <a:spLocks noChangeArrowheads="1"/>
          </p:cNvSpPr>
          <p:nvPr/>
        </p:nvSpPr>
        <p:spPr bwMode="auto">
          <a:xfrm>
            <a:off x="6708775" y="4173932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  <a:headEnd/>
            <a:tailEnd/>
          </a:ln>
        </p:spPr>
        <p:txBody>
          <a:bodyPr wrap="none" lIns="0" tIns="0" rIns="0" bIns="0" anchor="ctr" anchorCtr="1"/>
          <a:lstStyle/>
          <a:p>
            <a:r>
              <a:rPr kumimoji="1" lang="en-US" altLang="zh-CN" sz="2400" b="1" dirty="0"/>
              <a:t>S</a:t>
            </a:r>
            <a:endParaRPr kumimoji="1" lang="zh-CN" altLang="en-US" sz="2400" b="1" dirty="0"/>
          </a:p>
        </p:txBody>
      </p:sp>
      <p:sp>
        <p:nvSpPr>
          <p:cNvPr id="35" name="Oval 29"/>
          <p:cNvSpPr>
            <a:spLocks noChangeArrowheads="1"/>
          </p:cNvSpPr>
          <p:nvPr/>
        </p:nvSpPr>
        <p:spPr bwMode="auto">
          <a:xfrm>
            <a:off x="2670175" y="5012132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  <a:headEnd/>
            <a:tailEnd/>
          </a:ln>
        </p:spPr>
        <p:txBody>
          <a:bodyPr wrap="none" lIns="0" tIns="0" rIns="0" bIns="0" anchor="ctr" anchorCtr="1"/>
          <a:lstStyle/>
          <a:p>
            <a:r>
              <a:rPr kumimoji="1" lang="en-US" altLang="zh-CN" sz="2400" b="1" dirty="0"/>
              <a:t>G</a:t>
            </a:r>
            <a:endParaRPr kumimoji="1" lang="zh-CN" altLang="en-US" sz="2400" b="1" dirty="0"/>
          </a:p>
        </p:txBody>
      </p:sp>
      <p:sp>
        <p:nvSpPr>
          <p:cNvPr id="36" name="Oval 30"/>
          <p:cNvSpPr>
            <a:spLocks noChangeArrowheads="1"/>
          </p:cNvSpPr>
          <p:nvPr/>
        </p:nvSpPr>
        <p:spPr bwMode="auto">
          <a:xfrm>
            <a:off x="765175" y="5012132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  <a:headEnd/>
            <a:tailEnd/>
          </a:ln>
        </p:spPr>
        <p:txBody>
          <a:bodyPr wrap="none" lIns="0" tIns="0" rIns="0" bIns="0" anchor="ctr" anchorCtr="1"/>
          <a:lstStyle/>
          <a:p>
            <a:r>
              <a:rPr kumimoji="1" lang="en-US" altLang="zh-CN" sz="2400" b="1" dirty="0"/>
              <a:t>A</a:t>
            </a:r>
            <a:endParaRPr kumimoji="1" lang="zh-CN" altLang="en-US" sz="2400" b="1" dirty="0"/>
          </a:p>
        </p:txBody>
      </p:sp>
      <p:sp>
        <p:nvSpPr>
          <p:cNvPr id="38" name="Oval 32"/>
          <p:cNvSpPr>
            <a:spLocks noChangeArrowheads="1"/>
          </p:cNvSpPr>
          <p:nvPr/>
        </p:nvSpPr>
        <p:spPr bwMode="auto">
          <a:xfrm>
            <a:off x="3355975" y="5012132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  <a:headEnd/>
            <a:tailEnd/>
          </a:ln>
        </p:spPr>
        <p:txBody>
          <a:bodyPr wrap="none" lIns="0" tIns="0" rIns="0" bIns="0" anchor="ctr" anchorCtr="1"/>
          <a:lstStyle/>
          <a:p>
            <a:r>
              <a:rPr kumimoji="1" lang="en-US" altLang="zh-CN" sz="2400" b="1" dirty="0"/>
              <a:t>I</a:t>
            </a:r>
            <a:endParaRPr kumimoji="1" lang="zh-CN" altLang="en-US" sz="2400" b="1" dirty="0"/>
          </a:p>
        </p:txBody>
      </p:sp>
      <p:sp>
        <p:nvSpPr>
          <p:cNvPr id="39" name="Oval 33"/>
          <p:cNvSpPr>
            <a:spLocks noChangeArrowheads="1"/>
          </p:cNvSpPr>
          <p:nvPr/>
        </p:nvSpPr>
        <p:spPr bwMode="auto">
          <a:xfrm>
            <a:off x="4270375" y="5012132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  <a:headEnd/>
            <a:tailEnd/>
          </a:ln>
        </p:spPr>
        <p:txBody>
          <a:bodyPr wrap="none" lIns="0" tIns="0" rIns="0" bIns="0" anchor="ctr" anchorCtr="1"/>
          <a:lstStyle/>
          <a:p>
            <a:r>
              <a:rPr kumimoji="1" lang="en-US" altLang="zh-CN" sz="2400" b="1" dirty="0"/>
              <a:t>L</a:t>
            </a:r>
            <a:endParaRPr kumimoji="1" lang="zh-CN" altLang="en-US" sz="2400" b="1" dirty="0"/>
          </a:p>
        </p:txBody>
      </p:sp>
      <p:sp>
        <p:nvSpPr>
          <p:cNvPr id="40" name="Oval 34"/>
          <p:cNvSpPr>
            <a:spLocks noChangeArrowheads="1"/>
          </p:cNvSpPr>
          <p:nvPr/>
        </p:nvSpPr>
        <p:spPr bwMode="auto">
          <a:xfrm>
            <a:off x="3508375" y="3335732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  <a:headEnd/>
            <a:tailEnd/>
          </a:ln>
        </p:spPr>
        <p:txBody>
          <a:bodyPr wrap="none" lIns="0" tIns="0" rIns="0" bIns="0" anchor="ctr" anchorCtr="1"/>
          <a:lstStyle/>
          <a:p>
            <a:r>
              <a:rPr kumimoji="1" lang="en-US" altLang="zh-CN" sz="2400" b="1" dirty="0"/>
              <a:t>J</a:t>
            </a:r>
            <a:endParaRPr kumimoji="1" lang="zh-CN" altLang="en-US" sz="2400" b="1" dirty="0"/>
          </a:p>
        </p:txBody>
      </p:sp>
      <p:sp>
        <p:nvSpPr>
          <p:cNvPr id="41" name="Oval 35"/>
          <p:cNvSpPr>
            <a:spLocks noChangeArrowheads="1"/>
          </p:cNvSpPr>
          <p:nvPr/>
        </p:nvSpPr>
        <p:spPr bwMode="auto">
          <a:xfrm>
            <a:off x="1679575" y="3335732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  <a:headEnd/>
            <a:tailEnd/>
          </a:ln>
        </p:spPr>
        <p:txBody>
          <a:bodyPr wrap="none" lIns="0" tIns="0" rIns="0" bIns="0" anchor="ctr" anchorCtr="1"/>
          <a:lstStyle/>
          <a:p>
            <a:r>
              <a:rPr kumimoji="1" lang="en-US" altLang="zh-CN" sz="2400" b="1" dirty="0"/>
              <a:t>C</a:t>
            </a:r>
            <a:endParaRPr kumimoji="1" lang="zh-CN" altLang="en-US" sz="2400" b="1" dirty="0"/>
          </a:p>
        </p:txBody>
      </p:sp>
      <p:sp>
        <p:nvSpPr>
          <p:cNvPr id="42" name="Oval 36"/>
          <p:cNvSpPr>
            <a:spLocks noChangeArrowheads="1"/>
          </p:cNvSpPr>
          <p:nvPr/>
        </p:nvSpPr>
        <p:spPr bwMode="auto">
          <a:xfrm>
            <a:off x="7165975" y="3335732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  <a:headEnd/>
            <a:tailEnd/>
          </a:ln>
        </p:spPr>
        <p:txBody>
          <a:bodyPr wrap="none" lIns="0" tIns="0" rIns="0" bIns="0" anchor="ctr" anchorCtr="1"/>
          <a:lstStyle/>
          <a:p>
            <a:r>
              <a:rPr kumimoji="1" lang="en-US" altLang="zh-CN" sz="2400" b="1" dirty="0"/>
              <a:t>T</a:t>
            </a:r>
            <a:endParaRPr kumimoji="1" lang="zh-CN" altLang="en-US" sz="2400" b="1" dirty="0"/>
          </a:p>
        </p:txBody>
      </p:sp>
      <p:sp>
        <p:nvSpPr>
          <p:cNvPr id="44" name="Oval 38"/>
          <p:cNvSpPr>
            <a:spLocks noChangeArrowheads="1"/>
          </p:cNvSpPr>
          <p:nvPr/>
        </p:nvSpPr>
        <p:spPr bwMode="auto">
          <a:xfrm>
            <a:off x="6251575" y="2497532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  <a:headEnd/>
            <a:tailEnd/>
          </a:ln>
        </p:spPr>
        <p:txBody>
          <a:bodyPr wrap="none" lIns="0" tIns="0" rIns="0" bIns="0" anchor="ctr" anchorCtr="1"/>
          <a:lstStyle/>
          <a:p>
            <a:r>
              <a:rPr kumimoji="1" lang="en-US" altLang="zh-CN" sz="2400" b="1" dirty="0"/>
              <a:t>P</a:t>
            </a:r>
            <a:endParaRPr kumimoji="1" lang="zh-CN" altLang="en-US" sz="2400" b="1" dirty="0"/>
          </a:p>
        </p:txBody>
      </p:sp>
      <p:sp>
        <p:nvSpPr>
          <p:cNvPr id="45" name="Oval 39"/>
          <p:cNvSpPr>
            <a:spLocks noChangeArrowheads="1"/>
          </p:cNvSpPr>
          <p:nvPr/>
        </p:nvSpPr>
        <p:spPr bwMode="auto">
          <a:xfrm>
            <a:off x="2593975" y="2497532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  <a:headEnd/>
            <a:tailEnd/>
          </a:ln>
        </p:spPr>
        <p:txBody>
          <a:bodyPr wrap="none" lIns="0" tIns="0" rIns="0" bIns="0" anchor="ctr" anchorCtr="1"/>
          <a:lstStyle/>
          <a:p>
            <a:r>
              <a:rPr kumimoji="1" lang="en-US" altLang="zh-CN" sz="2400" b="1" dirty="0"/>
              <a:t>E</a:t>
            </a:r>
            <a:endParaRPr kumimoji="1" lang="zh-CN" altLang="en-US" sz="2400" b="1" dirty="0"/>
          </a:p>
        </p:txBody>
      </p:sp>
      <p:sp>
        <p:nvSpPr>
          <p:cNvPr id="46" name="Oval 40"/>
          <p:cNvSpPr>
            <a:spLocks noChangeArrowheads="1"/>
          </p:cNvSpPr>
          <p:nvPr/>
        </p:nvSpPr>
        <p:spPr bwMode="auto">
          <a:xfrm>
            <a:off x="4346575" y="1735532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  <a:headEnd/>
            <a:tailEnd/>
          </a:ln>
        </p:spPr>
        <p:txBody>
          <a:bodyPr wrap="none" lIns="0" tIns="0" rIns="0" bIns="0" anchor="ctr" anchorCtr="1"/>
          <a:lstStyle/>
          <a:p>
            <a:r>
              <a:rPr kumimoji="1" lang="en-US" altLang="zh-CN" sz="2400" b="1" dirty="0"/>
              <a:t>M</a:t>
            </a:r>
            <a:endParaRPr kumimoji="1" lang="zh-CN" altLang="en-US" sz="2400" b="1" dirty="0"/>
          </a:p>
        </p:txBody>
      </p:sp>
      <p:sp>
        <p:nvSpPr>
          <p:cNvPr id="67" name="Text Box 61"/>
          <p:cNvSpPr txBox="1">
            <a:spLocks noChangeArrowheads="1"/>
          </p:cNvSpPr>
          <p:nvPr/>
        </p:nvSpPr>
        <p:spPr bwMode="auto">
          <a:xfrm>
            <a:off x="572258" y="4721619"/>
            <a:ext cx="32733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</a:p>
        </p:txBody>
      </p:sp>
      <p:sp>
        <p:nvSpPr>
          <p:cNvPr id="68" name="Text Box 62"/>
          <p:cNvSpPr txBox="1">
            <a:spLocks noChangeArrowheads="1"/>
          </p:cNvSpPr>
          <p:nvPr/>
        </p:nvSpPr>
        <p:spPr bwMode="auto">
          <a:xfrm>
            <a:off x="2012418" y="5559819"/>
            <a:ext cx="32733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</a:p>
        </p:txBody>
      </p:sp>
      <p:sp>
        <p:nvSpPr>
          <p:cNvPr id="69" name="Text Box 63"/>
          <p:cNvSpPr txBox="1">
            <a:spLocks noChangeArrowheads="1"/>
          </p:cNvSpPr>
          <p:nvPr/>
        </p:nvSpPr>
        <p:spPr bwMode="auto">
          <a:xfrm>
            <a:off x="3707904" y="4787860"/>
            <a:ext cx="32733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</a:p>
        </p:txBody>
      </p:sp>
      <p:sp>
        <p:nvSpPr>
          <p:cNvPr id="70" name="Text Box 64"/>
          <p:cNvSpPr txBox="1">
            <a:spLocks noChangeArrowheads="1"/>
          </p:cNvSpPr>
          <p:nvPr/>
        </p:nvSpPr>
        <p:spPr bwMode="auto">
          <a:xfrm>
            <a:off x="4644008" y="4715852"/>
            <a:ext cx="32733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</a:p>
        </p:txBody>
      </p:sp>
      <p:sp>
        <p:nvSpPr>
          <p:cNvPr id="72" name="Text Box 66"/>
          <p:cNvSpPr txBox="1">
            <a:spLocks noChangeArrowheads="1"/>
          </p:cNvSpPr>
          <p:nvPr/>
        </p:nvSpPr>
        <p:spPr bwMode="auto">
          <a:xfrm>
            <a:off x="6516216" y="3789040"/>
            <a:ext cx="32733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</a:p>
        </p:txBody>
      </p:sp>
      <p:sp>
        <p:nvSpPr>
          <p:cNvPr id="75" name="Text Box 69"/>
          <p:cNvSpPr txBox="1">
            <a:spLocks noChangeArrowheads="1"/>
          </p:cNvSpPr>
          <p:nvPr/>
        </p:nvSpPr>
        <p:spPr bwMode="auto">
          <a:xfrm>
            <a:off x="4721225" y="1445019"/>
            <a:ext cx="32733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</a:p>
        </p:txBody>
      </p:sp>
      <p:sp>
        <p:nvSpPr>
          <p:cNvPr id="76" name="Text Box 70"/>
          <p:cNvSpPr txBox="1">
            <a:spLocks noChangeArrowheads="1"/>
          </p:cNvSpPr>
          <p:nvPr/>
        </p:nvSpPr>
        <p:spPr bwMode="auto">
          <a:xfrm>
            <a:off x="3813175" y="3030932"/>
            <a:ext cx="32733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</a:p>
        </p:txBody>
      </p:sp>
      <p:sp>
        <p:nvSpPr>
          <p:cNvPr id="77" name="Text Box 71"/>
          <p:cNvSpPr txBox="1">
            <a:spLocks noChangeArrowheads="1"/>
          </p:cNvSpPr>
          <p:nvPr/>
        </p:nvSpPr>
        <p:spPr bwMode="auto">
          <a:xfrm>
            <a:off x="1364346" y="3045219"/>
            <a:ext cx="32733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</a:p>
        </p:txBody>
      </p:sp>
      <p:sp>
        <p:nvSpPr>
          <p:cNvPr id="78" name="Text Box 72"/>
          <p:cNvSpPr txBox="1">
            <a:spLocks noChangeArrowheads="1"/>
          </p:cNvSpPr>
          <p:nvPr/>
        </p:nvSpPr>
        <p:spPr bwMode="auto">
          <a:xfrm>
            <a:off x="903318" y="3883419"/>
            <a:ext cx="32733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</a:p>
        </p:txBody>
      </p:sp>
      <p:sp>
        <p:nvSpPr>
          <p:cNvPr id="79" name="Text Box 73"/>
          <p:cNvSpPr txBox="1">
            <a:spLocks noChangeArrowheads="1"/>
          </p:cNvSpPr>
          <p:nvPr/>
        </p:nvSpPr>
        <p:spPr bwMode="auto">
          <a:xfrm>
            <a:off x="2415486" y="4721619"/>
            <a:ext cx="32733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</a:p>
        </p:txBody>
      </p:sp>
      <p:sp>
        <p:nvSpPr>
          <p:cNvPr id="80" name="Text Box 74"/>
          <p:cNvSpPr txBox="1">
            <a:spLocks noChangeArrowheads="1"/>
          </p:cNvSpPr>
          <p:nvPr/>
        </p:nvSpPr>
        <p:spPr bwMode="auto">
          <a:xfrm>
            <a:off x="2919542" y="3851756"/>
            <a:ext cx="32733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</a:p>
        </p:txBody>
      </p:sp>
      <p:sp>
        <p:nvSpPr>
          <p:cNvPr id="81" name="Text Box 75"/>
          <p:cNvSpPr txBox="1">
            <a:spLocks noChangeArrowheads="1"/>
          </p:cNvSpPr>
          <p:nvPr/>
        </p:nvSpPr>
        <p:spPr bwMode="auto">
          <a:xfrm>
            <a:off x="4264025" y="3923764"/>
            <a:ext cx="42832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-1</a:t>
            </a:r>
          </a:p>
        </p:txBody>
      </p:sp>
      <p:sp>
        <p:nvSpPr>
          <p:cNvPr id="82" name="Text Box 76"/>
          <p:cNvSpPr txBox="1">
            <a:spLocks noChangeArrowheads="1"/>
          </p:cNvSpPr>
          <p:nvPr/>
        </p:nvSpPr>
        <p:spPr bwMode="auto">
          <a:xfrm>
            <a:off x="5203825" y="2987660"/>
            <a:ext cx="32733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</a:p>
        </p:txBody>
      </p:sp>
      <p:sp>
        <p:nvSpPr>
          <p:cNvPr id="83" name="Text Box 77"/>
          <p:cNvSpPr txBox="1">
            <a:spLocks noChangeArrowheads="1"/>
          </p:cNvSpPr>
          <p:nvPr/>
        </p:nvSpPr>
        <p:spPr bwMode="auto">
          <a:xfrm>
            <a:off x="7413625" y="2878532"/>
            <a:ext cx="32733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</a:p>
        </p:txBody>
      </p:sp>
      <p:sp>
        <p:nvSpPr>
          <p:cNvPr id="84" name="Text Box 78"/>
          <p:cNvSpPr txBox="1">
            <a:spLocks noChangeArrowheads="1"/>
          </p:cNvSpPr>
          <p:nvPr/>
        </p:nvSpPr>
        <p:spPr bwMode="auto">
          <a:xfrm>
            <a:off x="6686241" y="2459188"/>
            <a:ext cx="32733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</a:p>
        </p:txBody>
      </p:sp>
      <p:sp>
        <p:nvSpPr>
          <p:cNvPr id="85" name="Text Box 79"/>
          <p:cNvSpPr txBox="1">
            <a:spLocks noChangeArrowheads="1"/>
          </p:cNvSpPr>
          <p:nvPr/>
        </p:nvSpPr>
        <p:spPr bwMode="auto">
          <a:xfrm>
            <a:off x="2372458" y="2195572"/>
            <a:ext cx="42832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-1</a:t>
            </a:r>
          </a:p>
        </p:txBody>
      </p:sp>
      <p:sp>
        <p:nvSpPr>
          <p:cNvPr id="86" name="Text Box 61"/>
          <p:cNvSpPr txBox="1">
            <a:spLocks noChangeArrowheads="1"/>
          </p:cNvSpPr>
          <p:nvPr/>
        </p:nvSpPr>
        <p:spPr bwMode="auto">
          <a:xfrm>
            <a:off x="2228442" y="3851756"/>
            <a:ext cx="32733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</a:p>
        </p:txBody>
      </p:sp>
      <p:sp>
        <p:nvSpPr>
          <p:cNvPr id="4" name="矩形 3"/>
          <p:cNvSpPr/>
          <p:nvPr/>
        </p:nvSpPr>
        <p:spPr>
          <a:xfrm>
            <a:off x="3083209" y="5743961"/>
            <a:ext cx="578083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buClr>
                <a:srgbClr val="C00000"/>
              </a:buClr>
              <a:defRPr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调整后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M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的右子树高度减少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，与左子树高度变为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，需要继续调整节点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M</a:t>
            </a:r>
          </a:p>
        </p:txBody>
      </p:sp>
      <p:sp>
        <p:nvSpPr>
          <p:cNvPr id="66" name="Oval 26"/>
          <p:cNvSpPr>
            <a:spLocks noChangeArrowheads="1"/>
          </p:cNvSpPr>
          <p:nvPr/>
        </p:nvSpPr>
        <p:spPr bwMode="auto">
          <a:xfrm>
            <a:off x="6251575" y="2497532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  <a:headEnd/>
            <a:tailEnd/>
          </a:ln>
        </p:spPr>
        <p:txBody>
          <a:bodyPr wrap="none" lIns="0" tIns="0" rIns="0" bIns="0" anchor="ctr" anchorCtr="1"/>
          <a:lstStyle/>
          <a:p>
            <a:r>
              <a:rPr kumimoji="1" lang="en-US" altLang="zh-CN" sz="2400" b="1" dirty="0"/>
              <a:t>R</a:t>
            </a:r>
            <a:endParaRPr kumimoji="1" lang="zh-CN" altLang="en-US" sz="2400" b="1" dirty="0"/>
          </a:p>
        </p:txBody>
      </p:sp>
      <p:sp>
        <p:nvSpPr>
          <p:cNvPr id="91" name="Line 8"/>
          <p:cNvSpPr>
            <a:spLocks noChangeShapeType="1"/>
          </p:cNvSpPr>
          <p:nvPr/>
        </p:nvSpPr>
        <p:spPr bwMode="auto">
          <a:xfrm>
            <a:off x="5585632" y="3645024"/>
            <a:ext cx="381000" cy="609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2" name="Line 9"/>
          <p:cNvSpPr>
            <a:spLocks noChangeShapeType="1"/>
          </p:cNvSpPr>
          <p:nvPr/>
        </p:nvSpPr>
        <p:spPr bwMode="auto">
          <a:xfrm flipV="1">
            <a:off x="5128432" y="3721224"/>
            <a:ext cx="381000" cy="685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3" name="Oval 27"/>
          <p:cNvSpPr>
            <a:spLocks noChangeArrowheads="1"/>
          </p:cNvSpPr>
          <p:nvPr/>
        </p:nvSpPr>
        <p:spPr bwMode="auto">
          <a:xfrm>
            <a:off x="4899832" y="4178424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  <a:headEnd/>
            <a:tailEnd/>
          </a:ln>
        </p:spPr>
        <p:txBody>
          <a:bodyPr wrap="none" lIns="0" tIns="0" rIns="0" bIns="0" anchor="ctr" anchorCtr="1"/>
          <a:lstStyle/>
          <a:p>
            <a:r>
              <a:rPr kumimoji="1" lang="en-US" altLang="zh-CN" sz="2400" b="1" dirty="0"/>
              <a:t>N</a:t>
            </a:r>
            <a:endParaRPr kumimoji="1" lang="zh-CN" altLang="en-US" sz="2400" b="1" dirty="0"/>
          </a:p>
        </p:txBody>
      </p:sp>
      <p:sp>
        <p:nvSpPr>
          <p:cNvPr id="94" name="Oval 28"/>
          <p:cNvSpPr>
            <a:spLocks noChangeArrowheads="1"/>
          </p:cNvSpPr>
          <p:nvPr/>
        </p:nvSpPr>
        <p:spPr bwMode="auto">
          <a:xfrm>
            <a:off x="5814232" y="4200428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  <a:headEnd/>
            <a:tailEnd/>
          </a:ln>
        </p:spPr>
        <p:txBody>
          <a:bodyPr wrap="none" lIns="0" tIns="0" rIns="0" bIns="0" anchor="ctr" anchorCtr="1"/>
          <a:lstStyle/>
          <a:p>
            <a:r>
              <a:rPr kumimoji="1" lang="en-US" altLang="zh-CN" sz="2400" b="1" dirty="0"/>
              <a:t>Q</a:t>
            </a:r>
            <a:endParaRPr kumimoji="1" lang="zh-CN" altLang="en-US" sz="2400" b="1" dirty="0"/>
          </a:p>
        </p:txBody>
      </p:sp>
      <p:sp>
        <p:nvSpPr>
          <p:cNvPr id="95" name="Text Box 66"/>
          <p:cNvSpPr txBox="1">
            <a:spLocks noChangeArrowheads="1"/>
          </p:cNvSpPr>
          <p:nvPr/>
        </p:nvSpPr>
        <p:spPr bwMode="auto">
          <a:xfrm>
            <a:off x="4823632" y="3784240"/>
            <a:ext cx="32733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</a:p>
        </p:txBody>
      </p:sp>
      <p:sp>
        <p:nvSpPr>
          <p:cNvPr id="96" name="Text Box 68"/>
          <p:cNvSpPr txBox="1">
            <a:spLocks noChangeArrowheads="1"/>
          </p:cNvSpPr>
          <p:nvPr/>
        </p:nvSpPr>
        <p:spPr bwMode="auto">
          <a:xfrm>
            <a:off x="6044866" y="3789040"/>
            <a:ext cx="32733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</a:p>
        </p:txBody>
      </p:sp>
      <p:sp>
        <p:nvSpPr>
          <p:cNvPr id="43" name="Oval 37"/>
          <p:cNvSpPr>
            <a:spLocks noChangeArrowheads="1"/>
          </p:cNvSpPr>
          <p:nvPr/>
        </p:nvSpPr>
        <p:spPr bwMode="auto">
          <a:xfrm>
            <a:off x="5337175" y="3335732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  <a:headEnd/>
            <a:tailEnd/>
          </a:ln>
        </p:spPr>
        <p:txBody>
          <a:bodyPr wrap="none" lIns="0" tIns="0" rIns="0" bIns="0" anchor="ctr" anchorCtr="1"/>
          <a:lstStyle/>
          <a:p>
            <a:r>
              <a:rPr kumimoji="1" lang="en-US" altLang="zh-CN" sz="2400" b="1" dirty="0"/>
              <a:t>O</a:t>
            </a:r>
            <a:endParaRPr kumimoji="1" lang="zh-CN" altLang="en-US" sz="2400" b="1" dirty="0"/>
          </a:p>
        </p:txBody>
      </p:sp>
      <p:sp>
        <p:nvSpPr>
          <p:cNvPr id="97" name="Text Box 64"/>
          <p:cNvSpPr txBox="1">
            <a:spLocks noChangeArrowheads="1"/>
          </p:cNvSpPr>
          <p:nvPr/>
        </p:nvSpPr>
        <p:spPr bwMode="auto">
          <a:xfrm>
            <a:off x="4031708" y="1426267"/>
            <a:ext cx="38985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</a:t>
            </a:r>
          </a:p>
        </p:txBody>
      </p:sp>
      <p:sp>
        <p:nvSpPr>
          <p:cNvPr id="98" name="Text Box 64"/>
          <p:cNvSpPr txBox="1">
            <a:spLocks noChangeArrowheads="1"/>
          </p:cNvSpPr>
          <p:nvPr/>
        </p:nvSpPr>
        <p:spPr bwMode="auto">
          <a:xfrm>
            <a:off x="3159585" y="2525995"/>
            <a:ext cx="38985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</a:p>
        </p:txBody>
      </p:sp>
      <p:sp>
        <p:nvSpPr>
          <p:cNvPr id="99" name="Text Box 64"/>
          <p:cNvSpPr txBox="1">
            <a:spLocks noChangeArrowheads="1"/>
          </p:cNvSpPr>
          <p:nvPr/>
        </p:nvSpPr>
        <p:spPr bwMode="auto">
          <a:xfrm>
            <a:off x="4026366" y="3355067"/>
            <a:ext cx="3626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</a:t>
            </a:r>
          </a:p>
        </p:txBody>
      </p:sp>
      <p:sp>
        <p:nvSpPr>
          <p:cNvPr id="100" name="右弧形箭头 99"/>
          <p:cNvSpPr/>
          <p:nvPr/>
        </p:nvSpPr>
        <p:spPr bwMode="auto">
          <a:xfrm rot="16200000" flipV="1">
            <a:off x="2566171" y="2841936"/>
            <a:ext cx="384343" cy="751368"/>
          </a:xfrm>
          <a:prstGeom prst="curvedLeftArrow">
            <a:avLst>
              <a:gd name="adj1" fmla="val 16019"/>
              <a:gd name="adj2" fmla="val 88617"/>
              <a:gd name="adj3" fmla="val 63300"/>
            </a:avLst>
          </a:prstGeom>
          <a:solidFill>
            <a:srgbClr val="FF0000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101" name="右弧形箭头 100"/>
          <p:cNvSpPr/>
          <p:nvPr/>
        </p:nvSpPr>
        <p:spPr bwMode="auto">
          <a:xfrm rot="16200000">
            <a:off x="4470922" y="1980426"/>
            <a:ext cx="420516" cy="939572"/>
          </a:xfrm>
          <a:prstGeom prst="curvedLeftArrow">
            <a:avLst>
              <a:gd name="adj1" fmla="val 16019"/>
              <a:gd name="adj2" fmla="val 88617"/>
              <a:gd name="adj3" fmla="val 63300"/>
            </a:avLst>
          </a:prstGeom>
          <a:solidFill>
            <a:srgbClr val="FF0000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102" name="Text Box 64"/>
          <p:cNvSpPr txBox="1">
            <a:spLocks noChangeArrowheads="1"/>
          </p:cNvSpPr>
          <p:nvPr/>
        </p:nvSpPr>
        <p:spPr bwMode="auto">
          <a:xfrm>
            <a:off x="877433" y="5581579"/>
            <a:ext cx="609462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3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</a:t>
            </a:r>
            <a:r>
              <a:rPr lang="en-US" altLang="zh-CN" sz="3200" b="1" baseline="-250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</a:p>
        </p:txBody>
      </p:sp>
      <p:sp>
        <p:nvSpPr>
          <p:cNvPr id="104" name="Text Box 64"/>
          <p:cNvSpPr txBox="1">
            <a:spLocks noChangeArrowheads="1"/>
          </p:cNvSpPr>
          <p:nvPr/>
        </p:nvSpPr>
        <p:spPr bwMode="auto">
          <a:xfrm>
            <a:off x="2586619" y="6212845"/>
            <a:ext cx="609462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3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</a:t>
            </a:r>
            <a:r>
              <a:rPr lang="en-US" altLang="zh-CN" sz="3200" b="1" baseline="-250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</a:p>
        </p:txBody>
      </p:sp>
      <p:sp>
        <p:nvSpPr>
          <p:cNvPr id="106" name="Text Box 64"/>
          <p:cNvSpPr txBox="1">
            <a:spLocks noChangeArrowheads="1"/>
          </p:cNvSpPr>
          <p:nvPr/>
        </p:nvSpPr>
        <p:spPr bwMode="auto">
          <a:xfrm>
            <a:off x="3813175" y="5274604"/>
            <a:ext cx="609462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3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</a:t>
            </a:r>
            <a:r>
              <a:rPr lang="en-US" altLang="zh-CN" sz="3200" b="1" baseline="-250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</a:p>
        </p:txBody>
      </p:sp>
      <p:sp>
        <p:nvSpPr>
          <p:cNvPr id="108" name="Text Box 64"/>
          <p:cNvSpPr txBox="1">
            <a:spLocks noChangeArrowheads="1"/>
          </p:cNvSpPr>
          <p:nvPr/>
        </p:nvSpPr>
        <p:spPr bwMode="auto">
          <a:xfrm>
            <a:off x="6720042" y="4855044"/>
            <a:ext cx="609462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3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</a:t>
            </a:r>
            <a:r>
              <a:rPr lang="en-US" altLang="zh-CN" sz="3200" b="1" baseline="-250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</a:p>
        </p:txBody>
      </p:sp>
      <p:sp>
        <p:nvSpPr>
          <p:cNvPr id="87" name="TextBox 20"/>
          <p:cNvSpPr txBox="1">
            <a:spLocks noChangeArrowheads="1"/>
          </p:cNvSpPr>
          <p:nvPr/>
        </p:nvSpPr>
        <p:spPr bwMode="auto">
          <a:xfrm>
            <a:off x="6046214" y="1130082"/>
            <a:ext cx="2964027" cy="1323439"/>
          </a:xfrm>
          <a:prstGeom prst="rect">
            <a:avLst/>
          </a:prstGeom>
          <a:solidFill>
            <a:schemeClr val="accent2">
              <a:lumMod val="50000"/>
            </a:schemeClr>
          </a:solidFill>
          <a:ln w="31750">
            <a:noFill/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kumimoji="1" sz="28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>
              <a:spcAft>
                <a:spcPts val="600"/>
              </a:spcAft>
              <a:buClr>
                <a:srgbClr val="C00000"/>
              </a:buClr>
              <a:defRPr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单次调整（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种可能的旋转平衡，或一次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3+4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组装调整）完后，可能会产生新的不平衡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79344750"/>
      </p:ext>
    </p:extLst>
  </p:cSld>
  <p:clrMapOvr>
    <a:masterClrMapping/>
  </p:clrMapOvr>
  <p:transition advTm="157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" grpId="0" animBg="1"/>
      <p:bldP spid="105" grpId="0" animBg="1"/>
      <p:bldP spid="103" grpId="0" animBg="1"/>
      <p:bldP spid="32" grpId="0" animBg="1"/>
      <p:bldP spid="4" grpId="0"/>
      <p:bldP spid="97" grpId="0"/>
      <p:bldP spid="98" grpId="0"/>
      <p:bldP spid="99" grpId="0"/>
      <p:bldP spid="100" grpId="0" animBg="1"/>
      <p:bldP spid="101" grpId="0" animBg="1"/>
      <p:bldP spid="102" grpId="0"/>
      <p:bldP spid="104" grpId="0"/>
      <p:bldP spid="106" grpId="0"/>
      <p:bldP spid="108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20"/>
              <p:cNvSpPr txBox="1">
                <a:spLocks noChangeArrowheads="1"/>
              </p:cNvSpPr>
              <p:nvPr/>
            </p:nvSpPr>
            <p:spPr bwMode="auto">
              <a:xfrm>
                <a:off x="35496" y="1196752"/>
                <a:ext cx="8972121" cy="453265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marL="342900" lvl="1" indent="-342900">
                  <a:spcAft>
                    <a:spcPts val="600"/>
                  </a:spcAft>
                  <a:buClr>
                    <a:srgbClr val="C00000"/>
                  </a:buClr>
                  <a:buFont typeface="Wingdings" panose="05000000000000000000" pitchFamily="2" charset="2"/>
                  <a:buChar char="n"/>
                  <a:defRPr/>
                </a:pPr>
                <a:r>
                  <a:rPr lang="zh-CN" altLang="en-US" sz="28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散列码转换：针对不同类型关键码进行散列函数计算的预处理</a:t>
                </a:r>
                <a:endParaRPr lang="en-US" altLang="zh-CN" sz="28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lvl="2" indent="-457200">
                  <a:spcAft>
                    <a:spcPts val="600"/>
                  </a:spcAft>
                  <a:buClr>
                    <a:srgbClr val="C00000"/>
                  </a:buClr>
                  <a:buFont typeface="Wingdings" panose="05000000000000000000" pitchFamily="2" charset="2"/>
                  <a:buChar char="ü"/>
                  <a:defRPr/>
                </a:pP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强制转换为整数：</a:t>
                </a:r>
                <a:r>
                  <a:rPr lang="en-US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byte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</a:t>
                </a:r>
                <a:r>
                  <a:rPr lang="en-US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short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</a:t>
                </a:r>
                <a:r>
                  <a:rPr lang="en-US" altLang="zh-CN" sz="2400" b="1" dirty="0" err="1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int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</a:t>
                </a:r>
                <a:r>
                  <a:rPr lang="en-US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char 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不超过</a:t>
                </a:r>
                <a:r>
                  <a:rPr lang="en-US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32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位</a:t>
                </a:r>
                <a:endParaRPr lang="en-US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lvl="2" indent="-457200">
                  <a:spcAft>
                    <a:spcPts val="600"/>
                  </a:spcAft>
                  <a:buClr>
                    <a:srgbClr val="C00000"/>
                  </a:buClr>
                  <a:buFont typeface="Wingdings" panose="05000000000000000000" pitchFamily="2" charset="2"/>
                  <a:buChar char="ü"/>
                  <a:defRPr/>
                </a:pP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成员对象求和：</a:t>
                </a:r>
                <a:r>
                  <a:rPr lang="en-US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long </a:t>
                </a:r>
                <a:r>
                  <a:rPr lang="en-US" altLang="zh-CN" sz="2400" b="1" dirty="0" err="1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long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和</a:t>
                </a:r>
                <a:r>
                  <a:rPr lang="en-US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double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，可分多个</a:t>
                </a:r>
                <a:r>
                  <a:rPr lang="en-US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32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位相加</a:t>
                </a:r>
                <a:endParaRPr lang="en-US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lvl="2" indent="-457200">
                  <a:spcAft>
                    <a:spcPts val="600"/>
                  </a:spcAft>
                  <a:buClr>
                    <a:srgbClr val="C00000"/>
                  </a:buClr>
                  <a:buFont typeface="Wingdings" panose="05000000000000000000" pitchFamily="2" charset="2"/>
                  <a:buChar char="ü"/>
                  <a:defRPr/>
                </a:pP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字符串多项式转换</a:t>
                </a:r>
                <a:endParaRPr lang="en-US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457200" lvl="2">
                  <a:spcAft>
                    <a:spcPts val="600"/>
                  </a:spcAft>
                  <a:buClr>
                    <a:srgbClr val="C00000"/>
                  </a:buClr>
                  <a:defRPr/>
                </a:pPr>
                <a:r>
                  <a:rPr lang="en-US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   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例如</a:t>
                </a:r>
                <a:r>
                  <a:rPr lang="en-US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”data structure”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，可先将各字母对应整数   </a:t>
                </a:r>
                <a:endParaRPr lang="en-US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457200" lvl="2">
                  <a:spcAft>
                    <a:spcPts val="600"/>
                  </a:spcAft>
                  <a:buClr>
                    <a:srgbClr val="C00000"/>
                  </a:buClr>
                  <a:defRPr/>
                </a:pPr>
                <a:r>
                  <a:rPr lang="en-US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   (x</a:t>
                </a:r>
                <a:r>
                  <a:rPr lang="en-US" altLang="zh-CN" sz="2400" b="1" baseline="-25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i</a:t>
                </a:r>
                <a:r>
                  <a:rPr lang="en-US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=1,2,3…26)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</a:t>
                </a:r>
                <a:endParaRPr lang="en-US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457200" lvl="2">
                  <a:spcAft>
                    <a:spcPts val="600"/>
                  </a:spcAft>
                  <a:buClr>
                    <a:srgbClr val="C00000"/>
                  </a:buClr>
                  <a:defRPr/>
                </a:pPr>
                <a:r>
                  <a:rPr lang="en-US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   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进而使用多项式转换</a:t>
                </a:r>
                <a:endParaRPr lang="en-US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457200" lvl="2">
                  <a:spcAft>
                    <a:spcPts val="600"/>
                  </a:spcAft>
                  <a:buClr>
                    <a:srgbClr val="C00000"/>
                  </a:buClr>
                  <a:defRPr/>
                </a:pPr>
                <a:r>
                  <a:rPr lang="en-US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𝒙</m:t>
                        </m:r>
                      </m:e>
                      <m:sub>
                        <m:r>
                          <a:rPr lang="en-US" altLang="zh-CN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𝟎</m:t>
                        </m:r>
                      </m:sub>
                    </m:sSub>
                    <m:sSup>
                      <m:sSupPr>
                        <m:ctrlPr>
                          <a:rPr lang="en-US" altLang="zh-CN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𝒂</m:t>
                        </m:r>
                      </m:e>
                      <m:sup>
                        <m:r>
                          <a:rPr lang="en-US" altLang="zh-CN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𝒏</m:t>
                        </m:r>
                        <m:r>
                          <a:rPr lang="en-US" altLang="zh-CN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−</m:t>
                        </m:r>
                        <m:r>
                          <a:rPr lang="en-US" altLang="zh-CN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𝟏</m:t>
                        </m:r>
                      </m:sup>
                    </m:sSup>
                    <m:r>
                      <a:rPr lang="en-US" altLang="zh-CN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+</m:t>
                    </m:r>
                    <m:sSub>
                      <m:sSubPr>
                        <m:ctrlPr>
                          <a:rPr lang="en-US" altLang="zh-CN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𝒙</m:t>
                        </m:r>
                      </m:e>
                      <m:sub>
                        <m:r>
                          <a:rPr lang="en-US" altLang="zh-CN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𝟏</m:t>
                        </m:r>
                      </m:sub>
                    </m:sSub>
                    <m:sSup>
                      <m:sSupPr>
                        <m:ctrlPr>
                          <a:rPr lang="en-US" altLang="zh-CN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𝒂</m:t>
                        </m:r>
                      </m:e>
                      <m:sup>
                        <m:r>
                          <a:rPr lang="en-US" altLang="zh-CN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𝒏</m:t>
                        </m:r>
                        <m:r>
                          <a:rPr lang="en-US" altLang="zh-CN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−</m:t>
                        </m:r>
                        <m:r>
                          <a:rPr lang="en-US" altLang="zh-CN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𝟐</m:t>
                        </m:r>
                      </m:sup>
                    </m:sSup>
                    <m:r>
                      <a:rPr lang="en-US" altLang="zh-CN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+…+</m:t>
                    </m:r>
                    <m:sSub>
                      <m:sSubPr>
                        <m:ctrlPr>
                          <a:rPr lang="en-US" altLang="zh-CN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𝒙</m:t>
                        </m:r>
                      </m:e>
                      <m:sub>
                        <m:r>
                          <a:rPr lang="en-US" altLang="zh-CN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𝒏</m:t>
                        </m:r>
                        <m:r>
                          <a:rPr lang="en-US" altLang="zh-CN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−</m:t>
                        </m:r>
                        <m:r>
                          <a:rPr lang="en-US" altLang="zh-CN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𝟐</m:t>
                        </m:r>
                      </m:sub>
                    </m:sSub>
                    <m:sSup>
                      <m:sSupPr>
                        <m:ctrlPr>
                          <a:rPr lang="en-US" altLang="zh-CN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𝒂</m:t>
                        </m:r>
                      </m:e>
                      <m:sup>
                        <m:r>
                          <a:rPr lang="en-US" altLang="zh-CN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𝟏</m:t>
                        </m:r>
                      </m:sup>
                    </m:sSup>
                    <m:r>
                      <a:rPr lang="en-US" altLang="zh-CN" sz="24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+</m:t>
                    </m:r>
                    <m:sSup>
                      <m:sSupPr>
                        <m:ctrlPr>
                          <a:rPr lang="en-US" altLang="zh-CN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𝒂</m:t>
                        </m:r>
                      </m:e>
                      <m:sup>
                        <m:r>
                          <a:rPr lang="en-US" altLang="zh-CN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𝟎</m:t>
                        </m:r>
                      </m:sup>
                    </m:sSup>
                  </m:oMath>
                </a14:m>
                <a:endParaRPr lang="en-US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457200" lvl="2">
                  <a:spcAft>
                    <a:spcPts val="600"/>
                  </a:spcAft>
                  <a:buClr>
                    <a:srgbClr val="C00000"/>
                  </a:buClr>
                  <a:defRPr/>
                </a:pPr>
                <a:r>
                  <a:rPr lang="en-US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   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实验证明对于英文字符串，</a:t>
                </a:r>
                <a:r>
                  <a:rPr lang="en-US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取</a:t>
                </a:r>
                <a:r>
                  <a:rPr lang="en-US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33,37,39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或</a:t>
                </a:r>
                <a:r>
                  <a:rPr lang="en-US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41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较合适</a:t>
                </a:r>
                <a:endParaRPr lang="en-US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73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5496" y="1196752"/>
                <a:ext cx="8972121" cy="4532651"/>
              </a:xfrm>
              <a:prstGeom prst="rect">
                <a:avLst/>
              </a:prstGeom>
              <a:blipFill>
                <a:blip r:embed="rId3"/>
                <a:stretch>
                  <a:fillRect l="-1223" t="-1344" r="-68" b="-2016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088" y="85725"/>
            <a:ext cx="7599362" cy="914400"/>
          </a:xfrm>
        </p:spPr>
        <p:txBody>
          <a:bodyPr/>
          <a:lstStyle/>
          <a:p>
            <a:pPr>
              <a:defRPr/>
            </a:pPr>
            <a:r>
              <a:rPr lang="zh-CN" altLang="en-US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散列码转换</a:t>
            </a:r>
          </a:p>
        </p:txBody>
      </p:sp>
    </p:spTree>
    <p:extLst>
      <p:ext uri="{BB962C8B-B14F-4D97-AF65-F5344CB8AC3E}">
        <p14:creationId xmlns:p14="http://schemas.microsoft.com/office/powerpoint/2010/main" val="2112747925"/>
      </p:ext>
    </p:extLst>
  </p:cSld>
  <p:clrMapOvr>
    <a:masterClrMapping/>
  </p:clrMapOvr>
  <p:transition advTm="157">
    <p:zoom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extBox 20"/>
          <p:cNvSpPr txBox="1">
            <a:spLocks noChangeArrowheads="1"/>
          </p:cNvSpPr>
          <p:nvPr/>
        </p:nvSpPr>
        <p:spPr bwMode="auto">
          <a:xfrm>
            <a:off x="155021" y="1340768"/>
            <a:ext cx="3175985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lvl="1" indent="-3429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散列查找</a:t>
            </a:r>
            <a:endParaRPr lang="en-US" altLang="zh-CN" sz="4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088" y="85725"/>
            <a:ext cx="7599362" cy="914400"/>
          </a:xfrm>
        </p:spPr>
        <p:txBody>
          <a:bodyPr/>
          <a:lstStyle/>
          <a:p>
            <a:pPr>
              <a:defRPr/>
            </a:pPr>
            <a:r>
              <a:rPr lang="zh-CN" altLang="en-US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散列应用</a:t>
            </a:r>
          </a:p>
        </p:txBody>
      </p:sp>
      <p:sp>
        <p:nvSpPr>
          <p:cNvPr id="4" name="TextBox 20"/>
          <p:cNvSpPr txBox="1">
            <a:spLocks noChangeArrowheads="1"/>
          </p:cNvSpPr>
          <p:nvPr/>
        </p:nvSpPr>
        <p:spPr bwMode="auto">
          <a:xfrm>
            <a:off x="155021" y="3632631"/>
            <a:ext cx="4777019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lvl="1" indent="-3429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桶排序</a:t>
            </a:r>
            <a:endParaRPr lang="en-US" altLang="zh-CN" sz="4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extBox 20"/>
          <p:cNvSpPr txBox="1">
            <a:spLocks noChangeArrowheads="1"/>
          </p:cNvSpPr>
          <p:nvPr/>
        </p:nvSpPr>
        <p:spPr bwMode="auto">
          <a:xfrm>
            <a:off x="2829754" y="4233282"/>
            <a:ext cx="3552884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lvl="1">
              <a:spcAft>
                <a:spcPts val="600"/>
              </a:spcAft>
              <a:buClr>
                <a:srgbClr val="C00000"/>
              </a:buClr>
              <a:defRPr/>
            </a:pPr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求解最大间隙</a:t>
            </a:r>
            <a:endParaRPr lang="en-US" altLang="zh-CN" sz="4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左大括号 5"/>
          <p:cNvSpPr/>
          <p:nvPr/>
        </p:nvSpPr>
        <p:spPr bwMode="auto">
          <a:xfrm>
            <a:off x="2411760" y="3385923"/>
            <a:ext cx="373036" cy="1217176"/>
          </a:xfrm>
          <a:prstGeom prst="leftBrace">
            <a:avLst>
              <a:gd name="adj1" fmla="val 31802"/>
              <a:gd name="adj2" fmla="val 50000"/>
            </a:avLst>
          </a:prstGeom>
          <a:solidFill>
            <a:schemeClr val="bg1"/>
          </a:solidFill>
          <a:ln w="41275" cap="flat" cmpd="sng" algn="ctr">
            <a:solidFill>
              <a:schemeClr val="tx1"/>
            </a:solidFill>
            <a:prstDash val="solid"/>
            <a:round/>
            <a:headEnd type="none"/>
            <a:tailEnd type="none"/>
          </a:ln>
          <a:effectLst/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TextBox 20"/>
          <p:cNvSpPr txBox="1">
            <a:spLocks noChangeArrowheads="1"/>
          </p:cNvSpPr>
          <p:nvPr/>
        </p:nvSpPr>
        <p:spPr bwMode="auto">
          <a:xfrm>
            <a:off x="2829754" y="3031980"/>
            <a:ext cx="2363268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lvl="1">
              <a:spcAft>
                <a:spcPts val="600"/>
              </a:spcAft>
              <a:buClr>
                <a:srgbClr val="C00000"/>
              </a:buClr>
              <a:defRPr/>
            </a:pPr>
            <a:r>
              <a:rPr lang="zh-CN" altLang="en-US" sz="4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基数排序</a:t>
            </a:r>
            <a:endParaRPr lang="en-US" altLang="zh-CN" sz="4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80426873"/>
      </p:ext>
    </p:extLst>
  </p:cSld>
  <p:clrMapOvr>
    <a:masterClrMapping/>
  </p:clrMapOvr>
  <p:transition advTm="157">
    <p:zoom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088" y="85725"/>
            <a:ext cx="7599362" cy="914400"/>
          </a:xfrm>
        </p:spPr>
        <p:txBody>
          <a:bodyPr/>
          <a:lstStyle/>
          <a:p>
            <a:pPr>
              <a:defRPr/>
            </a:pPr>
            <a:r>
              <a:rPr lang="zh-CN" altLang="en-US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回顾：排 序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648072" y="4818762"/>
            <a:ext cx="86409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排序</a:t>
            </a:r>
          </a:p>
        </p:txBody>
      </p:sp>
      <p:sp>
        <p:nvSpPr>
          <p:cNvPr id="20" name="左大括号 19"/>
          <p:cNvSpPr/>
          <p:nvPr/>
        </p:nvSpPr>
        <p:spPr bwMode="auto">
          <a:xfrm>
            <a:off x="1152624" y="3996552"/>
            <a:ext cx="355845" cy="2672807"/>
          </a:xfrm>
          <a:prstGeom prst="leftBrace">
            <a:avLst>
              <a:gd name="adj1" fmla="val 37037"/>
              <a:gd name="adj2" fmla="val 50000"/>
            </a:avLst>
          </a:prstGeom>
          <a:solidFill>
            <a:schemeClr val="bg1"/>
          </a:solidFill>
          <a:ln w="41275" cap="flat" cmpd="sng" algn="ctr">
            <a:solidFill>
              <a:schemeClr val="tx1"/>
            </a:solidFill>
            <a:prstDash val="solid"/>
            <a:round/>
            <a:headEnd type="none"/>
            <a:tailEnd type="none"/>
          </a:ln>
          <a:effectLst/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文本框 35"/>
          <p:cNvSpPr txBox="1"/>
          <p:nvPr/>
        </p:nvSpPr>
        <p:spPr>
          <a:xfrm>
            <a:off x="1449193" y="2981270"/>
            <a:ext cx="86409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内部排序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1475656" y="6382489"/>
            <a:ext cx="20882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外部排序</a:t>
            </a:r>
          </a:p>
        </p:txBody>
      </p:sp>
      <p:sp>
        <p:nvSpPr>
          <p:cNvPr id="38" name="左大括号 37"/>
          <p:cNvSpPr/>
          <p:nvPr/>
        </p:nvSpPr>
        <p:spPr bwMode="auto">
          <a:xfrm>
            <a:off x="1907704" y="1700808"/>
            <a:ext cx="373036" cy="4320479"/>
          </a:xfrm>
          <a:prstGeom prst="leftBrace">
            <a:avLst>
              <a:gd name="adj1" fmla="val 46145"/>
              <a:gd name="adj2" fmla="val 50000"/>
            </a:avLst>
          </a:prstGeom>
          <a:solidFill>
            <a:schemeClr val="bg1"/>
          </a:solidFill>
          <a:ln w="41275" cap="flat" cmpd="sng" algn="ctr">
            <a:solidFill>
              <a:schemeClr val="tx1"/>
            </a:solidFill>
            <a:prstDash val="solid"/>
            <a:round/>
            <a:headEnd type="none"/>
            <a:tailEnd type="none"/>
          </a:ln>
          <a:effectLst/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文本框 38"/>
          <p:cNvSpPr txBox="1"/>
          <p:nvPr/>
        </p:nvSpPr>
        <p:spPr>
          <a:xfrm>
            <a:off x="2232896" y="1412976"/>
            <a:ext cx="23042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8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插入排序</a:t>
            </a:r>
          </a:p>
        </p:txBody>
      </p:sp>
      <p:sp>
        <p:nvSpPr>
          <p:cNvPr id="40" name="文本框 39"/>
          <p:cNvSpPr txBox="1"/>
          <p:nvPr/>
        </p:nvSpPr>
        <p:spPr>
          <a:xfrm>
            <a:off x="2232896" y="2835714"/>
            <a:ext cx="19081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8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选择排序</a:t>
            </a:r>
          </a:p>
        </p:txBody>
      </p:sp>
      <p:sp>
        <p:nvSpPr>
          <p:cNvPr id="41" name="文本框 40"/>
          <p:cNvSpPr txBox="1"/>
          <p:nvPr/>
        </p:nvSpPr>
        <p:spPr>
          <a:xfrm>
            <a:off x="2232896" y="4131858"/>
            <a:ext cx="23042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8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交换排序</a:t>
            </a:r>
          </a:p>
        </p:txBody>
      </p:sp>
      <p:sp>
        <p:nvSpPr>
          <p:cNvPr id="42" name="文本框 41"/>
          <p:cNvSpPr txBox="1"/>
          <p:nvPr/>
        </p:nvSpPr>
        <p:spPr>
          <a:xfrm>
            <a:off x="2226893" y="5076673"/>
            <a:ext cx="23042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8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归并排序</a:t>
            </a:r>
          </a:p>
        </p:txBody>
      </p:sp>
      <p:sp>
        <p:nvSpPr>
          <p:cNvPr id="43" name="文本框 42"/>
          <p:cNvSpPr txBox="1"/>
          <p:nvPr/>
        </p:nvSpPr>
        <p:spPr>
          <a:xfrm>
            <a:off x="2242626" y="5716034"/>
            <a:ext cx="23042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8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基数排序</a:t>
            </a:r>
          </a:p>
        </p:txBody>
      </p:sp>
      <p:sp>
        <p:nvSpPr>
          <p:cNvPr id="44" name="左大括号 43"/>
          <p:cNvSpPr/>
          <p:nvPr/>
        </p:nvSpPr>
        <p:spPr bwMode="auto">
          <a:xfrm>
            <a:off x="3856669" y="1304676"/>
            <a:ext cx="316197" cy="789395"/>
          </a:xfrm>
          <a:prstGeom prst="leftBrace">
            <a:avLst>
              <a:gd name="adj1" fmla="val 36021"/>
              <a:gd name="adj2" fmla="val 50000"/>
            </a:avLst>
          </a:prstGeom>
          <a:solidFill>
            <a:schemeClr val="bg1"/>
          </a:solidFill>
          <a:ln w="41275" cap="flat" cmpd="sng" algn="ctr">
            <a:solidFill>
              <a:schemeClr val="tx1"/>
            </a:solidFill>
            <a:prstDash val="solid"/>
            <a:round/>
            <a:headEnd type="none"/>
            <a:tailEnd type="none"/>
          </a:ln>
          <a:effectLst/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文本框 44"/>
          <p:cNvSpPr txBox="1"/>
          <p:nvPr/>
        </p:nvSpPr>
        <p:spPr>
          <a:xfrm>
            <a:off x="4143940" y="1149256"/>
            <a:ext cx="19389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插入排序</a:t>
            </a:r>
          </a:p>
        </p:txBody>
      </p:sp>
      <p:sp>
        <p:nvSpPr>
          <p:cNvPr id="46" name="文本框 45"/>
          <p:cNvSpPr txBox="1"/>
          <p:nvPr/>
        </p:nvSpPr>
        <p:spPr>
          <a:xfrm>
            <a:off x="4133109" y="1801653"/>
            <a:ext cx="19498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希尔排序</a:t>
            </a:r>
          </a:p>
        </p:txBody>
      </p:sp>
      <p:sp>
        <p:nvSpPr>
          <p:cNvPr id="47" name="文本框 46"/>
          <p:cNvSpPr txBox="1"/>
          <p:nvPr/>
        </p:nvSpPr>
        <p:spPr>
          <a:xfrm>
            <a:off x="4111689" y="2454050"/>
            <a:ext cx="14420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选择排序</a:t>
            </a:r>
          </a:p>
        </p:txBody>
      </p:sp>
      <p:sp>
        <p:nvSpPr>
          <p:cNvPr id="48" name="文本框 47"/>
          <p:cNvSpPr txBox="1"/>
          <p:nvPr/>
        </p:nvSpPr>
        <p:spPr>
          <a:xfrm>
            <a:off x="4100858" y="3758844"/>
            <a:ext cx="14370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8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2400" dirty="0"/>
              <a:t>冒泡排序</a:t>
            </a:r>
          </a:p>
        </p:txBody>
      </p:sp>
      <p:sp>
        <p:nvSpPr>
          <p:cNvPr id="49" name="文本框 48"/>
          <p:cNvSpPr txBox="1"/>
          <p:nvPr/>
        </p:nvSpPr>
        <p:spPr>
          <a:xfrm>
            <a:off x="4116516" y="4411241"/>
            <a:ext cx="14213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快速排序</a:t>
            </a:r>
          </a:p>
        </p:txBody>
      </p:sp>
      <p:sp>
        <p:nvSpPr>
          <p:cNvPr id="51" name="文本框 50"/>
          <p:cNvSpPr txBox="1"/>
          <p:nvPr/>
        </p:nvSpPr>
        <p:spPr>
          <a:xfrm>
            <a:off x="4387133" y="3106447"/>
            <a:ext cx="11507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堆排序</a:t>
            </a:r>
          </a:p>
        </p:txBody>
      </p:sp>
      <p:sp>
        <p:nvSpPr>
          <p:cNvPr id="54" name="文本框 53"/>
          <p:cNvSpPr txBox="1"/>
          <p:nvPr/>
        </p:nvSpPr>
        <p:spPr>
          <a:xfrm>
            <a:off x="2928917" y="6438526"/>
            <a:ext cx="29834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00823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2400" b="1" dirty="0">
                <a:solidFill>
                  <a:srgbClr val="00823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内外存结合使用</a:t>
            </a:r>
            <a:r>
              <a:rPr lang="en-US" altLang="zh-CN" sz="2400" b="1" dirty="0">
                <a:solidFill>
                  <a:srgbClr val="00823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en-US" sz="2400" b="1" dirty="0">
              <a:solidFill>
                <a:srgbClr val="00823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1117241" y="2196327"/>
            <a:ext cx="9160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00823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2400" b="1" dirty="0">
                <a:solidFill>
                  <a:srgbClr val="00823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使用内存</a:t>
            </a:r>
            <a:r>
              <a:rPr lang="en-US" altLang="zh-CN" sz="2400" b="1" dirty="0">
                <a:solidFill>
                  <a:srgbClr val="00823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en-US" sz="2400" b="1" dirty="0">
              <a:solidFill>
                <a:srgbClr val="00823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6" name="图片 5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5800" y="1200468"/>
            <a:ext cx="1053985" cy="564741"/>
          </a:xfrm>
          <a:prstGeom prst="rect">
            <a:avLst/>
          </a:prstGeom>
        </p:spPr>
      </p:pic>
      <p:sp>
        <p:nvSpPr>
          <p:cNvPr id="57" name="文本框 56"/>
          <p:cNvSpPr txBox="1"/>
          <p:nvPr/>
        </p:nvSpPr>
        <p:spPr>
          <a:xfrm>
            <a:off x="4100858" y="5085184"/>
            <a:ext cx="14370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归并排序</a:t>
            </a:r>
          </a:p>
        </p:txBody>
      </p:sp>
      <p:sp>
        <p:nvSpPr>
          <p:cNvPr id="59" name="文本框 58"/>
          <p:cNvSpPr txBox="1"/>
          <p:nvPr/>
        </p:nvSpPr>
        <p:spPr>
          <a:xfrm>
            <a:off x="4111689" y="5751957"/>
            <a:ext cx="15315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基数排序</a:t>
            </a:r>
          </a:p>
        </p:txBody>
      </p:sp>
      <p:cxnSp>
        <p:nvCxnSpPr>
          <p:cNvPr id="31" name="直接箭头连接符 30"/>
          <p:cNvCxnSpPr/>
          <p:nvPr/>
        </p:nvCxnSpPr>
        <p:spPr bwMode="auto">
          <a:xfrm flipV="1">
            <a:off x="3851920" y="5315086"/>
            <a:ext cx="294737" cy="11940"/>
          </a:xfrm>
          <a:prstGeom prst="straightConnector1">
            <a:avLst/>
          </a:prstGeom>
          <a:solidFill>
            <a:schemeClr val="bg1"/>
          </a:solidFill>
          <a:ln w="41275" cap="flat" cmpd="sng" algn="ctr">
            <a:solidFill>
              <a:schemeClr val="tx1"/>
            </a:solidFill>
            <a:prstDash val="solid"/>
            <a:round/>
            <a:headEnd type="none" w="lg" len="lg"/>
            <a:tailEnd type="stealth" w="lg" len="lg"/>
          </a:ln>
          <a:effectLst/>
        </p:spPr>
      </p:cxnSp>
      <p:cxnSp>
        <p:nvCxnSpPr>
          <p:cNvPr id="65" name="直接箭头连接符 64"/>
          <p:cNvCxnSpPr/>
          <p:nvPr/>
        </p:nvCxnSpPr>
        <p:spPr bwMode="auto">
          <a:xfrm flipV="1">
            <a:off x="3851920" y="5949280"/>
            <a:ext cx="294737" cy="11940"/>
          </a:xfrm>
          <a:prstGeom prst="straightConnector1">
            <a:avLst/>
          </a:prstGeom>
          <a:solidFill>
            <a:schemeClr val="bg1"/>
          </a:solidFill>
          <a:ln w="41275" cap="flat" cmpd="sng" algn="ctr">
            <a:solidFill>
              <a:schemeClr val="tx1"/>
            </a:solidFill>
            <a:prstDash val="solid"/>
            <a:round/>
            <a:headEnd type="none" w="lg" len="lg"/>
            <a:tailEnd type="stealth" w="lg" len="lg"/>
          </a:ln>
          <a:effectLst/>
        </p:spPr>
      </p:cxnSp>
      <p:pic>
        <p:nvPicPr>
          <p:cNvPr id="67" name="图片 6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1269" y="1835825"/>
            <a:ext cx="1063049" cy="551555"/>
          </a:xfrm>
          <a:prstGeom prst="rect">
            <a:avLst/>
          </a:prstGeom>
        </p:spPr>
      </p:pic>
      <p:pic>
        <p:nvPicPr>
          <p:cNvPr id="68" name="图片 6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3274" y="3121785"/>
            <a:ext cx="1041046" cy="553005"/>
          </a:xfrm>
          <a:prstGeom prst="rect">
            <a:avLst/>
          </a:prstGeom>
        </p:spPr>
      </p:pic>
      <p:sp>
        <p:nvSpPr>
          <p:cNvPr id="70" name="文本框 69"/>
          <p:cNvSpPr txBox="1"/>
          <p:nvPr/>
        </p:nvSpPr>
        <p:spPr>
          <a:xfrm>
            <a:off x="6551017" y="1297134"/>
            <a:ext cx="13057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 b="1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/>
            <a:r>
              <a:rPr lang="en-US" altLang="zh-CN" sz="2000" dirty="0"/>
              <a:t>O(n</a:t>
            </a:r>
            <a:r>
              <a:rPr lang="en-US" altLang="zh-CN" sz="2000" baseline="30000" dirty="0"/>
              <a:t>2</a:t>
            </a:r>
            <a:r>
              <a:rPr lang="en-US" altLang="zh-CN" sz="2000" dirty="0"/>
              <a:t>)</a:t>
            </a:r>
            <a:endParaRPr lang="zh-CN" altLang="en-US" sz="20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8746" y="3745406"/>
            <a:ext cx="1046076" cy="58494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0259" y="5001243"/>
            <a:ext cx="1063049" cy="622378"/>
          </a:xfrm>
          <a:prstGeom prst="rect">
            <a:avLst/>
          </a:prstGeom>
        </p:spPr>
      </p:pic>
      <p:sp>
        <p:nvSpPr>
          <p:cNvPr id="78" name="左大括号 77"/>
          <p:cNvSpPr/>
          <p:nvPr/>
        </p:nvSpPr>
        <p:spPr bwMode="auto">
          <a:xfrm>
            <a:off x="3820455" y="2681079"/>
            <a:ext cx="316197" cy="789395"/>
          </a:xfrm>
          <a:prstGeom prst="leftBrace">
            <a:avLst>
              <a:gd name="adj1" fmla="val 36021"/>
              <a:gd name="adj2" fmla="val 50000"/>
            </a:avLst>
          </a:prstGeom>
          <a:solidFill>
            <a:schemeClr val="bg1"/>
          </a:solidFill>
          <a:ln w="41275" cap="flat" cmpd="sng" algn="ctr">
            <a:solidFill>
              <a:schemeClr val="tx1"/>
            </a:solidFill>
            <a:prstDash val="solid"/>
            <a:round/>
            <a:headEnd type="none"/>
            <a:tailEnd type="none"/>
          </a:ln>
          <a:effectLst/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左大括号 78"/>
          <p:cNvSpPr/>
          <p:nvPr/>
        </p:nvSpPr>
        <p:spPr bwMode="auto">
          <a:xfrm>
            <a:off x="3806297" y="3958473"/>
            <a:ext cx="316197" cy="789395"/>
          </a:xfrm>
          <a:prstGeom prst="leftBrace">
            <a:avLst>
              <a:gd name="adj1" fmla="val 36021"/>
              <a:gd name="adj2" fmla="val 50000"/>
            </a:avLst>
          </a:prstGeom>
          <a:solidFill>
            <a:schemeClr val="bg1"/>
          </a:solidFill>
          <a:ln w="41275" cap="flat" cmpd="sng" algn="ctr">
            <a:solidFill>
              <a:schemeClr val="tx1"/>
            </a:solidFill>
            <a:prstDash val="solid"/>
            <a:round/>
            <a:headEnd type="none"/>
            <a:tailEnd type="none"/>
          </a:ln>
          <a:effectLst/>
        </p:spPr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33" b="20469"/>
          <a:stretch/>
        </p:blipFill>
        <p:spPr>
          <a:xfrm>
            <a:off x="5628745" y="4364358"/>
            <a:ext cx="1041039" cy="54512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6324" y="5688374"/>
            <a:ext cx="1071426" cy="659689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6324" y="2433148"/>
            <a:ext cx="1063460" cy="633441"/>
          </a:xfrm>
          <a:prstGeom prst="rect">
            <a:avLst/>
          </a:prstGeom>
        </p:spPr>
      </p:pic>
      <p:sp>
        <p:nvSpPr>
          <p:cNvPr id="52" name="文本框 51"/>
          <p:cNvSpPr txBox="1"/>
          <p:nvPr/>
        </p:nvSpPr>
        <p:spPr>
          <a:xfrm>
            <a:off x="6727901" y="3877922"/>
            <a:ext cx="13057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 b="1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sz="2000" dirty="0"/>
              <a:t>O(n</a:t>
            </a:r>
            <a:r>
              <a:rPr lang="en-US" altLang="zh-CN" sz="2000" baseline="30000" dirty="0"/>
              <a:t>2</a:t>
            </a:r>
            <a:r>
              <a:rPr lang="en-US" altLang="zh-CN" sz="2000" dirty="0"/>
              <a:t>)</a:t>
            </a:r>
            <a:endParaRPr lang="zh-CN" altLang="en-US" sz="2000" dirty="0"/>
          </a:p>
        </p:txBody>
      </p:sp>
      <p:sp>
        <p:nvSpPr>
          <p:cNvPr id="53" name="文本框 52"/>
          <p:cNvSpPr txBox="1"/>
          <p:nvPr/>
        </p:nvSpPr>
        <p:spPr>
          <a:xfrm>
            <a:off x="6727901" y="5168315"/>
            <a:ext cx="14190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000" b="1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O(</a:t>
            </a:r>
            <a:r>
              <a:rPr lang="en-US" altLang="zh-CN" dirty="0" err="1"/>
              <a:t>nlogn</a:t>
            </a:r>
            <a:r>
              <a:rPr lang="en-US" altLang="zh-CN" dirty="0"/>
              <a:t>)</a:t>
            </a:r>
            <a:endParaRPr lang="zh-CN" altLang="en-US" dirty="0"/>
          </a:p>
        </p:txBody>
      </p:sp>
      <p:sp>
        <p:nvSpPr>
          <p:cNvPr id="58" name="文本框 57"/>
          <p:cNvSpPr txBox="1"/>
          <p:nvPr/>
        </p:nvSpPr>
        <p:spPr>
          <a:xfrm>
            <a:off x="6727901" y="2587528"/>
            <a:ext cx="13057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 b="1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sz="2000" dirty="0"/>
              <a:t>O(n</a:t>
            </a:r>
            <a:r>
              <a:rPr lang="en-US" altLang="zh-CN" sz="2000" baseline="30000" dirty="0"/>
              <a:t>2</a:t>
            </a:r>
            <a:r>
              <a:rPr lang="en-US" altLang="zh-CN" sz="2000" dirty="0"/>
              <a:t>)</a:t>
            </a:r>
            <a:endParaRPr lang="zh-CN" altLang="en-US" sz="2000" dirty="0"/>
          </a:p>
        </p:txBody>
      </p:sp>
      <p:sp>
        <p:nvSpPr>
          <p:cNvPr id="5" name="椭圆 4"/>
          <p:cNvSpPr/>
          <p:nvPr/>
        </p:nvSpPr>
        <p:spPr bwMode="auto">
          <a:xfrm>
            <a:off x="1911403" y="5623621"/>
            <a:ext cx="3812725" cy="694115"/>
          </a:xfrm>
          <a:prstGeom prst="ellipse">
            <a:avLst/>
          </a:prstGeom>
          <a:noFill/>
          <a:ln w="41275" algn="ctr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69" name="左大括号 68"/>
          <p:cNvSpPr/>
          <p:nvPr/>
        </p:nvSpPr>
        <p:spPr bwMode="auto">
          <a:xfrm flipH="1">
            <a:off x="8043838" y="1359753"/>
            <a:ext cx="449257" cy="4021029"/>
          </a:xfrm>
          <a:prstGeom prst="leftBrace">
            <a:avLst>
              <a:gd name="adj1" fmla="val 46145"/>
              <a:gd name="adj2" fmla="val 50000"/>
            </a:avLst>
          </a:prstGeom>
          <a:solidFill>
            <a:schemeClr val="bg1"/>
          </a:solidFill>
          <a:ln w="41275" cap="flat" cmpd="sng" algn="ctr">
            <a:solidFill>
              <a:schemeClr val="tx1"/>
            </a:solidFill>
            <a:prstDash val="solid"/>
            <a:round/>
            <a:headEnd type="none"/>
            <a:tailEnd type="none"/>
          </a:ln>
          <a:effectLst/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8588891" y="1690127"/>
            <a:ext cx="664827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基于关键码间的比较</a:t>
            </a:r>
          </a:p>
        </p:txBody>
      </p:sp>
      <p:sp>
        <p:nvSpPr>
          <p:cNvPr id="50" name="文本框 49"/>
          <p:cNvSpPr txBox="1"/>
          <p:nvPr/>
        </p:nvSpPr>
        <p:spPr>
          <a:xfrm>
            <a:off x="6734923" y="3198232"/>
            <a:ext cx="14190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000" b="1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dirty="0"/>
              <a:t>O(</a:t>
            </a:r>
            <a:r>
              <a:rPr lang="en-US" altLang="zh-CN" dirty="0" err="1"/>
              <a:t>nlogn</a:t>
            </a:r>
            <a:r>
              <a:rPr lang="en-US" altLang="zh-CN" dirty="0"/>
              <a:t>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38936433"/>
      </p:ext>
    </p:extLst>
  </p:cSld>
  <p:clrMapOvr>
    <a:masterClrMapping/>
  </p:clrMapOvr>
  <p:transition advTm="157">
    <p:zoom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088" y="85725"/>
            <a:ext cx="7599362" cy="914400"/>
          </a:xfrm>
        </p:spPr>
        <p:txBody>
          <a:bodyPr/>
          <a:lstStyle/>
          <a:p>
            <a:pPr>
              <a:defRPr/>
            </a:pPr>
            <a:r>
              <a:rPr lang="zh-CN" altLang="en-US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散列应用：桶排序</a:t>
            </a:r>
          </a:p>
        </p:txBody>
      </p:sp>
      <p:sp>
        <p:nvSpPr>
          <p:cNvPr id="5" name="TextBox 20"/>
          <p:cNvSpPr txBox="1">
            <a:spLocks noChangeArrowheads="1"/>
          </p:cNvSpPr>
          <p:nvPr/>
        </p:nvSpPr>
        <p:spPr bwMode="auto">
          <a:xfrm>
            <a:off x="171879" y="1196752"/>
            <a:ext cx="8864617" cy="5355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lvl="1" indent="-3429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给定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[0,M)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范围内的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个整数，如何排序？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不需要进行关键字比较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复杂度为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O(</a:t>
            </a:r>
            <a:r>
              <a:rPr lang="en-US" altLang="zh-CN" sz="24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M+n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，适合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M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比较小的情况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引入长度为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M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的散列表，以下为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M=11,n=5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的实例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使用散列函数对每个待排序整数进行散列映射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算法占用空间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O(M)</a:t>
            </a:r>
          </a:p>
          <a:p>
            <a:pPr lvl="2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算法创建散列表时间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O(M)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，关键码插入耗时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O(n)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，依次读取关键码耗时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O(max(</a:t>
            </a:r>
            <a:r>
              <a:rPr lang="en-US" altLang="zh-CN" sz="24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M,n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))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，整体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O(max(</a:t>
            </a:r>
            <a:r>
              <a:rPr lang="en-US" altLang="zh-CN" sz="24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M,n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))</a:t>
            </a:r>
          </a:p>
        </p:txBody>
      </p:sp>
      <p:grpSp>
        <p:nvGrpSpPr>
          <p:cNvPr id="76" name="组合 75"/>
          <p:cNvGrpSpPr/>
          <p:nvPr/>
        </p:nvGrpSpPr>
        <p:grpSpPr>
          <a:xfrm>
            <a:off x="2051720" y="3170742"/>
            <a:ext cx="4896544" cy="1406047"/>
            <a:chOff x="2051720" y="3170742"/>
            <a:chExt cx="4896544" cy="1406047"/>
          </a:xfrm>
        </p:grpSpPr>
        <p:sp>
          <p:nvSpPr>
            <p:cNvPr id="3" name="圆角矩形 2"/>
            <p:cNvSpPr/>
            <p:nvPr/>
          </p:nvSpPr>
          <p:spPr bwMode="auto">
            <a:xfrm>
              <a:off x="2051720" y="3717032"/>
              <a:ext cx="4896544" cy="859757"/>
            </a:xfrm>
            <a:prstGeom prst="roundRect">
              <a:avLst/>
            </a:prstGeom>
            <a:solidFill>
              <a:srgbClr val="FFFFCC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30" name="椭圆 29"/>
            <p:cNvSpPr/>
            <p:nvPr/>
          </p:nvSpPr>
          <p:spPr bwMode="auto">
            <a:xfrm>
              <a:off x="2964727" y="3170742"/>
              <a:ext cx="360040" cy="360040"/>
            </a:xfrm>
            <a:prstGeom prst="ellipse">
              <a:avLst/>
            </a:prstGeom>
            <a:solidFill>
              <a:schemeClr val="accent5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椭圆 31"/>
            <p:cNvSpPr/>
            <p:nvPr/>
          </p:nvSpPr>
          <p:spPr bwMode="auto">
            <a:xfrm>
              <a:off x="3619811" y="3170742"/>
              <a:ext cx="360040" cy="360040"/>
            </a:xfrm>
            <a:prstGeom prst="ellipse">
              <a:avLst/>
            </a:prstGeom>
            <a:solidFill>
              <a:schemeClr val="accent5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9</a:t>
              </a:r>
              <a:endPara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" name="椭圆 32"/>
            <p:cNvSpPr/>
            <p:nvPr/>
          </p:nvSpPr>
          <p:spPr bwMode="auto">
            <a:xfrm>
              <a:off x="4274895" y="3170742"/>
              <a:ext cx="360040" cy="360040"/>
            </a:xfrm>
            <a:prstGeom prst="ellipse">
              <a:avLst/>
            </a:prstGeom>
            <a:solidFill>
              <a:schemeClr val="accent5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endPara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" name="椭圆 33"/>
            <p:cNvSpPr/>
            <p:nvPr/>
          </p:nvSpPr>
          <p:spPr bwMode="auto">
            <a:xfrm>
              <a:off x="4929979" y="3170742"/>
              <a:ext cx="360040" cy="360040"/>
            </a:xfrm>
            <a:prstGeom prst="ellipse">
              <a:avLst/>
            </a:prstGeom>
            <a:solidFill>
              <a:schemeClr val="accent5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8</a:t>
              </a:r>
              <a:endPara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" name="椭圆 34"/>
            <p:cNvSpPr/>
            <p:nvPr/>
          </p:nvSpPr>
          <p:spPr bwMode="auto">
            <a:xfrm>
              <a:off x="5585064" y="3170742"/>
              <a:ext cx="360040" cy="360040"/>
            </a:xfrm>
            <a:prstGeom prst="ellipse">
              <a:avLst/>
            </a:prstGeom>
            <a:solidFill>
              <a:schemeClr val="accent5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7" name="矩形 36"/>
            <p:cNvSpPr/>
            <p:nvPr/>
          </p:nvSpPr>
          <p:spPr bwMode="auto">
            <a:xfrm>
              <a:off x="2477799" y="3903282"/>
              <a:ext cx="360040" cy="36948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 algn="ctr">
              <a:solidFill>
                <a:srgbClr val="C00000"/>
              </a:solidFill>
              <a:miter lim="800000"/>
              <a:headEnd/>
              <a:tailEnd/>
            </a:ln>
            <a:effectLst/>
          </p:spPr>
          <p:txBody>
            <a:bodyPr lIns="36000" tIns="0" rIns="36000" bIns="0" rtlCol="0" anchor="ctr"/>
            <a:lstStyle/>
            <a:p>
              <a:pPr algn="ctr"/>
              <a:r>
                <a:rPr lang="en-US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~</a:t>
              </a:r>
              <a:endPara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8" name="矩形 37"/>
            <p:cNvSpPr/>
            <p:nvPr/>
          </p:nvSpPr>
          <p:spPr bwMode="auto">
            <a:xfrm>
              <a:off x="3196327" y="3903282"/>
              <a:ext cx="360040" cy="369487"/>
            </a:xfrm>
            <a:prstGeom prst="rect">
              <a:avLst/>
            </a:prstGeom>
            <a:solidFill>
              <a:srgbClr val="00B050"/>
            </a:solidFill>
            <a:ln w="12700" algn="ctr">
              <a:solidFill>
                <a:srgbClr val="C00000"/>
              </a:solidFill>
              <a:miter lim="800000"/>
              <a:headEnd/>
              <a:tailEnd/>
            </a:ln>
            <a:effectLst/>
          </p:spPr>
          <p:txBody>
            <a:bodyPr lIns="0" tIns="0" rIns="0" bIns="0" rtlCol="0" anchor="ctr"/>
            <a:lstStyle/>
            <a:p>
              <a:pPr algn="ctr"/>
              <a:r>
                <a:rPr lang="en-US" altLang="zh-CN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</a:p>
          </p:txBody>
        </p:sp>
        <p:sp>
          <p:nvSpPr>
            <p:cNvPr id="39" name="矩形 38"/>
            <p:cNvSpPr/>
            <p:nvPr/>
          </p:nvSpPr>
          <p:spPr bwMode="auto">
            <a:xfrm>
              <a:off x="3555591" y="3903282"/>
              <a:ext cx="360040" cy="369487"/>
            </a:xfrm>
            <a:prstGeom prst="rect">
              <a:avLst/>
            </a:prstGeom>
            <a:solidFill>
              <a:srgbClr val="00B050"/>
            </a:solidFill>
            <a:ln w="12700" algn="ctr">
              <a:solidFill>
                <a:srgbClr val="C00000"/>
              </a:solidFill>
              <a:miter lim="800000"/>
              <a:headEnd/>
              <a:tailEnd/>
            </a:ln>
            <a:effectLst/>
          </p:spPr>
          <p:txBody>
            <a:bodyPr lIns="0" tIns="0" rIns="0" bIns="0" rtlCol="0" anchor="ctr"/>
            <a:lstStyle/>
            <a:p>
              <a:pPr algn="ctr"/>
              <a:r>
                <a:rPr lang="en-US" altLang="zh-CN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</a:p>
          </p:txBody>
        </p:sp>
        <p:sp>
          <p:nvSpPr>
            <p:cNvPr id="40" name="矩形 39"/>
            <p:cNvSpPr/>
            <p:nvPr/>
          </p:nvSpPr>
          <p:spPr bwMode="auto">
            <a:xfrm>
              <a:off x="3914855" y="3903282"/>
              <a:ext cx="360040" cy="36948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 algn="ctr">
              <a:solidFill>
                <a:srgbClr val="C00000"/>
              </a:solidFill>
              <a:miter lim="800000"/>
              <a:headEnd/>
              <a:tailEnd/>
            </a:ln>
            <a:effectLst/>
          </p:spPr>
          <p:txBody>
            <a:bodyPr lIns="36000" tIns="0" rIns="36000" bIns="0" rtlCol="0" anchor="ctr"/>
            <a:lstStyle/>
            <a:p>
              <a:pPr algn="ctr"/>
              <a:r>
                <a:rPr lang="en-US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~</a:t>
              </a:r>
              <a:endPara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" name="矩形 40"/>
            <p:cNvSpPr/>
            <p:nvPr/>
          </p:nvSpPr>
          <p:spPr bwMode="auto">
            <a:xfrm>
              <a:off x="4274119" y="3903282"/>
              <a:ext cx="360040" cy="369487"/>
            </a:xfrm>
            <a:prstGeom prst="rect">
              <a:avLst/>
            </a:prstGeom>
            <a:solidFill>
              <a:srgbClr val="00B050"/>
            </a:solidFill>
            <a:ln w="12700" algn="ctr">
              <a:solidFill>
                <a:srgbClr val="C00000"/>
              </a:solidFill>
              <a:miter lim="800000"/>
              <a:headEnd/>
              <a:tailEnd/>
            </a:ln>
            <a:effectLst/>
          </p:spPr>
          <p:txBody>
            <a:bodyPr lIns="0" tIns="0" rIns="0" bIns="0" rtlCol="0" anchor="ctr"/>
            <a:lstStyle/>
            <a:p>
              <a:pPr algn="ctr"/>
              <a:r>
                <a:rPr lang="en-US" altLang="zh-CN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</a:p>
          </p:txBody>
        </p:sp>
        <p:sp>
          <p:nvSpPr>
            <p:cNvPr id="42" name="矩形 41"/>
            <p:cNvSpPr/>
            <p:nvPr/>
          </p:nvSpPr>
          <p:spPr bwMode="auto">
            <a:xfrm>
              <a:off x="2841226" y="3903281"/>
              <a:ext cx="360040" cy="36948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 algn="ctr">
              <a:solidFill>
                <a:srgbClr val="C00000"/>
              </a:solidFill>
              <a:miter lim="800000"/>
              <a:headEnd/>
              <a:tailEnd/>
            </a:ln>
            <a:effectLst/>
          </p:spPr>
          <p:txBody>
            <a:bodyPr lIns="36000" tIns="0" rIns="36000" bIns="0" rtlCol="0" anchor="ctr"/>
            <a:lstStyle/>
            <a:p>
              <a:pPr algn="ctr"/>
              <a:r>
                <a:rPr lang="en-US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~</a:t>
              </a:r>
            </a:p>
          </p:txBody>
        </p:sp>
        <p:sp>
          <p:nvSpPr>
            <p:cNvPr id="43" name="矩形 42"/>
            <p:cNvSpPr/>
            <p:nvPr/>
          </p:nvSpPr>
          <p:spPr bwMode="auto">
            <a:xfrm>
              <a:off x="4633383" y="3903282"/>
              <a:ext cx="360040" cy="36948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 algn="ctr">
              <a:solidFill>
                <a:srgbClr val="C00000"/>
              </a:solidFill>
              <a:miter lim="800000"/>
              <a:headEnd/>
              <a:tailEnd/>
            </a:ln>
            <a:effectLst/>
          </p:spPr>
          <p:txBody>
            <a:bodyPr lIns="36000" tIns="0" rIns="36000" bIns="0" rtlCol="0" anchor="ctr"/>
            <a:lstStyle/>
            <a:p>
              <a:pPr algn="ctr"/>
              <a:r>
                <a:rPr lang="en-US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~</a:t>
              </a:r>
            </a:p>
          </p:txBody>
        </p:sp>
        <p:sp>
          <p:nvSpPr>
            <p:cNvPr id="44" name="矩形 43"/>
            <p:cNvSpPr/>
            <p:nvPr/>
          </p:nvSpPr>
          <p:spPr bwMode="auto">
            <a:xfrm>
              <a:off x="4992647" y="3903282"/>
              <a:ext cx="360040" cy="36948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 algn="ctr">
              <a:solidFill>
                <a:srgbClr val="C00000"/>
              </a:solidFill>
              <a:miter lim="800000"/>
              <a:headEnd/>
              <a:tailEnd/>
            </a:ln>
            <a:effectLst/>
          </p:spPr>
          <p:txBody>
            <a:bodyPr lIns="36000" tIns="0" rIns="36000" bIns="0" rtlCol="0" anchor="ctr"/>
            <a:lstStyle/>
            <a:p>
              <a:pPr algn="ctr"/>
              <a:r>
                <a:rPr lang="en-US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~</a:t>
              </a:r>
            </a:p>
          </p:txBody>
        </p:sp>
        <p:sp>
          <p:nvSpPr>
            <p:cNvPr id="45" name="矩形 44"/>
            <p:cNvSpPr/>
            <p:nvPr/>
          </p:nvSpPr>
          <p:spPr bwMode="auto">
            <a:xfrm>
              <a:off x="5351911" y="3903282"/>
              <a:ext cx="360040" cy="369487"/>
            </a:xfrm>
            <a:prstGeom prst="rect">
              <a:avLst/>
            </a:prstGeom>
            <a:solidFill>
              <a:srgbClr val="00B050"/>
            </a:solidFill>
            <a:ln w="12700" algn="ctr">
              <a:solidFill>
                <a:srgbClr val="C00000"/>
              </a:solidFill>
              <a:miter lim="800000"/>
              <a:headEnd/>
              <a:tailEnd/>
            </a:ln>
            <a:effectLst/>
          </p:spPr>
          <p:txBody>
            <a:bodyPr lIns="0" tIns="0" rIns="0" bIns="0" rtlCol="0" anchor="ctr"/>
            <a:lstStyle/>
            <a:p>
              <a:pPr algn="ctr"/>
              <a:r>
                <a:rPr lang="en-US" altLang="zh-CN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8</a:t>
              </a:r>
            </a:p>
          </p:txBody>
        </p:sp>
        <p:sp>
          <p:nvSpPr>
            <p:cNvPr id="46" name="矩形 45"/>
            <p:cNvSpPr/>
            <p:nvPr/>
          </p:nvSpPr>
          <p:spPr bwMode="auto">
            <a:xfrm>
              <a:off x="5704776" y="3903281"/>
              <a:ext cx="360040" cy="369487"/>
            </a:xfrm>
            <a:prstGeom prst="rect">
              <a:avLst/>
            </a:prstGeom>
            <a:solidFill>
              <a:srgbClr val="00B050"/>
            </a:solidFill>
            <a:ln w="12700" algn="ctr">
              <a:solidFill>
                <a:srgbClr val="C00000"/>
              </a:solidFill>
              <a:miter lim="800000"/>
              <a:headEnd/>
              <a:tailEnd/>
            </a:ln>
            <a:effectLst/>
          </p:spPr>
          <p:txBody>
            <a:bodyPr lIns="0" tIns="0" rIns="0" bIns="0" rtlCol="0" anchor="ctr"/>
            <a:lstStyle/>
            <a:p>
              <a:pPr algn="ctr"/>
              <a:r>
                <a:rPr lang="en-US" altLang="zh-CN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9</a:t>
              </a:r>
            </a:p>
          </p:txBody>
        </p:sp>
        <p:sp>
          <p:nvSpPr>
            <p:cNvPr id="47" name="矩形 46"/>
            <p:cNvSpPr/>
            <p:nvPr/>
          </p:nvSpPr>
          <p:spPr bwMode="auto">
            <a:xfrm>
              <a:off x="6064040" y="3903281"/>
              <a:ext cx="360040" cy="36948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 algn="ctr">
              <a:solidFill>
                <a:srgbClr val="C00000"/>
              </a:solidFill>
              <a:miter lim="800000"/>
              <a:headEnd/>
              <a:tailEnd/>
            </a:ln>
            <a:effectLst/>
          </p:spPr>
          <p:txBody>
            <a:bodyPr lIns="36000" tIns="0" rIns="36000" bIns="0" rtlCol="0" anchor="ctr"/>
            <a:lstStyle/>
            <a:p>
              <a:pPr algn="ctr"/>
              <a:r>
                <a:rPr lang="en-US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~</a:t>
              </a:r>
            </a:p>
          </p:txBody>
        </p:sp>
        <p:sp>
          <p:nvSpPr>
            <p:cNvPr id="48" name="矩形 47"/>
            <p:cNvSpPr/>
            <p:nvPr/>
          </p:nvSpPr>
          <p:spPr>
            <a:xfrm>
              <a:off x="2858059" y="4269012"/>
              <a:ext cx="29527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1400" dirty="0"/>
            </a:p>
          </p:txBody>
        </p:sp>
        <p:sp>
          <p:nvSpPr>
            <p:cNvPr id="49" name="矩形 48"/>
            <p:cNvSpPr/>
            <p:nvPr/>
          </p:nvSpPr>
          <p:spPr>
            <a:xfrm>
              <a:off x="3222891" y="4269012"/>
              <a:ext cx="29527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sz="1400" dirty="0"/>
            </a:p>
          </p:txBody>
        </p:sp>
        <p:sp>
          <p:nvSpPr>
            <p:cNvPr id="50" name="矩形 49"/>
            <p:cNvSpPr/>
            <p:nvPr/>
          </p:nvSpPr>
          <p:spPr>
            <a:xfrm>
              <a:off x="3587723" y="4269012"/>
              <a:ext cx="29527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sz="1400" dirty="0"/>
            </a:p>
          </p:txBody>
        </p:sp>
        <p:sp>
          <p:nvSpPr>
            <p:cNvPr id="51" name="矩形 50"/>
            <p:cNvSpPr/>
            <p:nvPr/>
          </p:nvSpPr>
          <p:spPr>
            <a:xfrm>
              <a:off x="3952555" y="4269012"/>
              <a:ext cx="29527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zh-CN" altLang="en-US" sz="1400" dirty="0"/>
            </a:p>
          </p:txBody>
        </p:sp>
        <p:sp>
          <p:nvSpPr>
            <p:cNvPr id="52" name="矩形 51"/>
            <p:cNvSpPr/>
            <p:nvPr/>
          </p:nvSpPr>
          <p:spPr>
            <a:xfrm>
              <a:off x="4317387" y="4269012"/>
              <a:ext cx="29527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endParaRPr lang="zh-CN" altLang="en-US" sz="1400" dirty="0"/>
            </a:p>
          </p:txBody>
        </p:sp>
        <p:sp>
          <p:nvSpPr>
            <p:cNvPr id="53" name="矩形 52"/>
            <p:cNvSpPr/>
            <p:nvPr/>
          </p:nvSpPr>
          <p:spPr>
            <a:xfrm>
              <a:off x="4682219" y="4269012"/>
              <a:ext cx="29527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6</a:t>
              </a:r>
              <a:endParaRPr lang="zh-CN" altLang="en-US" sz="1400" dirty="0"/>
            </a:p>
          </p:txBody>
        </p:sp>
        <p:sp>
          <p:nvSpPr>
            <p:cNvPr id="54" name="矩形 53"/>
            <p:cNvSpPr/>
            <p:nvPr/>
          </p:nvSpPr>
          <p:spPr>
            <a:xfrm>
              <a:off x="5047051" y="4269012"/>
              <a:ext cx="29527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7</a:t>
              </a:r>
              <a:endParaRPr lang="zh-CN" altLang="en-US" sz="1400" dirty="0"/>
            </a:p>
          </p:txBody>
        </p:sp>
        <p:sp>
          <p:nvSpPr>
            <p:cNvPr id="55" name="矩形 54"/>
            <p:cNvSpPr/>
            <p:nvPr/>
          </p:nvSpPr>
          <p:spPr>
            <a:xfrm>
              <a:off x="5411883" y="4269012"/>
              <a:ext cx="29527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8</a:t>
              </a:r>
              <a:endParaRPr lang="zh-CN" altLang="en-US" sz="1400" dirty="0"/>
            </a:p>
          </p:txBody>
        </p:sp>
        <p:sp>
          <p:nvSpPr>
            <p:cNvPr id="56" name="矩形 55"/>
            <p:cNvSpPr/>
            <p:nvPr/>
          </p:nvSpPr>
          <p:spPr>
            <a:xfrm>
              <a:off x="5776717" y="4269012"/>
              <a:ext cx="29527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9</a:t>
              </a:r>
              <a:endParaRPr lang="zh-CN" altLang="en-US" sz="1400" dirty="0"/>
            </a:p>
          </p:txBody>
        </p:sp>
        <p:sp>
          <p:nvSpPr>
            <p:cNvPr id="57" name="矩形 56"/>
            <p:cNvSpPr/>
            <p:nvPr/>
          </p:nvSpPr>
          <p:spPr>
            <a:xfrm>
              <a:off x="6026151" y="4269012"/>
              <a:ext cx="405880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10</a:t>
              </a:r>
              <a:endParaRPr lang="zh-CN" altLang="en-US" sz="1400" dirty="0"/>
            </a:p>
          </p:txBody>
        </p:sp>
        <p:sp>
          <p:nvSpPr>
            <p:cNvPr id="58" name="矩形 57"/>
            <p:cNvSpPr/>
            <p:nvPr/>
          </p:nvSpPr>
          <p:spPr>
            <a:xfrm>
              <a:off x="2493227" y="4269012"/>
              <a:ext cx="29527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  <a:endParaRPr lang="zh-CN" altLang="en-US" sz="1400" dirty="0"/>
            </a:p>
          </p:txBody>
        </p:sp>
        <p:cxnSp>
          <p:nvCxnSpPr>
            <p:cNvPr id="59" name="直接箭头连接符 58"/>
            <p:cNvCxnSpPr>
              <a:stCxn id="30" idx="5"/>
              <a:endCxn id="39" idx="0"/>
            </p:cNvCxnSpPr>
            <p:nvPr/>
          </p:nvCxnSpPr>
          <p:spPr bwMode="auto">
            <a:xfrm>
              <a:off x="3272040" y="3478055"/>
              <a:ext cx="463571" cy="425227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stealth" w="lg" len="lg"/>
            </a:ln>
            <a:effectLst/>
          </p:spPr>
        </p:cxnSp>
        <p:cxnSp>
          <p:nvCxnSpPr>
            <p:cNvPr id="63" name="直接箭头连接符 62"/>
            <p:cNvCxnSpPr>
              <a:stCxn id="32" idx="5"/>
            </p:cNvCxnSpPr>
            <p:nvPr/>
          </p:nvCxnSpPr>
          <p:spPr bwMode="auto">
            <a:xfrm>
              <a:off x="3927124" y="3478055"/>
              <a:ext cx="1997230" cy="408660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stealth" w="lg" len="lg"/>
            </a:ln>
            <a:effectLst/>
          </p:spPr>
        </p:cxnSp>
        <p:cxnSp>
          <p:nvCxnSpPr>
            <p:cNvPr id="66" name="直接箭头连接符 65"/>
            <p:cNvCxnSpPr>
              <a:stCxn id="33" idx="4"/>
              <a:endCxn id="41" idx="0"/>
            </p:cNvCxnSpPr>
            <p:nvPr/>
          </p:nvCxnSpPr>
          <p:spPr bwMode="auto">
            <a:xfrm flipH="1">
              <a:off x="4454139" y="3530782"/>
              <a:ext cx="776" cy="372500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stealth" w="lg" len="lg"/>
            </a:ln>
            <a:effectLst/>
          </p:spPr>
        </p:cxnSp>
        <p:cxnSp>
          <p:nvCxnSpPr>
            <p:cNvPr id="69" name="直接箭头连接符 68"/>
            <p:cNvCxnSpPr>
              <a:stCxn id="34" idx="5"/>
              <a:endCxn id="45" idx="0"/>
            </p:cNvCxnSpPr>
            <p:nvPr/>
          </p:nvCxnSpPr>
          <p:spPr bwMode="auto">
            <a:xfrm>
              <a:off x="5237292" y="3478055"/>
              <a:ext cx="294639" cy="425227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stealth" w="lg" len="lg"/>
            </a:ln>
            <a:effectLst/>
          </p:spPr>
        </p:cxnSp>
        <p:cxnSp>
          <p:nvCxnSpPr>
            <p:cNvPr id="72" name="直接箭头连接符 71"/>
            <p:cNvCxnSpPr>
              <a:stCxn id="35" idx="3"/>
            </p:cNvCxnSpPr>
            <p:nvPr/>
          </p:nvCxnSpPr>
          <p:spPr bwMode="auto">
            <a:xfrm flipH="1">
              <a:off x="3362194" y="3478055"/>
              <a:ext cx="2275597" cy="408660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stealth" w="lg" len="lg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3931610619"/>
      </p:ext>
    </p:extLst>
  </p:cSld>
  <p:clrMapOvr>
    <a:masterClrMapping/>
  </p:clrMapOvr>
  <p:transition advTm="157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20"/>
          <p:cNvSpPr txBox="1">
            <a:spLocks noChangeArrowheads="1"/>
          </p:cNvSpPr>
          <p:nvPr/>
        </p:nvSpPr>
        <p:spPr bwMode="auto">
          <a:xfrm>
            <a:off x="171879" y="1196752"/>
            <a:ext cx="8864617" cy="37240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lvl="1" indent="-3429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给定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[0,M)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范围内的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zh-CN" altLang="en-US" sz="2800" b="1">
                <a:latin typeface="微软雅黑" panose="020B0503020204020204" pitchFamily="34" charset="-122"/>
                <a:ea typeface="微软雅黑" panose="020B0503020204020204" pitchFamily="34" charset="-122"/>
              </a:rPr>
              <a:t>个整数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，如何排序？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若允许输入整数重复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可采用独立链方法排解冲突，读取排序时按每独立链读取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088" y="85725"/>
            <a:ext cx="7599362" cy="914400"/>
          </a:xfrm>
        </p:spPr>
        <p:txBody>
          <a:bodyPr/>
          <a:lstStyle/>
          <a:p>
            <a:pPr>
              <a:defRPr/>
            </a:pPr>
            <a:r>
              <a:rPr lang="zh-CN" altLang="en-US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散列应用：桶排序</a:t>
            </a:r>
          </a:p>
        </p:txBody>
      </p:sp>
      <p:sp>
        <p:nvSpPr>
          <p:cNvPr id="3" name="圆角矩形 2"/>
          <p:cNvSpPr/>
          <p:nvPr/>
        </p:nvSpPr>
        <p:spPr bwMode="auto">
          <a:xfrm>
            <a:off x="755576" y="3356992"/>
            <a:ext cx="4896544" cy="859757"/>
          </a:xfrm>
          <a:prstGeom prst="round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30" name="椭圆 29"/>
          <p:cNvSpPr/>
          <p:nvPr/>
        </p:nvSpPr>
        <p:spPr bwMode="auto">
          <a:xfrm>
            <a:off x="1932101" y="2746456"/>
            <a:ext cx="360040" cy="360040"/>
          </a:xfrm>
          <a:prstGeom prst="ellipse">
            <a:avLst/>
          </a:prstGeom>
          <a:solidFill>
            <a:schemeClr val="accent5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square" lIns="0" tIns="91446" rIns="0" bIns="9144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15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椭圆 31"/>
          <p:cNvSpPr/>
          <p:nvPr/>
        </p:nvSpPr>
        <p:spPr bwMode="auto">
          <a:xfrm>
            <a:off x="2946847" y="2746456"/>
            <a:ext cx="360040" cy="360040"/>
          </a:xfrm>
          <a:prstGeom prst="ellipse">
            <a:avLst/>
          </a:prstGeom>
          <a:solidFill>
            <a:schemeClr val="accent5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square" lIns="0" tIns="91446" rIns="0" bIns="9144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9a</a:t>
            </a:r>
            <a:endParaRPr lang="zh-CN" altLang="en-US" sz="15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椭圆 32"/>
          <p:cNvSpPr/>
          <p:nvPr/>
        </p:nvSpPr>
        <p:spPr bwMode="auto">
          <a:xfrm>
            <a:off x="3454220" y="2746456"/>
            <a:ext cx="360040" cy="360040"/>
          </a:xfrm>
          <a:prstGeom prst="ellipse">
            <a:avLst/>
          </a:prstGeom>
          <a:solidFill>
            <a:schemeClr val="accent5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square" lIns="0" tIns="91446" rIns="0" bIns="9144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5b</a:t>
            </a:r>
            <a:endParaRPr lang="zh-CN" altLang="en-US" sz="15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椭圆 33"/>
          <p:cNvSpPr/>
          <p:nvPr/>
        </p:nvSpPr>
        <p:spPr bwMode="auto">
          <a:xfrm>
            <a:off x="4468966" y="2746456"/>
            <a:ext cx="360040" cy="360040"/>
          </a:xfrm>
          <a:prstGeom prst="ellipse">
            <a:avLst/>
          </a:prstGeom>
          <a:solidFill>
            <a:schemeClr val="accent5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square" lIns="0" tIns="91446" rIns="0" bIns="9144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endParaRPr lang="zh-CN" altLang="en-US" sz="15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椭圆 34"/>
          <p:cNvSpPr/>
          <p:nvPr/>
        </p:nvSpPr>
        <p:spPr bwMode="auto">
          <a:xfrm>
            <a:off x="4976336" y="2746456"/>
            <a:ext cx="360040" cy="360040"/>
          </a:xfrm>
          <a:prstGeom prst="ellipse">
            <a:avLst/>
          </a:prstGeom>
          <a:solidFill>
            <a:schemeClr val="accent5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square" lIns="0" tIns="91446" rIns="0" bIns="9144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2c</a:t>
            </a:r>
            <a:endParaRPr lang="zh-CN" altLang="en-US" sz="15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矩形 36"/>
          <p:cNvSpPr/>
          <p:nvPr/>
        </p:nvSpPr>
        <p:spPr bwMode="auto">
          <a:xfrm>
            <a:off x="1181655" y="3543242"/>
            <a:ext cx="360040" cy="369487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algn="ctr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lIns="36000" tIns="0" rIns="36000" bIns="0" rtlCol="0" anchor="ctr"/>
          <a:lstStyle/>
          <a:p>
            <a:pPr algn="ctr"/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矩形 37"/>
          <p:cNvSpPr/>
          <p:nvPr/>
        </p:nvSpPr>
        <p:spPr bwMode="auto">
          <a:xfrm>
            <a:off x="1900183" y="3543242"/>
            <a:ext cx="360040" cy="369487"/>
          </a:xfrm>
          <a:prstGeom prst="rect">
            <a:avLst/>
          </a:prstGeom>
          <a:solidFill>
            <a:srgbClr val="00B050"/>
          </a:solidFill>
          <a:ln w="12700" algn="ctr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lIns="0" tIns="0" rIns="0" bIns="0" rtlCol="0" anchor="ctr"/>
          <a:lstStyle/>
          <a:p>
            <a:pPr algn="ctr"/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</a:p>
        </p:txBody>
      </p:sp>
      <p:sp>
        <p:nvSpPr>
          <p:cNvPr id="39" name="矩形 38"/>
          <p:cNvSpPr/>
          <p:nvPr/>
        </p:nvSpPr>
        <p:spPr bwMode="auto">
          <a:xfrm>
            <a:off x="2259447" y="3543242"/>
            <a:ext cx="360040" cy="369487"/>
          </a:xfrm>
          <a:prstGeom prst="rect">
            <a:avLst/>
          </a:prstGeom>
          <a:solidFill>
            <a:srgbClr val="00B050"/>
          </a:solidFill>
          <a:ln w="12700" algn="ctr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lIns="0" tIns="0" rIns="0" bIns="0" rtlCol="0" anchor="ctr"/>
          <a:lstStyle/>
          <a:p>
            <a:pPr algn="ctr"/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</a:p>
        </p:txBody>
      </p:sp>
      <p:sp>
        <p:nvSpPr>
          <p:cNvPr id="40" name="矩形 39"/>
          <p:cNvSpPr/>
          <p:nvPr/>
        </p:nvSpPr>
        <p:spPr bwMode="auto">
          <a:xfrm>
            <a:off x="2618711" y="3543242"/>
            <a:ext cx="360040" cy="369487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algn="ctr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lIns="36000" tIns="0" rIns="36000" bIns="0" rtlCol="0" anchor="ctr"/>
          <a:lstStyle/>
          <a:p>
            <a:pPr algn="ctr"/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矩形 40"/>
          <p:cNvSpPr/>
          <p:nvPr/>
        </p:nvSpPr>
        <p:spPr bwMode="auto">
          <a:xfrm>
            <a:off x="2977975" y="3543242"/>
            <a:ext cx="360040" cy="369487"/>
          </a:xfrm>
          <a:prstGeom prst="rect">
            <a:avLst/>
          </a:prstGeom>
          <a:solidFill>
            <a:srgbClr val="00B050"/>
          </a:solidFill>
          <a:ln w="12700" algn="ctr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lIns="0" tIns="0" rIns="0" bIns="0" rtlCol="0" anchor="ctr"/>
          <a:lstStyle/>
          <a:p>
            <a:pPr algn="ctr"/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</a:p>
        </p:txBody>
      </p:sp>
      <p:sp>
        <p:nvSpPr>
          <p:cNvPr id="42" name="矩形 41"/>
          <p:cNvSpPr/>
          <p:nvPr/>
        </p:nvSpPr>
        <p:spPr bwMode="auto">
          <a:xfrm>
            <a:off x="1545082" y="3543241"/>
            <a:ext cx="360040" cy="369487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algn="ctr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lIns="36000" tIns="0" rIns="36000" bIns="0" rtlCol="0" anchor="ctr"/>
          <a:lstStyle/>
          <a:p>
            <a:pPr algn="ctr"/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</a:p>
        </p:txBody>
      </p:sp>
      <p:sp>
        <p:nvSpPr>
          <p:cNvPr id="43" name="矩形 42"/>
          <p:cNvSpPr/>
          <p:nvPr/>
        </p:nvSpPr>
        <p:spPr bwMode="auto">
          <a:xfrm>
            <a:off x="3337239" y="3543242"/>
            <a:ext cx="360040" cy="369487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algn="ctr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lIns="36000" tIns="0" rIns="36000" bIns="0" rtlCol="0" anchor="ctr"/>
          <a:lstStyle/>
          <a:p>
            <a:pPr algn="ctr"/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</a:p>
        </p:txBody>
      </p:sp>
      <p:sp>
        <p:nvSpPr>
          <p:cNvPr id="44" name="矩形 43"/>
          <p:cNvSpPr/>
          <p:nvPr/>
        </p:nvSpPr>
        <p:spPr bwMode="auto">
          <a:xfrm>
            <a:off x="3696503" y="3543242"/>
            <a:ext cx="360040" cy="369487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algn="ctr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lIns="36000" tIns="0" rIns="36000" bIns="0" rtlCol="0" anchor="ctr"/>
          <a:lstStyle/>
          <a:p>
            <a:pPr algn="ctr"/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</a:p>
        </p:txBody>
      </p:sp>
      <p:sp>
        <p:nvSpPr>
          <p:cNvPr id="45" name="矩形 44"/>
          <p:cNvSpPr/>
          <p:nvPr/>
        </p:nvSpPr>
        <p:spPr bwMode="auto">
          <a:xfrm>
            <a:off x="4055767" y="3543242"/>
            <a:ext cx="360040" cy="369487"/>
          </a:xfrm>
          <a:prstGeom prst="rect">
            <a:avLst/>
          </a:prstGeom>
          <a:solidFill>
            <a:srgbClr val="00B050"/>
          </a:solidFill>
          <a:ln w="12700" algn="ctr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lIns="0" tIns="0" rIns="0" bIns="0" rtlCol="0" anchor="ctr"/>
          <a:lstStyle/>
          <a:p>
            <a:pPr algn="ctr"/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</a:p>
        </p:txBody>
      </p:sp>
      <p:sp>
        <p:nvSpPr>
          <p:cNvPr id="46" name="矩形 45"/>
          <p:cNvSpPr/>
          <p:nvPr/>
        </p:nvSpPr>
        <p:spPr bwMode="auto">
          <a:xfrm>
            <a:off x="4408632" y="3543241"/>
            <a:ext cx="360040" cy="369487"/>
          </a:xfrm>
          <a:prstGeom prst="rect">
            <a:avLst/>
          </a:prstGeom>
          <a:solidFill>
            <a:srgbClr val="00B050"/>
          </a:solidFill>
          <a:ln w="12700" algn="ctr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lIns="0" tIns="0" rIns="0" bIns="0" rtlCol="0" anchor="ctr"/>
          <a:lstStyle/>
          <a:p>
            <a:pPr algn="ctr"/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</a:p>
        </p:txBody>
      </p:sp>
      <p:sp>
        <p:nvSpPr>
          <p:cNvPr id="47" name="矩形 46"/>
          <p:cNvSpPr/>
          <p:nvPr/>
        </p:nvSpPr>
        <p:spPr bwMode="auto">
          <a:xfrm>
            <a:off x="4767896" y="3543241"/>
            <a:ext cx="360040" cy="369487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algn="ctr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lIns="36000" tIns="0" rIns="36000" bIns="0" rtlCol="0" anchor="ctr"/>
          <a:lstStyle/>
          <a:p>
            <a:pPr algn="ctr"/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</a:p>
        </p:txBody>
      </p:sp>
      <p:sp>
        <p:nvSpPr>
          <p:cNvPr id="48" name="矩形 47"/>
          <p:cNvSpPr/>
          <p:nvPr/>
        </p:nvSpPr>
        <p:spPr>
          <a:xfrm>
            <a:off x="1561915" y="3908972"/>
            <a:ext cx="2952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1400" dirty="0"/>
          </a:p>
        </p:txBody>
      </p:sp>
      <p:sp>
        <p:nvSpPr>
          <p:cNvPr id="49" name="矩形 48"/>
          <p:cNvSpPr/>
          <p:nvPr/>
        </p:nvSpPr>
        <p:spPr>
          <a:xfrm>
            <a:off x="1926747" y="3908972"/>
            <a:ext cx="2952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1400" dirty="0"/>
          </a:p>
        </p:txBody>
      </p:sp>
      <p:sp>
        <p:nvSpPr>
          <p:cNvPr id="50" name="矩形 49"/>
          <p:cNvSpPr/>
          <p:nvPr/>
        </p:nvSpPr>
        <p:spPr>
          <a:xfrm>
            <a:off x="2291579" y="3908972"/>
            <a:ext cx="2952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1400" dirty="0"/>
          </a:p>
        </p:txBody>
      </p:sp>
      <p:sp>
        <p:nvSpPr>
          <p:cNvPr id="51" name="矩形 50"/>
          <p:cNvSpPr/>
          <p:nvPr/>
        </p:nvSpPr>
        <p:spPr>
          <a:xfrm>
            <a:off x="2656411" y="3908972"/>
            <a:ext cx="2952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sz="1400" dirty="0"/>
          </a:p>
        </p:txBody>
      </p:sp>
      <p:sp>
        <p:nvSpPr>
          <p:cNvPr id="52" name="矩形 51"/>
          <p:cNvSpPr/>
          <p:nvPr/>
        </p:nvSpPr>
        <p:spPr>
          <a:xfrm>
            <a:off x="3021243" y="3908972"/>
            <a:ext cx="2952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endParaRPr lang="zh-CN" altLang="en-US" sz="1400" dirty="0"/>
          </a:p>
        </p:txBody>
      </p:sp>
      <p:sp>
        <p:nvSpPr>
          <p:cNvPr id="53" name="矩形 52"/>
          <p:cNvSpPr/>
          <p:nvPr/>
        </p:nvSpPr>
        <p:spPr>
          <a:xfrm>
            <a:off x="3386075" y="3908972"/>
            <a:ext cx="2952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endParaRPr lang="zh-CN" altLang="en-US" sz="1400" dirty="0"/>
          </a:p>
        </p:txBody>
      </p:sp>
      <p:sp>
        <p:nvSpPr>
          <p:cNvPr id="54" name="矩形 53"/>
          <p:cNvSpPr/>
          <p:nvPr/>
        </p:nvSpPr>
        <p:spPr>
          <a:xfrm>
            <a:off x="3750907" y="3908972"/>
            <a:ext cx="2952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endParaRPr lang="zh-CN" altLang="en-US" sz="1400" dirty="0"/>
          </a:p>
        </p:txBody>
      </p:sp>
      <p:sp>
        <p:nvSpPr>
          <p:cNvPr id="55" name="矩形 54"/>
          <p:cNvSpPr/>
          <p:nvPr/>
        </p:nvSpPr>
        <p:spPr>
          <a:xfrm>
            <a:off x="4115739" y="3908972"/>
            <a:ext cx="2952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endParaRPr lang="zh-CN" altLang="en-US" sz="1400" dirty="0"/>
          </a:p>
        </p:txBody>
      </p:sp>
      <p:sp>
        <p:nvSpPr>
          <p:cNvPr id="56" name="矩形 55"/>
          <p:cNvSpPr/>
          <p:nvPr/>
        </p:nvSpPr>
        <p:spPr>
          <a:xfrm>
            <a:off x="4480573" y="3908972"/>
            <a:ext cx="2952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endParaRPr lang="zh-CN" altLang="en-US" sz="1400" dirty="0"/>
          </a:p>
        </p:txBody>
      </p:sp>
      <p:sp>
        <p:nvSpPr>
          <p:cNvPr id="57" name="矩形 56"/>
          <p:cNvSpPr/>
          <p:nvPr/>
        </p:nvSpPr>
        <p:spPr>
          <a:xfrm>
            <a:off x="4730007" y="3908972"/>
            <a:ext cx="4058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endParaRPr lang="zh-CN" altLang="en-US" sz="1400" dirty="0"/>
          </a:p>
        </p:txBody>
      </p:sp>
      <p:sp>
        <p:nvSpPr>
          <p:cNvPr id="58" name="矩形 57"/>
          <p:cNvSpPr/>
          <p:nvPr/>
        </p:nvSpPr>
        <p:spPr>
          <a:xfrm>
            <a:off x="1197083" y="3908972"/>
            <a:ext cx="2952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endParaRPr lang="zh-CN" altLang="en-US" sz="1400" dirty="0"/>
          </a:p>
        </p:txBody>
      </p:sp>
      <p:cxnSp>
        <p:nvCxnSpPr>
          <p:cNvPr id="59" name="直接箭头连接符 58"/>
          <p:cNvCxnSpPr>
            <a:stCxn id="60" idx="5"/>
          </p:cNvCxnSpPr>
          <p:nvPr/>
        </p:nvCxnSpPr>
        <p:spPr bwMode="auto">
          <a:xfrm>
            <a:off x="1224668" y="3053769"/>
            <a:ext cx="1933327" cy="459724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/>
            <a:tailEnd type="stealth" w="lg" len="lg"/>
          </a:ln>
          <a:effectLst/>
        </p:spPr>
      </p:cxnSp>
      <p:cxnSp>
        <p:nvCxnSpPr>
          <p:cNvPr id="63" name="直接箭头连接符 62"/>
          <p:cNvCxnSpPr>
            <a:stCxn id="62" idx="4"/>
            <a:endCxn id="38" idx="0"/>
          </p:cNvCxnSpPr>
          <p:nvPr/>
        </p:nvCxnSpPr>
        <p:spPr bwMode="auto">
          <a:xfrm flipH="1">
            <a:off x="2080203" y="3106496"/>
            <a:ext cx="539291" cy="436746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/>
            <a:tailEnd type="stealth" w="lg" len="lg"/>
          </a:ln>
          <a:effectLst/>
        </p:spPr>
      </p:cxnSp>
      <p:cxnSp>
        <p:nvCxnSpPr>
          <p:cNvPr id="66" name="直接箭头连接符 65"/>
          <p:cNvCxnSpPr>
            <a:stCxn id="33" idx="3"/>
            <a:endCxn id="41" idx="0"/>
          </p:cNvCxnSpPr>
          <p:nvPr/>
        </p:nvCxnSpPr>
        <p:spPr bwMode="auto">
          <a:xfrm flipH="1">
            <a:off x="3157995" y="3053769"/>
            <a:ext cx="348952" cy="489473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/>
            <a:tailEnd type="stealth" w="lg" len="lg"/>
          </a:ln>
          <a:effectLst/>
        </p:spPr>
      </p:cxnSp>
      <p:cxnSp>
        <p:nvCxnSpPr>
          <p:cNvPr id="69" name="直接箭头连接符 68"/>
          <p:cNvCxnSpPr>
            <a:stCxn id="64" idx="5"/>
          </p:cNvCxnSpPr>
          <p:nvPr/>
        </p:nvCxnSpPr>
        <p:spPr bwMode="auto">
          <a:xfrm>
            <a:off x="4268906" y="3053769"/>
            <a:ext cx="340850" cy="485219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/>
            <a:tailEnd type="stealth" w="lg" len="lg"/>
          </a:ln>
          <a:effectLst/>
        </p:spPr>
      </p:cxnSp>
      <p:sp>
        <p:nvSpPr>
          <p:cNvPr id="60" name="椭圆 59"/>
          <p:cNvSpPr/>
          <p:nvPr/>
        </p:nvSpPr>
        <p:spPr bwMode="auto">
          <a:xfrm>
            <a:off x="917355" y="2746456"/>
            <a:ext cx="360040" cy="360040"/>
          </a:xfrm>
          <a:prstGeom prst="ellipse">
            <a:avLst/>
          </a:prstGeom>
          <a:solidFill>
            <a:schemeClr val="accent5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5a</a:t>
            </a:r>
            <a:endParaRPr lang="zh-CN" altLang="en-US" sz="15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椭圆 60"/>
          <p:cNvSpPr/>
          <p:nvPr/>
        </p:nvSpPr>
        <p:spPr bwMode="auto">
          <a:xfrm>
            <a:off x="1424728" y="2746456"/>
            <a:ext cx="360040" cy="360040"/>
          </a:xfrm>
          <a:prstGeom prst="ellipse">
            <a:avLst/>
          </a:prstGeom>
          <a:solidFill>
            <a:schemeClr val="accent5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2a</a:t>
            </a:r>
            <a:endParaRPr lang="zh-CN" altLang="en-US" sz="15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2" name="椭圆 61"/>
          <p:cNvSpPr/>
          <p:nvPr/>
        </p:nvSpPr>
        <p:spPr bwMode="auto">
          <a:xfrm>
            <a:off x="2439474" y="2746456"/>
            <a:ext cx="360040" cy="360040"/>
          </a:xfrm>
          <a:prstGeom prst="ellipse">
            <a:avLst/>
          </a:prstGeom>
          <a:solidFill>
            <a:schemeClr val="accent5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square" lIns="0" tIns="91446" rIns="0" bIns="9144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2b</a:t>
            </a:r>
            <a:endParaRPr lang="zh-CN" altLang="en-US" sz="15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4" name="椭圆 63"/>
          <p:cNvSpPr/>
          <p:nvPr/>
        </p:nvSpPr>
        <p:spPr bwMode="auto">
          <a:xfrm>
            <a:off x="3961593" y="2746456"/>
            <a:ext cx="360040" cy="360040"/>
          </a:xfrm>
          <a:prstGeom prst="ellipse">
            <a:avLst/>
          </a:prstGeom>
          <a:solidFill>
            <a:schemeClr val="accent5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square" lIns="0" tIns="91446" rIns="0" bIns="9144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9b</a:t>
            </a:r>
            <a:endParaRPr lang="zh-CN" altLang="en-US" sz="15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5" name="直接箭头连接符 64"/>
          <p:cNvCxnSpPr>
            <a:stCxn id="61" idx="5"/>
            <a:endCxn id="38" idx="0"/>
          </p:cNvCxnSpPr>
          <p:nvPr/>
        </p:nvCxnSpPr>
        <p:spPr bwMode="auto">
          <a:xfrm>
            <a:off x="1732041" y="3053769"/>
            <a:ext cx="348162" cy="489473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/>
            <a:tailEnd type="stealth" w="lg" len="lg"/>
          </a:ln>
          <a:effectLst/>
        </p:spPr>
      </p:cxnSp>
      <p:cxnSp>
        <p:nvCxnSpPr>
          <p:cNvPr id="67" name="直接箭头连接符 66"/>
          <p:cNvCxnSpPr>
            <a:stCxn id="30" idx="4"/>
            <a:endCxn id="39" idx="0"/>
          </p:cNvCxnSpPr>
          <p:nvPr/>
        </p:nvCxnSpPr>
        <p:spPr bwMode="auto">
          <a:xfrm>
            <a:off x="2112121" y="3106496"/>
            <a:ext cx="327346" cy="436746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/>
            <a:tailEnd type="stealth" w="lg" len="lg"/>
          </a:ln>
          <a:effectLst/>
        </p:spPr>
      </p:cxnSp>
      <p:cxnSp>
        <p:nvCxnSpPr>
          <p:cNvPr id="68" name="直接箭头连接符 67"/>
          <p:cNvCxnSpPr>
            <a:stCxn id="32" idx="4"/>
            <a:endCxn id="46" idx="0"/>
          </p:cNvCxnSpPr>
          <p:nvPr/>
        </p:nvCxnSpPr>
        <p:spPr bwMode="auto">
          <a:xfrm>
            <a:off x="3126867" y="3106496"/>
            <a:ext cx="1461785" cy="436745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/>
            <a:tailEnd type="stealth" w="lg" len="lg"/>
          </a:ln>
          <a:effectLst/>
        </p:spPr>
      </p:cxnSp>
      <p:cxnSp>
        <p:nvCxnSpPr>
          <p:cNvPr id="70" name="直接箭头连接符 69"/>
          <p:cNvCxnSpPr>
            <a:stCxn id="34" idx="4"/>
            <a:endCxn id="45" idx="0"/>
          </p:cNvCxnSpPr>
          <p:nvPr/>
        </p:nvCxnSpPr>
        <p:spPr bwMode="auto">
          <a:xfrm flipH="1">
            <a:off x="4235787" y="3106496"/>
            <a:ext cx="413199" cy="436746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/>
            <a:tailEnd type="stealth" w="lg" len="lg"/>
          </a:ln>
          <a:effectLst/>
        </p:spPr>
      </p:cxnSp>
      <p:cxnSp>
        <p:nvCxnSpPr>
          <p:cNvPr id="71" name="直接箭头连接符 70"/>
          <p:cNvCxnSpPr>
            <a:stCxn id="35" idx="4"/>
            <a:endCxn id="38" idx="0"/>
          </p:cNvCxnSpPr>
          <p:nvPr/>
        </p:nvCxnSpPr>
        <p:spPr bwMode="auto">
          <a:xfrm flipH="1">
            <a:off x="2080203" y="3106496"/>
            <a:ext cx="3076153" cy="436746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/>
            <a:tailEnd type="stealth" w="lg" len="lg"/>
          </a:ln>
          <a:effectLst/>
        </p:spPr>
      </p:cxnSp>
      <p:cxnSp>
        <p:nvCxnSpPr>
          <p:cNvPr id="73" name="直接箭头连接符 72"/>
          <p:cNvCxnSpPr>
            <a:endCxn id="74" idx="0"/>
          </p:cNvCxnSpPr>
          <p:nvPr/>
        </p:nvCxnSpPr>
        <p:spPr bwMode="auto">
          <a:xfrm flipH="1">
            <a:off x="2049942" y="4216749"/>
            <a:ext cx="4656" cy="196627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/>
            <a:tailEnd type="stealth" w="lg" len="lg"/>
          </a:ln>
          <a:effectLst/>
        </p:spPr>
      </p:cxnSp>
      <p:sp>
        <p:nvSpPr>
          <p:cNvPr id="74" name="椭圆 73"/>
          <p:cNvSpPr/>
          <p:nvPr/>
        </p:nvSpPr>
        <p:spPr bwMode="auto">
          <a:xfrm>
            <a:off x="1869922" y="4413376"/>
            <a:ext cx="360040" cy="360040"/>
          </a:xfrm>
          <a:prstGeom prst="ellipse">
            <a:avLst/>
          </a:prstGeom>
          <a:solidFill>
            <a:schemeClr val="accent5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2a</a:t>
            </a:r>
            <a:endParaRPr lang="zh-CN" altLang="en-US" sz="15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5" name="直接箭头连接符 74"/>
          <p:cNvCxnSpPr>
            <a:endCxn id="77" idx="0"/>
          </p:cNvCxnSpPr>
          <p:nvPr/>
        </p:nvCxnSpPr>
        <p:spPr bwMode="auto">
          <a:xfrm flipH="1">
            <a:off x="2037991" y="4773416"/>
            <a:ext cx="4656" cy="196627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/>
            <a:tailEnd type="stealth" w="lg" len="lg"/>
          </a:ln>
          <a:effectLst/>
        </p:spPr>
      </p:cxnSp>
      <p:sp>
        <p:nvSpPr>
          <p:cNvPr id="77" name="椭圆 76"/>
          <p:cNvSpPr/>
          <p:nvPr/>
        </p:nvSpPr>
        <p:spPr bwMode="auto">
          <a:xfrm>
            <a:off x="1857971" y="4970043"/>
            <a:ext cx="360040" cy="360040"/>
          </a:xfrm>
          <a:prstGeom prst="ellipse">
            <a:avLst/>
          </a:prstGeom>
          <a:solidFill>
            <a:schemeClr val="accent5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2b</a:t>
            </a:r>
            <a:endParaRPr lang="zh-CN" altLang="en-US" sz="15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8" name="直接箭头连接符 77"/>
          <p:cNvCxnSpPr>
            <a:endCxn id="79" idx="0"/>
          </p:cNvCxnSpPr>
          <p:nvPr/>
        </p:nvCxnSpPr>
        <p:spPr bwMode="auto">
          <a:xfrm flipH="1">
            <a:off x="2037209" y="5330083"/>
            <a:ext cx="4656" cy="196627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/>
            <a:tailEnd type="stealth" w="lg" len="lg"/>
          </a:ln>
          <a:effectLst/>
        </p:spPr>
      </p:cxnSp>
      <p:sp>
        <p:nvSpPr>
          <p:cNvPr id="79" name="椭圆 78"/>
          <p:cNvSpPr/>
          <p:nvPr/>
        </p:nvSpPr>
        <p:spPr bwMode="auto">
          <a:xfrm>
            <a:off x="1857189" y="5526710"/>
            <a:ext cx="360040" cy="360040"/>
          </a:xfrm>
          <a:prstGeom prst="ellipse">
            <a:avLst/>
          </a:prstGeom>
          <a:solidFill>
            <a:schemeClr val="accent5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2c</a:t>
            </a:r>
            <a:endParaRPr lang="zh-CN" altLang="en-US" sz="15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0" name="椭圆 79"/>
          <p:cNvSpPr/>
          <p:nvPr/>
        </p:nvSpPr>
        <p:spPr bwMode="auto">
          <a:xfrm>
            <a:off x="2238109" y="4427040"/>
            <a:ext cx="360040" cy="360040"/>
          </a:xfrm>
          <a:prstGeom prst="ellipse">
            <a:avLst/>
          </a:prstGeom>
          <a:solidFill>
            <a:schemeClr val="accent5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square" lIns="0" tIns="91446" rIns="0" bIns="9144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15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1" name="直接箭头连接符 80"/>
          <p:cNvCxnSpPr/>
          <p:nvPr/>
        </p:nvCxnSpPr>
        <p:spPr bwMode="auto">
          <a:xfrm flipH="1">
            <a:off x="2431865" y="4233912"/>
            <a:ext cx="4656" cy="196627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/>
            <a:tailEnd type="stealth" w="lg" len="lg"/>
          </a:ln>
          <a:effectLst/>
        </p:spPr>
      </p:cxnSp>
      <p:cxnSp>
        <p:nvCxnSpPr>
          <p:cNvPr id="82" name="直接箭头连接符 81"/>
          <p:cNvCxnSpPr/>
          <p:nvPr/>
        </p:nvCxnSpPr>
        <p:spPr bwMode="auto">
          <a:xfrm flipH="1">
            <a:off x="3162244" y="4218673"/>
            <a:ext cx="2328" cy="20991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/>
            <a:tailEnd type="stealth" w="lg" len="lg"/>
          </a:ln>
          <a:effectLst/>
        </p:spPr>
      </p:cxnSp>
      <p:sp>
        <p:nvSpPr>
          <p:cNvPr id="83" name="椭圆 82"/>
          <p:cNvSpPr/>
          <p:nvPr/>
        </p:nvSpPr>
        <p:spPr bwMode="auto">
          <a:xfrm>
            <a:off x="2978419" y="4430540"/>
            <a:ext cx="360040" cy="360040"/>
          </a:xfrm>
          <a:prstGeom prst="ellipse">
            <a:avLst/>
          </a:prstGeom>
          <a:solidFill>
            <a:schemeClr val="accent5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5a</a:t>
            </a:r>
            <a:endParaRPr lang="zh-CN" altLang="en-US" sz="15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4" name="直接箭头连接符 83"/>
          <p:cNvCxnSpPr>
            <a:endCxn id="85" idx="0"/>
          </p:cNvCxnSpPr>
          <p:nvPr/>
        </p:nvCxnSpPr>
        <p:spPr bwMode="auto">
          <a:xfrm flipH="1">
            <a:off x="3146488" y="4790580"/>
            <a:ext cx="4656" cy="196627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/>
            <a:tailEnd type="stealth" w="lg" len="lg"/>
          </a:ln>
          <a:effectLst/>
        </p:spPr>
      </p:cxnSp>
      <p:sp>
        <p:nvSpPr>
          <p:cNvPr id="85" name="椭圆 84"/>
          <p:cNvSpPr/>
          <p:nvPr/>
        </p:nvSpPr>
        <p:spPr bwMode="auto">
          <a:xfrm>
            <a:off x="2966468" y="4987207"/>
            <a:ext cx="360040" cy="360040"/>
          </a:xfrm>
          <a:prstGeom prst="ellipse">
            <a:avLst/>
          </a:prstGeom>
          <a:solidFill>
            <a:schemeClr val="accent5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5b</a:t>
            </a:r>
            <a:endParaRPr lang="zh-CN" altLang="en-US" sz="15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6" name="椭圆 85"/>
          <p:cNvSpPr/>
          <p:nvPr/>
        </p:nvSpPr>
        <p:spPr bwMode="auto">
          <a:xfrm>
            <a:off x="4066048" y="4417659"/>
            <a:ext cx="360040" cy="360040"/>
          </a:xfrm>
          <a:prstGeom prst="ellipse">
            <a:avLst/>
          </a:prstGeom>
          <a:solidFill>
            <a:schemeClr val="accent5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rot="0" spcFirstLastPara="0" vertOverflow="overflow" horzOverflow="overflow" vert="horz" wrap="square" lIns="0" tIns="91446" rIns="0" bIns="9144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endParaRPr lang="zh-CN" altLang="en-US" sz="15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8" name="直接箭头连接符 87"/>
          <p:cNvCxnSpPr>
            <a:endCxn id="89" idx="0"/>
          </p:cNvCxnSpPr>
          <p:nvPr/>
        </p:nvCxnSpPr>
        <p:spPr bwMode="auto">
          <a:xfrm flipH="1">
            <a:off x="4614461" y="4225315"/>
            <a:ext cx="4656" cy="196627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/>
            <a:tailEnd type="stealth" w="lg" len="lg"/>
          </a:ln>
          <a:effectLst/>
        </p:spPr>
      </p:cxnSp>
      <p:sp>
        <p:nvSpPr>
          <p:cNvPr id="89" name="椭圆 88"/>
          <p:cNvSpPr/>
          <p:nvPr/>
        </p:nvSpPr>
        <p:spPr bwMode="auto">
          <a:xfrm>
            <a:off x="4434441" y="4421942"/>
            <a:ext cx="360040" cy="360040"/>
          </a:xfrm>
          <a:prstGeom prst="ellipse">
            <a:avLst/>
          </a:prstGeom>
          <a:solidFill>
            <a:schemeClr val="accent5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9a</a:t>
            </a:r>
            <a:endParaRPr lang="zh-CN" altLang="en-US" sz="15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0" name="直接箭头连接符 89"/>
          <p:cNvCxnSpPr>
            <a:endCxn id="91" idx="0"/>
          </p:cNvCxnSpPr>
          <p:nvPr/>
        </p:nvCxnSpPr>
        <p:spPr bwMode="auto">
          <a:xfrm flipH="1">
            <a:off x="4602510" y="4781982"/>
            <a:ext cx="4656" cy="196627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/>
            <a:tailEnd type="stealth" w="lg" len="lg"/>
          </a:ln>
          <a:effectLst/>
        </p:spPr>
      </p:cxnSp>
      <p:sp>
        <p:nvSpPr>
          <p:cNvPr id="91" name="椭圆 90"/>
          <p:cNvSpPr/>
          <p:nvPr/>
        </p:nvSpPr>
        <p:spPr bwMode="auto">
          <a:xfrm>
            <a:off x="4422490" y="4978609"/>
            <a:ext cx="360040" cy="360040"/>
          </a:xfrm>
          <a:prstGeom prst="ellipse">
            <a:avLst/>
          </a:prstGeom>
          <a:solidFill>
            <a:schemeClr val="accent5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15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9b</a:t>
            </a:r>
            <a:endParaRPr lang="zh-CN" altLang="en-US" sz="15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2" name="直接箭头连接符 91"/>
          <p:cNvCxnSpPr/>
          <p:nvPr/>
        </p:nvCxnSpPr>
        <p:spPr bwMode="auto">
          <a:xfrm flipH="1">
            <a:off x="4246068" y="4218673"/>
            <a:ext cx="2328" cy="20991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/>
            <a:tailEnd type="stealth" w="lg" len="lg"/>
          </a:ln>
          <a:effectLst/>
        </p:spPr>
      </p:cxnSp>
      <p:sp>
        <p:nvSpPr>
          <p:cNvPr id="94" name="TextBox 20"/>
          <p:cNvSpPr txBox="1">
            <a:spLocks noChangeArrowheads="1"/>
          </p:cNvSpPr>
          <p:nvPr/>
        </p:nvSpPr>
        <p:spPr bwMode="auto">
          <a:xfrm>
            <a:off x="171879" y="5986524"/>
            <a:ext cx="8864617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lvl="1" indent="-3429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应用：如对全校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n=30000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人按生日排序，则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M=365</a:t>
            </a:r>
          </a:p>
        </p:txBody>
      </p:sp>
      <p:sp>
        <p:nvSpPr>
          <p:cNvPr id="95" name="矩形 94"/>
          <p:cNvSpPr/>
          <p:nvPr/>
        </p:nvSpPr>
        <p:spPr bwMode="auto">
          <a:xfrm>
            <a:off x="5999076" y="2820541"/>
            <a:ext cx="2751750" cy="896491"/>
          </a:xfrm>
          <a:prstGeom prst="rect">
            <a:avLst/>
          </a:prstGeom>
          <a:solidFill>
            <a:srgbClr val="C00000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marL="0" lvl="2" algn="ctr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突破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O(</a:t>
            </a:r>
            <a:r>
              <a:rPr lang="en-US" altLang="zh-CN" sz="2400" b="1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nlogn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复杂度，为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O(n)</a:t>
            </a:r>
          </a:p>
        </p:txBody>
      </p:sp>
    </p:spTree>
    <p:extLst>
      <p:ext uri="{BB962C8B-B14F-4D97-AF65-F5344CB8AC3E}">
        <p14:creationId xmlns:p14="http://schemas.microsoft.com/office/powerpoint/2010/main" val="2929323969"/>
      </p:ext>
    </p:extLst>
  </p:cSld>
  <p:clrMapOvr>
    <a:masterClrMapping/>
  </p:clrMapOvr>
  <p:transition advTm="157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" grpId="0"/>
      <p:bldP spid="95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20"/>
          <p:cNvSpPr txBox="1">
            <a:spLocks noChangeArrowheads="1"/>
          </p:cNvSpPr>
          <p:nvPr/>
        </p:nvSpPr>
        <p:spPr bwMode="auto">
          <a:xfrm>
            <a:off x="171879" y="1196752"/>
            <a:ext cx="8864617" cy="4916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lvl="1" indent="-3429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关键码由多个域（字段）组成，可按照优先级从低到高进行桶排序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lvl="1" indent="-3429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例如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 indent="-457200">
              <a:spcAft>
                <a:spcPts val="3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日期型关键码：年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日，优先级从高到低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 indent="-457200">
              <a:spcAft>
                <a:spcPts val="3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扑克牌：花色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点数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 indent="-457200">
              <a:spcAft>
                <a:spcPts val="3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整数：千位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百位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十位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个位，优先级从高到低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1">
              <a:spcAft>
                <a:spcPts val="600"/>
              </a:spcAft>
              <a:buClr>
                <a:srgbClr val="C00000"/>
              </a:buClr>
              <a:defRPr/>
            </a:pP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088" y="85725"/>
            <a:ext cx="7599362" cy="914400"/>
          </a:xfrm>
        </p:spPr>
        <p:txBody>
          <a:bodyPr/>
          <a:lstStyle/>
          <a:p>
            <a:pPr>
              <a:defRPr/>
            </a:pPr>
            <a:r>
              <a:rPr lang="zh-CN" altLang="en-US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散列应用：基数排序</a:t>
            </a: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7774436"/>
              </p:ext>
            </p:extLst>
          </p:nvPr>
        </p:nvGraphicFramePr>
        <p:xfrm>
          <a:off x="251520" y="3989388"/>
          <a:ext cx="7814888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0160">
                  <a:extLst>
                    <a:ext uri="{9D8B030D-6E8A-4147-A177-3AD203B41FA5}">
                      <a16:colId xmlns:a16="http://schemas.microsoft.com/office/drawing/2014/main" val="3214288634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1958478279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3636187494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182519577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1026649096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2794905916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3833471865"/>
                    </a:ext>
                  </a:extLst>
                </a:gridCol>
                <a:gridCol w="830112">
                  <a:extLst>
                    <a:ext uri="{9D8B030D-6E8A-4147-A177-3AD203B41FA5}">
                      <a16:colId xmlns:a16="http://schemas.microsoft.com/office/drawing/2014/main" val="9910263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输入序列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441</a:t>
                      </a:r>
                      <a:endParaRPr lang="zh-CN" altLang="en-US" sz="1800" b="1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276</a:t>
                      </a:r>
                      <a:endParaRPr lang="zh-CN" altLang="en-US" sz="1800" b="1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320</a:t>
                      </a:r>
                      <a:endParaRPr lang="zh-CN" altLang="en-US" sz="1800" b="1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214</a:t>
                      </a:r>
                      <a:endParaRPr lang="zh-CN" altLang="en-US" sz="1800" b="1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698</a:t>
                      </a:r>
                      <a:endParaRPr lang="zh-CN" altLang="en-US" sz="1800" b="1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280</a:t>
                      </a:r>
                      <a:endParaRPr lang="zh-CN" altLang="en-US" sz="1800" b="1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112</a:t>
                      </a:r>
                      <a:endParaRPr lang="zh-CN" altLang="en-US" sz="1800" b="1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65607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以个位排序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320</a:t>
                      </a:r>
                      <a:endParaRPr lang="zh-CN" altLang="en-US" sz="1800" b="1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280</a:t>
                      </a:r>
                      <a:endParaRPr lang="zh-CN" altLang="en-US" sz="1800" b="1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441</a:t>
                      </a:r>
                      <a:endParaRPr lang="zh-CN" altLang="en-US" sz="1800" b="1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112</a:t>
                      </a:r>
                      <a:endParaRPr lang="zh-CN" altLang="en-US" sz="1800" b="1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214</a:t>
                      </a:r>
                      <a:endParaRPr lang="zh-CN" altLang="en-US" sz="1800" b="1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276</a:t>
                      </a:r>
                      <a:endParaRPr lang="zh-CN" altLang="en-US" sz="1800" b="1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698</a:t>
                      </a:r>
                      <a:endParaRPr lang="zh-CN" altLang="en-US" sz="1800" b="1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7915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以十位排序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112</a:t>
                      </a:r>
                      <a:endParaRPr lang="zh-CN" altLang="en-US" sz="1800" b="1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214</a:t>
                      </a:r>
                      <a:endParaRPr lang="zh-CN" altLang="en-US" sz="1800" b="1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320</a:t>
                      </a:r>
                      <a:endParaRPr lang="zh-CN" altLang="en-US" sz="1800" b="1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441</a:t>
                      </a:r>
                      <a:endParaRPr lang="zh-CN" altLang="en-US" sz="1800" b="1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276</a:t>
                      </a:r>
                      <a:endParaRPr lang="zh-CN" altLang="en-US" sz="1800" b="1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280</a:t>
                      </a:r>
                      <a:endParaRPr lang="zh-CN" altLang="en-US" sz="1800" b="1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698</a:t>
                      </a:r>
                      <a:endParaRPr lang="zh-CN" altLang="en-US" sz="1800" b="1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6798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8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以百位排序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112</a:t>
                      </a:r>
                      <a:endParaRPr lang="zh-CN" altLang="en-US" sz="1800" b="1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214</a:t>
                      </a:r>
                      <a:endParaRPr lang="zh-CN" altLang="en-US" sz="1800" b="1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276</a:t>
                      </a:r>
                      <a:endParaRPr lang="zh-CN" altLang="en-US" sz="1800" b="1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280</a:t>
                      </a:r>
                      <a:endParaRPr lang="zh-CN" altLang="en-US" sz="1800" b="1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320</a:t>
                      </a:r>
                      <a:endParaRPr lang="zh-CN" altLang="en-US" sz="1800" b="1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441</a:t>
                      </a:r>
                      <a:endParaRPr lang="zh-CN" altLang="en-US" sz="1800" b="1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698</a:t>
                      </a:r>
                      <a:endParaRPr lang="zh-CN" altLang="en-US" sz="1800" b="1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8479473"/>
                  </a:ext>
                </a:extLst>
              </a:tr>
            </a:tbl>
          </a:graphicData>
        </a:graphic>
      </p:graphicFrame>
      <p:sp>
        <p:nvSpPr>
          <p:cNvPr id="93" name="矩形 92"/>
          <p:cNvSpPr/>
          <p:nvPr/>
        </p:nvSpPr>
        <p:spPr bwMode="auto">
          <a:xfrm>
            <a:off x="7702327" y="4363578"/>
            <a:ext cx="182040" cy="360040"/>
          </a:xfrm>
          <a:prstGeom prst="rect">
            <a:avLst/>
          </a:prstGeom>
          <a:noFill/>
          <a:ln w="12700" algn="ctr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96" name="矩形 95"/>
          <p:cNvSpPr/>
          <p:nvPr/>
        </p:nvSpPr>
        <p:spPr bwMode="auto">
          <a:xfrm>
            <a:off x="6772282" y="4363578"/>
            <a:ext cx="182040" cy="360040"/>
          </a:xfrm>
          <a:prstGeom prst="rect">
            <a:avLst/>
          </a:prstGeom>
          <a:noFill/>
          <a:ln w="12700" algn="ctr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97" name="矩形 96"/>
          <p:cNvSpPr/>
          <p:nvPr/>
        </p:nvSpPr>
        <p:spPr bwMode="auto">
          <a:xfrm>
            <a:off x="5842237" y="4343821"/>
            <a:ext cx="182040" cy="360040"/>
          </a:xfrm>
          <a:prstGeom prst="rect">
            <a:avLst/>
          </a:prstGeom>
          <a:noFill/>
          <a:ln w="12700" algn="ctr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98" name="矩形 97"/>
          <p:cNvSpPr/>
          <p:nvPr/>
        </p:nvSpPr>
        <p:spPr bwMode="auto">
          <a:xfrm>
            <a:off x="4937998" y="4371028"/>
            <a:ext cx="182040" cy="360040"/>
          </a:xfrm>
          <a:prstGeom prst="rect">
            <a:avLst/>
          </a:prstGeom>
          <a:noFill/>
          <a:ln w="12700" algn="ctr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99" name="矩形 98"/>
          <p:cNvSpPr/>
          <p:nvPr/>
        </p:nvSpPr>
        <p:spPr bwMode="auto">
          <a:xfrm>
            <a:off x="4033759" y="4371028"/>
            <a:ext cx="182040" cy="360040"/>
          </a:xfrm>
          <a:prstGeom prst="rect">
            <a:avLst/>
          </a:prstGeom>
          <a:noFill/>
          <a:ln w="12700" algn="ctr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100" name="矩形 99"/>
          <p:cNvSpPr/>
          <p:nvPr/>
        </p:nvSpPr>
        <p:spPr bwMode="auto">
          <a:xfrm>
            <a:off x="3103714" y="4371028"/>
            <a:ext cx="182040" cy="360040"/>
          </a:xfrm>
          <a:prstGeom prst="rect">
            <a:avLst/>
          </a:prstGeom>
          <a:noFill/>
          <a:ln w="12700" algn="ctr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101" name="矩形 100"/>
          <p:cNvSpPr/>
          <p:nvPr/>
        </p:nvSpPr>
        <p:spPr bwMode="auto">
          <a:xfrm>
            <a:off x="2195736" y="4371028"/>
            <a:ext cx="182040" cy="360040"/>
          </a:xfrm>
          <a:prstGeom prst="rect">
            <a:avLst/>
          </a:prstGeom>
          <a:noFill/>
          <a:ln w="12700" algn="ctr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102" name="矩形 101"/>
          <p:cNvSpPr/>
          <p:nvPr/>
        </p:nvSpPr>
        <p:spPr bwMode="auto">
          <a:xfrm>
            <a:off x="7558311" y="4702018"/>
            <a:ext cx="182040" cy="360040"/>
          </a:xfrm>
          <a:prstGeom prst="rect">
            <a:avLst/>
          </a:prstGeom>
          <a:noFill/>
          <a:ln w="12700" algn="ctr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103" name="矩形 102"/>
          <p:cNvSpPr/>
          <p:nvPr/>
        </p:nvSpPr>
        <p:spPr bwMode="auto">
          <a:xfrm>
            <a:off x="6628266" y="4702018"/>
            <a:ext cx="182040" cy="360040"/>
          </a:xfrm>
          <a:prstGeom prst="rect">
            <a:avLst/>
          </a:prstGeom>
          <a:noFill/>
          <a:ln w="12700" algn="ctr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104" name="矩形 103"/>
          <p:cNvSpPr/>
          <p:nvPr/>
        </p:nvSpPr>
        <p:spPr bwMode="auto">
          <a:xfrm>
            <a:off x="5698221" y="4682261"/>
            <a:ext cx="182040" cy="360040"/>
          </a:xfrm>
          <a:prstGeom prst="rect">
            <a:avLst/>
          </a:prstGeom>
          <a:noFill/>
          <a:ln w="12700" algn="ctr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105" name="矩形 104"/>
          <p:cNvSpPr/>
          <p:nvPr/>
        </p:nvSpPr>
        <p:spPr bwMode="auto">
          <a:xfrm>
            <a:off x="4793982" y="4709468"/>
            <a:ext cx="182040" cy="360040"/>
          </a:xfrm>
          <a:prstGeom prst="rect">
            <a:avLst/>
          </a:prstGeom>
          <a:noFill/>
          <a:ln w="12700" algn="ctr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106" name="矩形 105"/>
          <p:cNvSpPr/>
          <p:nvPr/>
        </p:nvSpPr>
        <p:spPr bwMode="auto">
          <a:xfrm>
            <a:off x="3889743" y="4709468"/>
            <a:ext cx="182040" cy="360040"/>
          </a:xfrm>
          <a:prstGeom prst="rect">
            <a:avLst/>
          </a:prstGeom>
          <a:noFill/>
          <a:ln w="12700" algn="ctr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107" name="矩形 106"/>
          <p:cNvSpPr/>
          <p:nvPr/>
        </p:nvSpPr>
        <p:spPr bwMode="auto">
          <a:xfrm>
            <a:off x="2959698" y="4709468"/>
            <a:ext cx="182040" cy="360040"/>
          </a:xfrm>
          <a:prstGeom prst="rect">
            <a:avLst/>
          </a:prstGeom>
          <a:noFill/>
          <a:ln w="12700" algn="ctr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108" name="矩形 107"/>
          <p:cNvSpPr/>
          <p:nvPr/>
        </p:nvSpPr>
        <p:spPr bwMode="auto">
          <a:xfrm>
            <a:off x="2051720" y="4709468"/>
            <a:ext cx="182040" cy="360040"/>
          </a:xfrm>
          <a:prstGeom prst="rect">
            <a:avLst/>
          </a:prstGeom>
          <a:noFill/>
          <a:ln w="12700" algn="ctr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109" name="矩形 108"/>
          <p:cNvSpPr/>
          <p:nvPr/>
        </p:nvSpPr>
        <p:spPr bwMode="auto">
          <a:xfrm>
            <a:off x="7414295" y="5062058"/>
            <a:ext cx="182040" cy="360040"/>
          </a:xfrm>
          <a:prstGeom prst="rect">
            <a:avLst/>
          </a:prstGeom>
          <a:noFill/>
          <a:ln w="12700" algn="ctr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110" name="矩形 109"/>
          <p:cNvSpPr/>
          <p:nvPr/>
        </p:nvSpPr>
        <p:spPr bwMode="auto">
          <a:xfrm>
            <a:off x="6484250" y="5062058"/>
            <a:ext cx="182040" cy="360040"/>
          </a:xfrm>
          <a:prstGeom prst="rect">
            <a:avLst/>
          </a:prstGeom>
          <a:noFill/>
          <a:ln w="12700" algn="ctr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111" name="矩形 110"/>
          <p:cNvSpPr/>
          <p:nvPr/>
        </p:nvSpPr>
        <p:spPr bwMode="auto">
          <a:xfrm>
            <a:off x="5554205" y="5042301"/>
            <a:ext cx="182040" cy="360040"/>
          </a:xfrm>
          <a:prstGeom prst="rect">
            <a:avLst/>
          </a:prstGeom>
          <a:noFill/>
          <a:ln w="12700" algn="ctr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112" name="矩形 111"/>
          <p:cNvSpPr/>
          <p:nvPr/>
        </p:nvSpPr>
        <p:spPr bwMode="auto">
          <a:xfrm>
            <a:off x="4649966" y="5069508"/>
            <a:ext cx="182040" cy="360040"/>
          </a:xfrm>
          <a:prstGeom prst="rect">
            <a:avLst/>
          </a:prstGeom>
          <a:noFill/>
          <a:ln w="12700" algn="ctr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113" name="矩形 112"/>
          <p:cNvSpPr/>
          <p:nvPr/>
        </p:nvSpPr>
        <p:spPr bwMode="auto">
          <a:xfrm>
            <a:off x="3745727" y="5069508"/>
            <a:ext cx="182040" cy="360040"/>
          </a:xfrm>
          <a:prstGeom prst="rect">
            <a:avLst/>
          </a:prstGeom>
          <a:noFill/>
          <a:ln w="12700" algn="ctr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114" name="矩形 113"/>
          <p:cNvSpPr/>
          <p:nvPr/>
        </p:nvSpPr>
        <p:spPr bwMode="auto">
          <a:xfrm>
            <a:off x="2815682" y="5069508"/>
            <a:ext cx="182040" cy="360040"/>
          </a:xfrm>
          <a:prstGeom prst="rect">
            <a:avLst/>
          </a:prstGeom>
          <a:noFill/>
          <a:ln w="12700" algn="ctr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115" name="矩形 114"/>
          <p:cNvSpPr/>
          <p:nvPr/>
        </p:nvSpPr>
        <p:spPr bwMode="auto">
          <a:xfrm>
            <a:off x="1907704" y="5069508"/>
            <a:ext cx="182040" cy="360040"/>
          </a:xfrm>
          <a:prstGeom prst="rect">
            <a:avLst/>
          </a:prstGeom>
          <a:noFill/>
          <a:ln w="12700" algn="ctr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116" name="TextBox 20"/>
          <p:cNvSpPr txBox="1">
            <a:spLocks noChangeArrowheads="1"/>
          </p:cNvSpPr>
          <p:nvPr/>
        </p:nvSpPr>
        <p:spPr bwMode="auto">
          <a:xfrm>
            <a:off x="86695" y="5653593"/>
            <a:ext cx="9309841" cy="9694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lvl="1" indent="-3429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复杂度：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各字段取值范围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[0,M</a:t>
            </a:r>
            <a:r>
              <a:rPr lang="en-US" altLang="zh-CN" sz="2400" b="1" baseline="-2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), </a:t>
            </a:r>
            <a:r>
              <a:rPr lang="en-US" altLang="zh-CN" sz="24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&lt;=t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，若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M=max(</a:t>
            </a:r>
            <a:r>
              <a:rPr lang="en-US" altLang="zh-CN" sz="24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M</a:t>
            </a:r>
            <a:r>
              <a:rPr lang="en-US" altLang="zh-CN" sz="2400" b="1" baseline="-25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  <a:p>
            <a:pPr marL="0" lvl="1">
              <a:spcAft>
                <a:spcPts val="600"/>
              </a:spcAft>
              <a:buClr>
                <a:srgbClr val="C00000"/>
              </a:buClr>
              <a:defRPr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O(n+M</a:t>
            </a:r>
            <a:r>
              <a:rPr lang="en-US" altLang="zh-CN" sz="2400" b="1" baseline="-2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)+ O(n+M</a:t>
            </a:r>
            <a:r>
              <a:rPr lang="en-US" altLang="zh-CN" sz="2400" b="1" baseline="-2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)+ … + O(</a:t>
            </a:r>
            <a:r>
              <a:rPr lang="en-US" altLang="zh-CN" sz="24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n+M</a:t>
            </a:r>
            <a:r>
              <a:rPr lang="en-US" altLang="zh-CN" sz="2400" b="1" baseline="-25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t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) = O(t*(</a:t>
            </a:r>
            <a:r>
              <a:rPr lang="en-US" altLang="zh-CN" sz="24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n+M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))</a:t>
            </a:r>
          </a:p>
        </p:txBody>
      </p:sp>
      <p:cxnSp>
        <p:nvCxnSpPr>
          <p:cNvPr id="6" name="直接箭头连接符 5"/>
          <p:cNvCxnSpPr/>
          <p:nvPr/>
        </p:nvCxnSpPr>
        <p:spPr bwMode="auto">
          <a:xfrm>
            <a:off x="8316416" y="4013497"/>
            <a:ext cx="0" cy="1440160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rgbClr val="00823B"/>
            </a:solidFill>
            <a:prstDash val="sysDash"/>
            <a:round/>
            <a:headEnd type="none"/>
            <a:tailEnd type="stealth" w="lg" len="lg"/>
          </a:ln>
          <a:effectLst/>
        </p:spPr>
      </p:cxnSp>
      <p:sp>
        <p:nvSpPr>
          <p:cNvPr id="7" name="矩形 6"/>
          <p:cNvSpPr/>
          <p:nvPr/>
        </p:nvSpPr>
        <p:spPr>
          <a:xfrm>
            <a:off x="8406283" y="4082096"/>
            <a:ext cx="46613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00823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先低后高</a:t>
            </a:r>
            <a:endParaRPr lang="zh-CN" altLang="en-US" dirty="0">
              <a:solidFill>
                <a:srgbClr val="00823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2038130"/>
      </p:ext>
    </p:extLst>
  </p:cSld>
  <p:clrMapOvr>
    <a:masterClrMapping/>
  </p:clrMapOvr>
  <p:transition advTm="157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6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20"/>
          <p:cNvSpPr txBox="1">
            <a:spLocks noChangeArrowheads="1"/>
          </p:cNvSpPr>
          <p:nvPr/>
        </p:nvSpPr>
        <p:spPr bwMode="auto">
          <a:xfrm>
            <a:off x="179512" y="1196752"/>
            <a:ext cx="3096344" cy="36471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lvl="1" indent="-3429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散列函数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直接定址法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除余法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MAD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法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数字分析法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平方取中法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折叠法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伪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随机法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088" y="85725"/>
            <a:ext cx="7599362" cy="914400"/>
          </a:xfrm>
        </p:spPr>
        <p:txBody>
          <a:bodyPr/>
          <a:lstStyle/>
          <a:p>
            <a:pPr>
              <a:defRPr/>
            </a:pPr>
            <a:r>
              <a:rPr lang="zh-CN" altLang="en-US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本章总结</a:t>
            </a:r>
          </a:p>
        </p:txBody>
      </p:sp>
      <p:sp>
        <p:nvSpPr>
          <p:cNvPr id="6" name="TextBox 20"/>
          <p:cNvSpPr txBox="1">
            <a:spLocks noChangeArrowheads="1"/>
          </p:cNvSpPr>
          <p:nvPr/>
        </p:nvSpPr>
        <p:spPr bwMode="auto">
          <a:xfrm>
            <a:off x="3563888" y="1196752"/>
            <a:ext cx="4464496" cy="275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lvl="1" indent="-3429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函数冲突排解及散列查找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多槽位法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独立链法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公共溢出区法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开放定址法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lvl="2">
              <a:spcAft>
                <a:spcPts val="600"/>
              </a:spcAft>
              <a:buClr>
                <a:srgbClr val="C00000"/>
              </a:buClr>
              <a:defRPr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（闭散列策略）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左大括号 6"/>
          <p:cNvSpPr/>
          <p:nvPr/>
        </p:nvSpPr>
        <p:spPr bwMode="auto">
          <a:xfrm>
            <a:off x="6532212" y="2574052"/>
            <a:ext cx="373036" cy="1558920"/>
          </a:xfrm>
          <a:prstGeom prst="leftBrace">
            <a:avLst>
              <a:gd name="adj1" fmla="val 31802"/>
              <a:gd name="adj2" fmla="val 50000"/>
            </a:avLst>
          </a:prstGeom>
          <a:solidFill>
            <a:schemeClr val="bg1"/>
          </a:solidFill>
          <a:ln w="41275" cap="flat" cmpd="sng" algn="ctr">
            <a:solidFill>
              <a:schemeClr val="tx1"/>
            </a:solidFill>
            <a:prstDash val="solid"/>
            <a:round/>
            <a:headEnd type="none"/>
            <a:tailEnd type="none"/>
          </a:ln>
          <a:effectLst/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TextBox 20"/>
          <p:cNvSpPr txBox="1">
            <a:spLocks noChangeArrowheads="1"/>
          </p:cNvSpPr>
          <p:nvPr/>
        </p:nvSpPr>
        <p:spPr bwMode="auto">
          <a:xfrm>
            <a:off x="3635896" y="4606931"/>
            <a:ext cx="4896544" cy="186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lvl="1" indent="-3429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散列应用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散列查找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桶排序（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散列的特例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基数排序（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散列的特例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TextBox 20"/>
          <p:cNvSpPr txBox="1">
            <a:spLocks noChangeArrowheads="1"/>
          </p:cNvSpPr>
          <p:nvPr/>
        </p:nvSpPr>
        <p:spPr bwMode="auto">
          <a:xfrm>
            <a:off x="6930358" y="2273965"/>
            <a:ext cx="207523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lvl="1">
              <a:spcAft>
                <a:spcPts val="600"/>
              </a:spcAft>
              <a:buClr>
                <a:srgbClr val="C00000"/>
              </a:buClr>
              <a:defRPr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线性试探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TextBox 20"/>
          <p:cNvSpPr txBox="1">
            <a:spLocks noChangeArrowheads="1"/>
          </p:cNvSpPr>
          <p:nvPr/>
        </p:nvSpPr>
        <p:spPr bwMode="auto">
          <a:xfrm>
            <a:off x="6930358" y="2708920"/>
            <a:ext cx="207523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lvl="1">
              <a:spcAft>
                <a:spcPts val="600"/>
              </a:spcAft>
              <a:buClr>
                <a:srgbClr val="C00000"/>
              </a:buClr>
              <a:defRPr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平方试探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TextBox 20"/>
          <p:cNvSpPr txBox="1">
            <a:spLocks noChangeArrowheads="1"/>
          </p:cNvSpPr>
          <p:nvPr/>
        </p:nvSpPr>
        <p:spPr bwMode="auto">
          <a:xfrm>
            <a:off x="6930358" y="3155229"/>
            <a:ext cx="207523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lvl="1">
              <a:spcAft>
                <a:spcPts val="600"/>
              </a:spcAft>
              <a:buClr>
                <a:srgbClr val="C00000"/>
              </a:buClr>
              <a:defRPr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双向平方试探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TextBox 20"/>
          <p:cNvSpPr txBox="1">
            <a:spLocks noChangeArrowheads="1"/>
          </p:cNvSpPr>
          <p:nvPr/>
        </p:nvSpPr>
        <p:spPr bwMode="auto">
          <a:xfrm>
            <a:off x="6930358" y="3590184"/>
            <a:ext cx="207523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lvl="1">
              <a:spcAft>
                <a:spcPts val="600"/>
              </a:spcAft>
              <a:buClr>
                <a:srgbClr val="C00000"/>
              </a:buClr>
              <a:defRPr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伪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随机试探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TextBox 20"/>
          <p:cNvSpPr txBox="1">
            <a:spLocks noChangeArrowheads="1"/>
          </p:cNvSpPr>
          <p:nvPr/>
        </p:nvSpPr>
        <p:spPr bwMode="auto">
          <a:xfrm>
            <a:off x="6930358" y="4036493"/>
            <a:ext cx="207523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lvl="1">
              <a:spcAft>
                <a:spcPts val="600"/>
              </a:spcAft>
              <a:buClr>
                <a:srgbClr val="C00000"/>
              </a:buClr>
              <a:defRPr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再散列法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47354422"/>
      </p:ext>
    </p:extLst>
  </p:cSld>
  <p:clrMapOvr>
    <a:masterClrMapping/>
  </p:clrMapOvr>
  <p:transition advTm="157">
    <p:zoom/>
  </p:transition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20"/>
          <p:cNvSpPr txBox="1">
            <a:spLocks noChangeArrowheads="1"/>
          </p:cNvSpPr>
          <p:nvPr/>
        </p:nvSpPr>
        <p:spPr bwMode="auto">
          <a:xfrm>
            <a:off x="179512" y="1196752"/>
            <a:ext cx="8640960" cy="18466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lvl="1" indent="-3429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相比于其他查找方法，散列查找回避了关键码之间的反复比较的繁琐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查找：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O(</a:t>
            </a:r>
            <a:r>
              <a:rPr lang="en-US" altLang="zh-CN" sz="24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logn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降低至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O(1)</a:t>
            </a:r>
          </a:p>
          <a:p>
            <a:pPr lvl="2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排序：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O(</a:t>
            </a:r>
            <a:r>
              <a:rPr lang="en-US" altLang="zh-CN" sz="24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nlogn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降低至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O(n)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，必须采用线性散列映射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088" y="85725"/>
            <a:ext cx="7599362" cy="914400"/>
          </a:xfrm>
        </p:spPr>
        <p:txBody>
          <a:bodyPr/>
          <a:lstStyle/>
          <a:p>
            <a:pPr>
              <a:defRPr/>
            </a:pPr>
            <a:r>
              <a:rPr lang="zh-CN" altLang="en-US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总 结</a:t>
            </a:r>
          </a:p>
        </p:txBody>
      </p:sp>
      <p:sp>
        <p:nvSpPr>
          <p:cNvPr id="21" name="TextBox 20"/>
          <p:cNvSpPr txBox="1">
            <a:spLocks noChangeArrowheads="1"/>
          </p:cNvSpPr>
          <p:nvPr/>
        </p:nvSpPr>
        <p:spPr bwMode="auto">
          <a:xfrm>
            <a:off x="179512" y="3356992"/>
            <a:ext cx="8640960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lvl="1" indent="-3429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缺点：基于数组实现，数组创建后难于扩展；散列表被基本填满时性能下降严重，需要扩容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79512" y="4797152"/>
            <a:ext cx="8280920" cy="9694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1" indent="-3429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缺点：记录或词条之间没有任何关联与关系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无法实现有序遍历（桶排序为散列特例）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62853294"/>
      </p:ext>
    </p:extLst>
  </p:cSld>
  <p:clrMapOvr>
    <a:masterClrMapping/>
  </p:clrMapOvr>
  <p:transition advTm="157">
    <p:zoom/>
  </p:transition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491880" y="2852936"/>
            <a:ext cx="226215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谢谢！</a:t>
            </a:r>
            <a:endParaRPr lang="zh-CN" altLang="en-US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23486288"/>
      </p:ext>
    </p:extLst>
  </p:cSld>
  <p:clrMapOvr>
    <a:masterClrMapping/>
  </p:clrMapOvr>
  <p:transition>
    <p:zoom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Line 17"/>
          <p:cNvSpPr>
            <a:spLocks noChangeShapeType="1"/>
          </p:cNvSpPr>
          <p:nvPr/>
        </p:nvSpPr>
        <p:spPr bwMode="auto">
          <a:xfrm>
            <a:off x="4575175" y="2040332"/>
            <a:ext cx="1828800" cy="609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2" name="Line 19"/>
          <p:cNvSpPr>
            <a:spLocks noChangeShapeType="1"/>
          </p:cNvSpPr>
          <p:nvPr/>
        </p:nvSpPr>
        <p:spPr bwMode="auto">
          <a:xfrm flipV="1">
            <a:off x="5674603" y="2786663"/>
            <a:ext cx="762000" cy="685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1" name="Line 13"/>
          <p:cNvSpPr>
            <a:spLocks noChangeShapeType="1"/>
          </p:cNvSpPr>
          <p:nvPr/>
        </p:nvSpPr>
        <p:spPr bwMode="auto">
          <a:xfrm flipH="1" flipV="1">
            <a:off x="6589003" y="2786663"/>
            <a:ext cx="762000" cy="685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50" name="组合 49"/>
          <p:cNvGrpSpPr/>
          <p:nvPr/>
        </p:nvGrpSpPr>
        <p:grpSpPr>
          <a:xfrm>
            <a:off x="4857254" y="2183795"/>
            <a:ext cx="2917327" cy="3256024"/>
            <a:chOff x="4857254" y="2183795"/>
            <a:chExt cx="2917327" cy="3256024"/>
          </a:xfrm>
        </p:grpSpPr>
        <p:grpSp>
          <p:nvGrpSpPr>
            <p:cNvPr id="34" name="组合 33"/>
            <p:cNvGrpSpPr/>
            <p:nvPr/>
          </p:nvGrpSpPr>
          <p:grpSpPr>
            <a:xfrm>
              <a:off x="4857254" y="2183795"/>
              <a:ext cx="2917327" cy="2462056"/>
              <a:chOff x="4823632" y="2195572"/>
              <a:chExt cx="2917327" cy="2462056"/>
            </a:xfrm>
          </p:grpSpPr>
          <p:sp>
            <p:nvSpPr>
              <p:cNvPr id="15" name="Line 9"/>
              <p:cNvSpPr>
                <a:spLocks noChangeShapeType="1"/>
              </p:cNvSpPr>
              <p:nvPr/>
            </p:nvSpPr>
            <p:spPr bwMode="auto">
              <a:xfrm flipV="1">
                <a:off x="6937375" y="3716732"/>
                <a:ext cx="381000" cy="68580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0" name="Line 14"/>
              <p:cNvSpPr>
                <a:spLocks noChangeShapeType="1"/>
              </p:cNvSpPr>
              <p:nvPr/>
            </p:nvSpPr>
            <p:spPr bwMode="auto">
              <a:xfrm flipH="1" flipV="1">
                <a:off x="6632575" y="2878532"/>
                <a:ext cx="762000" cy="68580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1" name="Line 15"/>
              <p:cNvSpPr>
                <a:spLocks noChangeShapeType="1"/>
              </p:cNvSpPr>
              <p:nvPr/>
            </p:nvSpPr>
            <p:spPr bwMode="auto">
              <a:xfrm flipV="1">
                <a:off x="5641975" y="2802332"/>
                <a:ext cx="762000" cy="68580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3" name="Oval 27"/>
              <p:cNvSpPr>
                <a:spLocks noChangeArrowheads="1"/>
              </p:cNvSpPr>
              <p:nvPr/>
            </p:nvSpPr>
            <p:spPr bwMode="auto">
              <a:xfrm>
                <a:off x="6708775" y="4173932"/>
                <a:ext cx="457200" cy="457200"/>
              </a:xfrm>
              <a:prstGeom prst="ellipse">
                <a:avLst/>
              </a:prstGeom>
              <a:solidFill>
                <a:srgbClr val="FFFFCC"/>
              </a:solidFill>
              <a:ln w="38100">
                <a:solidFill>
                  <a:srgbClr val="CC3300"/>
                </a:solidFill>
                <a:round/>
                <a:headEnd/>
                <a:tailEnd/>
              </a:ln>
            </p:spPr>
            <p:txBody>
              <a:bodyPr wrap="none" lIns="0" tIns="0" rIns="0" bIns="0" anchor="ctr" anchorCtr="1"/>
              <a:lstStyle/>
              <a:p>
                <a:r>
                  <a:rPr kumimoji="1" lang="en-US" altLang="zh-CN" sz="2400" b="1" dirty="0"/>
                  <a:t>S</a:t>
                </a:r>
                <a:endParaRPr kumimoji="1" lang="zh-CN" altLang="en-US" sz="2400" b="1" dirty="0"/>
              </a:p>
            </p:txBody>
          </p:sp>
          <p:sp>
            <p:nvSpPr>
              <p:cNvPr id="42" name="Oval 36"/>
              <p:cNvSpPr>
                <a:spLocks noChangeArrowheads="1"/>
              </p:cNvSpPr>
              <p:nvPr/>
            </p:nvSpPr>
            <p:spPr bwMode="auto">
              <a:xfrm>
                <a:off x="7165975" y="3335732"/>
                <a:ext cx="457200" cy="457200"/>
              </a:xfrm>
              <a:prstGeom prst="ellipse">
                <a:avLst/>
              </a:prstGeom>
              <a:solidFill>
                <a:srgbClr val="FFFFCC"/>
              </a:solidFill>
              <a:ln w="38100">
                <a:solidFill>
                  <a:srgbClr val="CC3300"/>
                </a:solidFill>
                <a:round/>
                <a:headEnd/>
                <a:tailEnd/>
              </a:ln>
            </p:spPr>
            <p:txBody>
              <a:bodyPr wrap="none" lIns="0" tIns="0" rIns="0" bIns="0" anchor="ctr" anchorCtr="1"/>
              <a:lstStyle/>
              <a:p>
                <a:r>
                  <a:rPr kumimoji="1" lang="en-US" altLang="zh-CN" sz="2400" b="1" dirty="0"/>
                  <a:t>T</a:t>
                </a:r>
                <a:endParaRPr kumimoji="1" lang="zh-CN" altLang="en-US" sz="2400" b="1" dirty="0"/>
              </a:p>
            </p:txBody>
          </p:sp>
          <p:sp>
            <p:nvSpPr>
              <p:cNvPr id="44" name="Oval 38"/>
              <p:cNvSpPr>
                <a:spLocks noChangeArrowheads="1"/>
              </p:cNvSpPr>
              <p:nvPr/>
            </p:nvSpPr>
            <p:spPr bwMode="auto">
              <a:xfrm>
                <a:off x="6251575" y="2497532"/>
                <a:ext cx="457200" cy="457200"/>
              </a:xfrm>
              <a:prstGeom prst="ellipse">
                <a:avLst/>
              </a:prstGeom>
              <a:solidFill>
                <a:srgbClr val="FFFFCC"/>
              </a:solidFill>
              <a:ln w="38100">
                <a:solidFill>
                  <a:srgbClr val="CC3300"/>
                </a:solidFill>
                <a:round/>
                <a:headEnd/>
                <a:tailEnd/>
              </a:ln>
            </p:spPr>
            <p:txBody>
              <a:bodyPr wrap="none" lIns="0" tIns="0" rIns="0" bIns="0" anchor="ctr" anchorCtr="1"/>
              <a:lstStyle/>
              <a:p>
                <a:r>
                  <a:rPr kumimoji="1" lang="en-US" altLang="zh-CN" sz="2400" b="1" dirty="0"/>
                  <a:t>P</a:t>
                </a:r>
                <a:endParaRPr kumimoji="1" lang="zh-CN" altLang="en-US" sz="2400" b="1" dirty="0"/>
              </a:p>
            </p:txBody>
          </p:sp>
          <p:sp>
            <p:nvSpPr>
              <p:cNvPr id="72" name="Text Box 66"/>
              <p:cNvSpPr txBox="1">
                <a:spLocks noChangeArrowheads="1"/>
              </p:cNvSpPr>
              <p:nvPr/>
            </p:nvSpPr>
            <p:spPr bwMode="auto">
              <a:xfrm>
                <a:off x="6516216" y="3789040"/>
                <a:ext cx="327334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zh-CN" b="1" dirty="0">
                    <a:solidFill>
                      <a:schemeClr val="accent2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</a:t>
                </a:r>
              </a:p>
            </p:txBody>
          </p:sp>
          <p:sp>
            <p:nvSpPr>
              <p:cNvPr id="82" name="Text Box 76"/>
              <p:cNvSpPr txBox="1">
                <a:spLocks noChangeArrowheads="1"/>
              </p:cNvSpPr>
              <p:nvPr/>
            </p:nvSpPr>
            <p:spPr bwMode="auto">
              <a:xfrm>
                <a:off x="5203825" y="2987660"/>
                <a:ext cx="327334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zh-CN" b="1" dirty="0">
                    <a:solidFill>
                      <a:schemeClr val="accent2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</a:t>
                </a:r>
              </a:p>
            </p:txBody>
          </p:sp>
          <p:sp>
            <p:nvSpPr>
              <p:cNvPr id="83" name="Text Box 77"/>
              <p:cNvSpPr txBox="1">
                <a:spLocks noChangeArrowheads="1"/>
              </p:cNvSpPr>
              <p:nvPr/>
            </p:nvSpPr>
            <p:spPr bwMode="auto">
              <a:xfrm>
                <a:off x="7413625" y="2878532"/>
                <a:ext cx="327334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zh-CN" b="1" dirty="0">
                    <a:solidFill>
                      <a:schemeClr val="accent2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</a:p>
            </p:txBody>
          </p:sp>
          <p:sp>
            <p:nvSpPr>
              <p:cNvPr id="84" name="Text Box 78"/>
              <p:cNvSpPr txBox="1">
                <a:spLocks noChangeArrowheads="1"/>
              </p:cNvSpPr>
              <p:nvPr/>
            </p:nvSpPr>
            <p:spPr bwMode="auto">
              <a:xfrm>
                <a:off x="6556375" y="2195572"/>
                <a:ext cx="327334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zh-CN" b="1" dirty="0">
                    <a:solidFill>
                      <a:schemeClr val="accent2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</a:t>
                </a:r>
              </a:p>
            </p:txBody>
          </p:sp>
          <p:sp>
            <p:nvSpPr>
              <p:cNvPr id="66" name="Oval 26"/>
              <p:cNvSpPr>
                <a:spLocks noChangeArrowheads="1"/>
              </p:cNvSpPr>
              <p:nvPr/>
            </p:nvSpPr>
            <p:spPr bwMode="auto">
              <a:xfrm>
                <a:off x="6251575" y="2497532"/>
                <a:ext cx="457200" cy="457200"/>
              </a:xfrm>
              <a:prstGeom prst="ellipse">
                <a:avLst/>
              </a:prstGeom>
              <a:solidFill>
                <a:srgbClr val="FFFFCC"/>
              </a:solidFill>
              <a:ln w="38100">
                <a:solidFill>
                  <a:srgbClr val="CC3300"/>
                </a:solidFill>
                <a:round/>
                <a:headEnd/>
                <a:tailEnd/>
              </a:ln>
            </p:spPr>
            <p:txBody>
              <a:bodyPr wrap="none" lIns="0" tIns="0" rIns="0" bIns="0" anchor="ctr" anchorCtr="1"/>
              <a:lstStyle/>
              <a:p>
                <a:r>
                  <a:rPr kumimoji="1" lang="en-US" altLang="zh-CN" sz="2400" b="1" dirty="0"/>
                  <a:t>R</a:t>
                </a:r>
                <a:endParaRPr kumimoji="1" lang="zh-CN" altLang="en-US" sz="2400" b="1" dirty="0"/>
              </a:p>
            </p:txBody>
          </p:sp>
          <p:sp>
            <p:nvSpPr>
              <p:cNvPr id="91" name="Line 8"/>
              <p:cNvSpPr>
                <a:spLocks noChangeShapeType="1"/>
              </p:cNvSpPr>
              <p:nvPr/>
            </p:nvSpPr>
            <p:spPr bwMode="auto">
              <a:xfrm>
                <a:off x="5585632" y="3645024"/>
                <a:ext cx="381000" cy="60960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2" name="Line 9"/>
              <p:cNvSpPr>
                <a:spLocks noChangeShapeType="1"/>
              </p:cNvSpPr>
              <p:nvPr/>
            </p:nvSpPr>
            <p:spPr bwMode="auto">
              <a:xfrm flipV="1">
                <a:off x="5128432" y="3721224"/>
                <a:ext cx="381000" cy="68580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3" name="Oval 27"/>
              <p:cNvSpPr>
                <a:spLocks noChangeArrowheads="1"/>
              </p:cNvSpPr>
              <p:nvPr/>
            </p:nvSpPr>
            <p:spPr bwMode="auto">
              <a:xfrm>
                <a:off x="4899832" y="4178424"/>
                <a:ext cx="457200" cy="457200"/>
              </a:xfrm>
              <a:prstGeom prst="ellipse">
                <a:avLst/>
              </a:prstGeom>
              <a:solidFill>
                <a:srgbClr val="FFFFCC"/>
              </a:solidFill>
              <a:ln w="38100">
                <a:solidFill>
                  <a:srgbClr val="CC3300"/>
                </a:solidFill>
                <a:round/>
                <a:headEnd/>
                <a:tailEnd/>
              </a:ln>
            </p:spPr>
            <p:txBody>
              <a:bodyPr wrap="none" lIns="0" tIns="0" rIns="0" bIns="0" anchor="ctr" anchorCtr="1"/>
              <a:lstStyle/>
              <a:p>
                <a:r>
                  <a:rPr kumimoji="1" lang="en-US" altLang="zh-CN" sz="2400" b="1" dirty="0"/>
                  <a:t>N</a:t>
                </a:r>
                <a:endParaRPr kumimoji="1" lang="zh-CN" altLang="en-US" sz="2400" b="1" dirty="0"/>
              </a:p>
            </p:txBody>
          </p:sp>
          <p:sp>
            <p:nvSpPr>
              <p:cNvPr id="94" name="Oval 28"/>
              <p:cNvSpPr>
                <a:spLocks noChangeArrowheads="1"/>
              </p:cNvSpPr>
              <p:nvPr/>
            </p:nvSpPr>
            <p:spPr bwMode="auto">
              <a:xfrm>
                <a:off x="5814232" y="4200428"/>
                <a:ext cx="457200" cy="457200"/>
              </a:xfrm>
              <a:prstGeom prst="ellipse">
                <a:avLst/>
              </a:prstGeom>
              <a:solidFill>
                <a:srgbClr val="FFFFCC"/>
              </a:solidFill>
              <a:ln w="38100">
                <a:solidFill>
                  <a:srgbClr val="CC3300"/>
                </a:solidFill>
                <a:round/>
                <a:headEnd/>
                <a:tailEnd/>
              </a:ln>
            </p:spPr>
            <p:txBody>
              <a:bodyPr wrap="none" lIns="0" tIns="0" rIns="0" bIns="0" anchor="ctr" anchorCtr="1"/>
              <a:lstStyle/>
              <a:p>
                <a:r>
                  <a:rPr kumimoji="1" lang="en-US" altLang="zh-CN" sz="2400" b="1" dirty="0"/>
                  <a:t>Q</a:t>
                </a:r>
                <a:endParaRPr kumimoji="1" lang="zh-CN" altLang="en-US" sz="2400" b="1" dirty="0"/>
              </a:p>
            </p:txBody>
          </p:sp>
          <p:sp>
            <p:nvSpPr>
              <p:cNvPr id="95" name="Text Box 66"/>
              <p:cNvSpPr txBox="1">
                <a:spLocks noChangeArrowheads="1"/>
              </p:cNvSpPr>
              <p:nvPr/>
            </p:nvSpPr>
            <p:spPr bwMode="auto">
              <a:xfrm>
                <a:off x="4823632" y="3784240"/>
                <a:ext cx="327334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zh-CN" b="1" dirty="0">
                    <a:solidFill>
                      <a:schemeClr val="accent2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</a:t>
                </a:r>
              </a:p>
            </p:txBody>
          </p:sp>
          <p:sp>
            <p:nvSpPr>
              <p:cNvPr id="96" name="Text Box 68"/>
              <p:cNvSpPr txBox="1">
                <a:spLocks noChangeArrowheads="1"/>
              </p:cNvSpPr>
              <p:nvPr/>
            </p:nvSpPr>
            <p:spPr bwMode="auto">
              <a:xfrm>
                <a:off x="6044866" y="3789040"/>
                <a:ext cx="327334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zh-CN" b="1" dirty="0">
                    <a:solidFill>
                      <a:schemeClr val="accent2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</a:t>
                </a:r>
              </a:p>
            </p:txBody>
          </p:sp>
          <p:sp>
            <p:nvSpPr>
              <p:cNvPr id="43" name="Oval 37"/>
              <p:cNvSpPr>
                <a:spLocks noChangeArrowheads="1"/>
              </p:cNvSpPr>
              <p:nvPr/>
            </p:nvSpPr>
            <p:spPr bwMode="auto">
              <a:xfrm>
                <a:off x="5337175" y="3335732"/>
                <a:ext cx="457200" cy="457200"/>
              </a:xfrm>
              <a:prstGeom prst="ellipse">
                <a:avLst/>
              </a:prstGeom>
              <a:solidFill>
                <a:srgbClr val="FFFFCC"/>
              </a:solidFill>
              <a:ln w="38100">
                <a:solidFill>
                  <a:srgbClr val="CC3300"/>
                </a:solidFill>
                <a:round/>
                <a:headEnd/>
                <a:tailEnd/>
              </a:ln>
            </p:spPr>
            <p:txBody>
              <a:bodyPr wrap="none" lIns="0" tIns="0" rIns="0" bIns="0" anchor="ctr" anchorCtr="1"/>
              <a:lstStyle/>
              <a:p>
                <a:r>
                  <a:rPr kumimoji="1" lang="en-US" altLang="zh-CN" sz="2400" b="1" dirty="0"/>
                  <a:t>O</a:t>
                </a:r>
                <a:endParaRPr kumimoji="1" lang="zh-CN" altLang="en-US" sz="2400" b="1" dirty="0"/>
              </a:p>
            </p:txBody>
          </p:sp>
        </p:grpSp>
        <p:sp>
          <p:nvSpPr>
            <p:cNvPr id="90" name="Text Box 64"/>
            <p:cNvSpPr txBox="1">
              <a:spLocks noChangeArrowheads="1"/>
            </p:cNvSpPr>
            <p:nvPr/>
          </p:nvSpPr>
          <p:spPr bwMode="auto">
            <a:xfrm>
              <a:off x="6720042" y="4855044"/>
              <a:ext cx="609462" cy="584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32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</a:t>
              </a:r>
              <a:r>
                <a:rPr lang="en-US" altLang="zh-CN" sz="3200" b="1" baseline="-250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088" y="85725"/>
            <a:ext cx="7599362" cy="914400"/>
          </a:xfrm>
        </p:spPr>
        <p:txBody>
          <a:bodyPr/>
          <a:lstStyle/>
          <a:p>
            <a:pPr>
              <a:defRPr/>
            </a:pPr>
            <a:r>
              <a:rPr lang="zh-CN" altLang="en-US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回顾：</a:t>
            </a:r>
            <a:r>
              <a:rPr lang="en-US" altLang="zh-CN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AVL</a:t>
            </a:r>
            <a:r>
              <a:rPr lang="zh-CN" altLang="en-US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树 删 除</a:t>
            </a:r>
          </a:p>
        </p:txBody>
      </p:sp>
      <p:sp>
        <p:nvSpPr>
          <p:cNvPr id="6" name="TextBox 20"/>
          <p:cNvSpPr txBox="1">
            <a:spLocks noChangeArrowheads="1"/>
          </p:cNvSpPr>
          <p:nvPr/>
        </p:nvSpPr>
        <p:spPr bwMode="auto">
          <a:xfrm>
            <a:off x="245774" y="1200718"/>
            <a:ext cx="594394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节点删除实例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AutoShape 6" descr="http://img4.imgtn.bdimg.com/it/u=2933105598,1272908404&amp;fm=21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6" name="Line 10"/>
          <p:cNvSpPr>
            <a:spLocks noChangeShapeType="1"/>
          </p:cNvSpPr>
          <p:nvPr/>
        </p:nvSpPr>
        <p:spPr bwMode="auto">
          <a:xfrm>
            <a:off x="3736975" y="3640532"/>
            <a:ext cx="381000" cy="609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7" name="Line 11"/>
          <p:cNvSpPr>
            <a:spLocks noChangeShapeType="1"/>
          </p:cNvSpPr>
          <p:nvPr/>
        </p:nvSpPr>
        <p:spPr bwMode="auto">
          <a:xfrm flipV="1">
            <a:off x="3279775" y="3716732"/>
            <a:ext cx="381000" cy="685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9" name="Line 13"/>
          <p:cNvSpPr>
            <a:spLocks noChangeShapeType="1"/>
          </p:cNvSpPr>
          <p:nvPr/>
        </p:nvSpPr>
        <p:spPr bwMode="auto">
          <a:xfrm flipH="1" flipV="1">
            <a:off x="2898775" y="2802332"/>
            <a:ext cx="762000" cy="685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5" name="Line 19"/>
          <p:cNvSpPr>
            <a:spLocks noChangeShapeType="1"/>
          </p:cNvSpPr>
          <p:nvPr/>
        </p:nvSpPr>
        <p:spPr bwMode="auto">
          <a:xfrm flipV="1">
            <a:off x="1984375" y="2802332"/>
            <a:ext cx="762000" cy="685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7" name="Line 21"/>
          <p:cNvSpPr>
            <a:spLocks noChangeShapeType="1"/>
          </p:cNvSpPr>
          <p:nvPr/>
        </p:nvSpPr>
        <p:spPr bwMode="auto">
          <a:xfrm flipV="1">
            <a:off x="2974975" y="2040332"/>
            <a:ext cx="1524000" cy="609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0" name="Oval 34"/>
          <p:cNvSpPr>
            <a:spLocks noChangeArrowheads="1"/>
          </p:cNvSpPr>
          <p:nvPr/>
        </p:nvSpPr>
        <p:spPr bwMode="auto">
          <a:xfrm>
            <a:off x="3508375" y="3335732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  <a:headEnd/>
            <a:tailEnd/>
          </a:ln>
        </p:spPr>
        <p:txBody>
          <a:bodyPr wrap="none" lIns="0" tIns="0" rIns="0" bIns="0" anchor="ctr" anchorCtr="1"/>
          <a:lstStyle/>
          <a:p>
            <a:r>
              <a:rPr kumimoji="1" lang="en-US" altLang="zh-CN" sz="2400" b="1" dirty="0"/>
              <a:t>J</a:t>
            </a:r>
            <a:endParaRPr kumimoji="1" lang="zh-CN" altLang="en-US" sz="2400" b="1" dirty="0"/>
          </a:p>
        </p:txBody>
      </p:sp>
      <p:sp>
        <p:nvSpPr>
          <p:cNvPr id="45" name="Oval 39"/>
          <p:cNvSpPr>
            <a:spLocks noChangeArrowheads="1"/>
          </p:cNvSpPr>
          <p:nvPr/>
        </p:nvSpPr>
        <p:spPr bwMode="auto">
          <a:xfrm>
            <a:off x="2593975" y="2497532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  <a:headEnd/>
            <a:tailEnd/>
          </a:ln>
        </p:spPr>
        <p:txBody>
          <a:bodyPr wrap="none" lIns="0" tIns="0" rIns="0" bIns="0" anchor="ctr" anchorCtr="1"/>
          <a:lstStyle/>
          <a:p>
            <a:r>
              <a:rPr kumimoji="1" lang="en-US" altLang="zh-CN" sz="2400" b="1" dirty="0"/>
              <a:t>E</a:t>
            </a:r>
            <a:endParaRPr kumimoji="1" lang="zh-CN" altLang="en-US" sz="2400" b="1" dirty="0"/>
          </a:p>
        </p:txBody>
      </p:sp>
      <p:sp>
        <p:nvSpPr>
          <p:cNvPr id="46" name="Oval 40"/>
          <p:cNvSpPr>
            <a:spLocks noChangeArrowheads="1"/>
          </p:cNvSpPr>
          <p:nvPr/>
        </p:nvSpPr>
        <p:spPr bwMode="auto">
          <a:xfrm>
            <a:off x="4346575" y="1735532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  <a:headEnd/>
            <a:tailEnd/>
          </a:ln>
        </p:spPr>
        <p:txBody>
          <a:bodyPr wrap="none" lIns="0" tIns="0" rIns="0" bIns="0" anchor="ctr" anchorCtr="1"/>
          <a:lstStyle/>
          <a:p>
            <a:r>
              <a:rPr kumimoji="1" lang="en-US" altLang="zh-CN" sz="2400" b="1" dirty="0"/>
              <a:t>M</a:t>
            </a:r>
            <a:endParaRPr kumimoji="1" lang="zh-CN" altLang="en-US" sz="2400" b="1" dirty="0"/>
          </a:p>
        </p:txBody>
      </p:sp>
      <p:sp>
        <p:nvSpPr>
          <p:cNvPr id="75" name="Text Box 69"/>
          <p:cNvSpPr txBox="1">
            <a:spLocks noChangeArrowheads="1"/>
          </p:cNvSpPr>
          <p:nvPr/>
        </p:nvSpPr>
        <p:spPr bwMode="auto">
          <a:xfrm>
            <a:off x="4721225" y="1445019"/>
            <a:ext cx="32733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</a:p>
        </p:txBody>
      </p:sp>
      <p:sp>
        <p:nvSpPr>
          <p:cNvPr id="76" name="Text Box 70"/>
          <p:cNvSpPr txBox="1">
            <a:spLocks noChangeArrowheads="1"/>
          </p:cNvSpPr>
          <p:nvPr/>
        </p:nvSpPr>
        <p:spPr bwMode="auto">
          <a:xfrm>
            <a:off x="3813175" y="3030932"/>
            <a:ext cx="32733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</a:p>
        </p:txBody>
      </p:sp>
      <p:sp>
        <p:nvSpPr>
          <p:cNvPr id="85" name="Text Box 79"/>
          <p:cNvSpPr txBox="1">
            <a:spLocks noChangeArrowheads="1"/>
          </p:cNvSpPr>
          <p:nvPr/>
        </p:nvSpPr>
        <p:spPr bwMode="auto">
          <a:xfrm>
            <a:off x="2372458" y="2195572"/>
            <a:ext cx="42832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-1</a:t>
            </a:r>
          </a:p>
        </p:txBody>
      </p:sp>
      <p:grpSp>
        <p:nvGrpSpPr>
          <p:cNvPr id="37" name="组合 36"/>
          <p:cNvGrpSpPr/>
          <p:nvPr/>
        </p:nvGrpSpPr>
        <p:grpSpPr>
          <a:xfrm>
            <a:off x="578879" y="3045491"/>
            <a:ext cx="2021717" cy="3120863"/>
            <a:chOff x="578879" y="3045491"/>
            <a:chExt cx="2021717" cy="3120863"/>
          </a:xfrm>
        </p:grpSpPr>
        <p:grpSp>
          <p:nvGrpSpPr>
            <p:cNvPr id="7" name="组合 6"/>
            <p:cNvGrpSpPr/>
            <p:nvPr/>
          </p:nvGrpSpPr>
          <p:grpSpPr>
            <a:xfrm>
              <a:off x="578879" y="3045491"/>
              <a:ext cx="2021717" cy="2424113"/>
              <a:chOff x="572258" y="3045219"/>
              <a:chExt cx="2021717" cy="2424113"/>
            </a:xfrm>
          </p:grpSpPr>
          <p:grpSp>
            <p:nvGrpSpPr>
              <p:cNvPr id="3" name="组合 2"/>
              <p:cNvGrpSpPr/>
              <p:nvPr/>
            </p:nvGrpSpPr>
            <p:grpSpPr>
              <a:xfrm>
                <a:off x="572258" y="3045219"/>
                <a:ext cx="2021717" cy="2119313"/>
                <a:chOff x="572258" y="3045219"/>
                <a:chExt cx="2021717" cy="2119313"/>
              </a:xfrm>
            </p:grpSpPr>
            <p:sp>
              <p:nvSpPr>
                <p:cNvPr id="8" name="Line 2"/>
                <p:cNvSpPr>
                  <a:spLocks noChangeShapeType="1"/>
                </p:cNvSpPr>
                <p:nvPr/>
              </p:nvSpPr>
              <p:spPr bwMode="auto">
                <a:xfrm flipV="1">
                  <a:off x="1069975" y="4478732"/>
                  <a:ext cx="381000" cy="68580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8" name="Line 12"/>
                <p:cNvSpPr>
                  <a:spLocks noChangeShapeType="1"/>
                </p:cNvSpPr>
                <p:nvPr/>
              </p:nvSpPr>
              <p:spPr bwMode="auto">
                <a:xfrm>
                  <a:off x="1908175" y="3640532"/>
                  <a:ext cx="381000" cy="60960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2" name="Oval 16"/>
                <p:cNvSpPr>
                  <a:spLocks noChangeArrowheads="1"/>
                </p:cNvSpPr>
                <p:nvPr/>
              </p:nvSpPr>
              <p:spPr bwMode="auto">
                <a:xfrm>
                  <a:off x="2136775" y="4173932"/>
                  <a:ext cx="457200" cy="457200"/>
                </a:xfrm>
                <a:prstGeom prst="ellipse">
                  <a:avLst/>
                </a:prstGeom>
                <a:solidFill>
                  <a:srgbClr val="FFFFCC"/>
                </a:solidFill>
                <a:ln w="38100">
                  <a:solidFill>
                    <a:srgbClr val="CC3300"/>
                  </a:solidFill>
                  <a:round/>
                  <a:headEnd/>
                  <a:tailEnd/>
                </a:ln>
              </p:spPr>
              <p:txBody>
                <a:bodyPr wrap="none" lIns="0" tIns="0" rIns="0" bIns="0" anchor="ctr" anchorCtr="1"/>
                <a:lstStyle/>
                <a:p>
                  <a:r>
                    <a:rPr kumimoji="1" lang="en-US" altLang="zh-CN" sz="2400" b="1" dirty="0"/>
                    <a:t>D</a:t>
                  </a:r>
                  <a:endParaRPr kumimoji="1" lang="zh-CN" altLang="en-US" sz="2400" b="1" dirty="0"/>
                </a:p>
              </p:txBody>
            </p:sp>
            <p:sp>
              <p:nvSpPr>
                <p:cNvPr id="26" name="Line 20"/>
                <p:cNvSpPr>
                  <a:spLocks noChangeShapeType="1"/>
                </p:cNvSpPr>
                <p:nvPr/>
              </p:nvSpPr>
              <p:spPr bwMode="auto">
                <a:xfrm flipV="1">
                  <a:off x="1450975" y="3716732"/>
                  <a:ext cx="381000" cy="68580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8" name="Oval 22"/>
                <p:cNvSpPr>
                  <a:spLocks noChangeArrowheads="1"/>
                </p:cNvSpPr>
                <p:nvPr/>
              </p:nvSpPr>
              <p:spPr bwMode="auto">
                <a:xfrm>
                  <a:off x="1222375" y="4173932"/>
                  <a:ext cx="457200" cy="457200"/>
                </a:xfrm>
                <a:prstGeom prst="ellipse">
                  <a:avLst/>
                </a:prstGeom>
                <a:solidFill>
                  <a:srgbClr val="FFFFCC"/>
                </a:solidFill>
                <a:ln w="38100">
                  <a:solidFill>
                    <a:srgbClr val="CC3300"/>
                  </a:solidFill>
                  <a:round/>
                  <a:headEnd/>
                  <a:tailEnd/>
                </a:ln>
              </p:spPr>
              <p:txBody>
                <a:bodyPr wrap="none" lIns="0" tIns="0" rIns="0" bIns="0" anchor="ctr" anchorCtr="1"/>
                <a:lstStyle/>
                <a:p>
                  <a:r>
                    <a:rPr kumimoji="1" lang="en-US" altLang="zh-CN" sz="2400" b="1" dirty="0"/>
                    <a:t>B</a:t>
                  </a:r>
                  <a:endParaRPr kumimoji="1" lang="zh-CN" altLang="en-US" sz="2400" b="1" dirty="0"/>
                </a:p>
              </p:txBody>
            </p:sp>
            <p:sp>
              <p:nvSpPr>
                <p:cNvPr id="41" name="Oval 35"/>
                <p:cNvSpPr>
                  <a:spLocks noChangeArrowheads="1"/>
                </p:cNvSpPr>
                <p:nvPr/>
              </p:nvSpPr>
              <p:spPr bwMode="auto">
                <a:xfrm>
                  <a:off x="1679575" y="3335732"/>
                  <a:ext cx="457200" cy="457200"/>
                </a:xfrm>
                <a:prstGeom prst="ellipse">
                  <a:avLst/>
                </a:prstGeom>
                <a:solidFill>
                  <a:srgbClr val="FFFFCC"/>
                </a:solidFill>
                <a:ln w="38100">
                  <a:solidFill>
                    <a:srgbClr val="CC3300"/>
                  </a:solidFill>
                  <a:round/>
                  <a:headEnd/>
                  <a:tailEnd/>
                </a:ln>
              </p:spPr>
              <p:txBody>
                <a:bodyPr wrap="none" lIns="0" tIns="0" rIns="0" bIns="0" anchor="ctr" anchorCtr="1"/>
                <a:lstStyle/>
                <a:p>
                  <a:r>
                    <a:rPr kumimoji="1" lang="en-US" altLang="zh-CN" sz="2400" b="1" dirty="0"/>
                    <a:t>C</a:t>
                  </a:r>
                  <a:endParaRPr kumimoji="1" lang="zh-CN" altLang="en-US" sz="2400" b="1" dirty="0"/>
                </a:p>
              </p:txBody>
            </p:sp>
            <p:sp>
              <p:nvSpPr>
                <p:cNvPr id="67" name="Text Box 61"/>
                <p:cNvSpPr txBox="1">
                  <a:spLocks noChangeArrowheads="1"/>
                </p:cNvSpPr>
                <p:nvPr/>
              </p:nvSpPr>
              <p:spPr bwMode="auto">
                <a:xfrm>
                  <a:off x="572258" y="4721619"/>
                  <a:ext cx="327334" cy="36933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US" altLang="zh-CN" b="1" dirty="0">
                      <a:solidFill>
                        <a:schemeClr val="accent2">
                          <a:lumMod val="50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0</a:t>
                  </a:r>
                </a:p>
              </p:txBody>
            </p:sp>
            <p:sp>
              <p:nvSpPr>
                <p:cNvPr id="77" name="Text Box 71"/>
                <p:cNvSpPr txBox="1">
                  <a:spLocks noChangeArrowheads="1"/>
                </p:cNvSpPr>
                <p:nvPr/>
              </p:nvSpPr>
              <p:spPr bwMode="auto">
                <a:xfrm>
                  <a:off x="1364346" y="3045219"/>
                  <a:ext cx="327334" cy="36933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US" altLang="zh-CN" b="1" dirty="0">
                      <a:solidFill>
                        <a:schemeClr val="accent2">
                          <a:lumMod val="50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1</a:t>
                  </a:r>
                </a:p>
              </p:txBody>
            </p:sp>
            <p:sp>
              <p:nvSpPr>
                <p:cNvPr id="78" name="Text Box 72"/>
                <p:cNvSpPr txBox="1">
                  <a:spLocks noChangeArrowheads="1"/>
                </p:cNvSpPr>
                <p:nvPr/>
              </p:nvSpPr>
              <p:spPr bwMode="auto">
                <a:xfrm>
                  <a:off x="903318" y="3883419"/>
                  <a:ext cx="327334" cy="36933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US" altLang="zh-CN" b="1" dirty="0">
                      <a:solidFill>
                        <a:schemeClr val="accent2">
                          <a:lumMod val="50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1</a:t>
                  </a:r>
                </a:p>
              </p:txBody>
            </p:sp>
            <p:sp>
              <p:nvSpPr>
                <p:cNvPr id="86" name="Text Box 61"/>
                <p:cNvSpPr txBox="1">
                  <a:spLocks noChangeArrowheads="1"/>
                </p:cNvSpPr>
                <p:nvPr/>
              </p:nvSpPr>
              <p:spPr bwMode="auto">
                <a:xfrm>
                  <a:off x="2228442" y="3851756"/>
                  <a:ext cx="327334" cy="36933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US" altLang="zh-CN" b="1" dirty="0">
                      <a:solidFill>
                        <a:schemeClr val="accent2">
                          <a:lumMod val="50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0</a:t>
                  </a:r>
                </a:p>
              </p:txBody>
            </p:sp>
          </p:grpSp>
          <p:sp>
            <p:nvSpPr>
              <p:cNvPr id="36" name="Oval 30"/>
              <p:cNvSpPr>
                <a:spLocks noChangeArrowheads="1"/>
              </p:cNvSpPr>
              <p:nvPr/>
            </p:nvSpPr>
            <p:spPr bwMode="auto">
              <a:xfrm>
                <a:off x="765175" y="5012132"/>
                <a:ext cx="457200" cy="457200"/>
              </a:xfrm>
              <a:prstGeom prst="ellipse">
                <a:avLst/>
              </a:prstGeom>
              <a:solidFill>
                <a:srgbClr val="FFFFCC"/>
              </a:solidFill>
              <a:ln w="38100">
                <a:solidFill>
                  <a:srgbClr val="CC3300"/>
                </a:solidFill>
                <a:round/>
                <a:headEnd/>
                <a:tailEnd/>
              </a:ln>
            </p:spPr>
            <p:txBody>
              <a:bodyPr wrap="none" lIns="0" tIns="0" rIns="0" bIns="0" anchor="ctr" anchorCtr="1"/>
              <a:lstStyle/>
              <a:p>
                <a:r>
                  <a:rPr kumimoji="1" lang="en-US" altLang="zh-CN" sz="2400" b="1" dirty="0"/>
                  <a:t>A</a:t>
                </a:r>
                <a:endParaRPr kumimoji="1" lang="zh-CN" altLang="en-US" sz="2400" b="1" dirty="0"/>
              </a:p>
            </p:txBody>
          </p:sp>
        </p:grpSp>
        <p:sp>
          <p:nvSpPr>
            <p:cNvPr id="87" name="Text Box 64"/>
            <p:cNvSpPr txBox="1">
              <a:spLocks noChangeArrowheads="1"/>
            </p:cNvSpPr>
            <p:nvPr/>
          </p:nvSpPr>
          <p:spPr bwMode="auto">
            <a:xfrm>
              <a:off x="877433" y="5581579"/>
              <a:ext cx="609462" cy="584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32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</a:t>
              </a:r>
              <a:r>
                <a:rPr lang="en-US" altLang="zh-CN" sz="3200" b="1" baseline="-250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2001243" y="3866586"/>
            <a:ext cx="2022820" cy="2931034"/>
            <a:chOff x="2001243" y="3866586"/>
            <a:chExt cx="2022820" cy="2931034"/>
          </a:xfrm>
        </p:grpSpPr>
        <p:grpSp>
          <p:nvGrpSpPr>
            <p:cNvPr id="12" name="组合 11"/>
            <p:cNvGrpSpPr/>
            <p:nvPr/>
          </p:nvGrpSpPr>
          <p:grpSpPr>
            <a:xfrm>
              <a:off x="2001243" y="3866586"/>
              <a:ext cx="2022820" cy="2455776"/>
              <a:chOff x="2012418" y="3851756"/>
              <a:chExt cx="2022820" cy="2455776"/>
            </a:xfrm>
          </p:grpSpPr>
          <p:sp>
            <p:nvSpPr>
              <p:cNvPr id="10" name="Line 4"/>
              <p:cNvSpPr>
                <a:spLocks noChangeShapeType="1"/>
              </p:cNvSpPr>
              <p:nvPr/>
            </p:nvSpPr>
            <p:spPr bwMode="auto">
              <a:xfrm>
                <a:off x="3279775" y="4478732"/>
                <a:ext cx="304800" cy="68580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" name="Line 5"/>
              <p:cNvSpPr>
                <a:spLocks noChangeShapeType="1"/>
              </p:cNvSpPr>
              <p:nvPr/>
            </p:nvSpPr>
            <p:spPr bwMode="auto">
              <a:xfrm flipV="1">
                <a:off x="2898775" y="4478732"/>
                <a:ext cx="381000" cy="76200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4" name="Line 18"/>
              <p:cNvSpPr>
                <a:spLocks noChangeShapeType="1"/>
              </p:cNvSpPr>
              <p:nvPr/>
            </p:nvSpPr>
            <p:spPr bwMode="auto">
              <a:xfrm flipV="1">
                <a:off x="2517775" y="5316932"/>
                <a:ext cx="381000" cy="68580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9" name="Oval 23"/>
              <p:cNvSpPr>
                <a:spLocks noChangeArrowheads="1"/>
              </p:cNvSpPr>
              <p:nvPr/>
            </p:nvSpPr>
            <p:spPr bwMode="auto">
              <a:xfrm>
                <a:off x="2212975" y="5850332"/>
                <a:ext cx="457200" cy="457200"/>
              </a:xfrm>
              <a:prstGeom prst="ellipse">
                <a:avLst/>
              </a:prstGeom>
              <a:solidFill>
                <a:srgbClr val="FFFFCC"/>
              </a:solidFill>
              <a:ln w="38100">
                <a:solidFill>
                  <a:srgbClr val="CC3300"/>
                </a:solidFill>
                <a:round/>
                <a:headEnd/>
                <a:tailEnd/>
              </a:ln>
            </p:spPr>
            <p:txBody>
              <a:bodyPr wrap="none" lIns="0" tIns="0" rIns="0" bIns="0" anchor="ctr" anchorCtr="1"/>
              <a:lstStyle/>
              <a:p>
                <a:r>
                  <a:rPr kumimoji="1" lang="en-US" altLang="zh-CN" sz="2400" b="1" dirty="0"/>
                  <a:t>F</a:t>
                </a:r>
                <a:endParaRPr kumimoji="1" lang="zh-CN" altLang="en-US" sz="2400" b="1" dirty="0"/>
              </a:p>
            </p:txBody>
          </p:sp>
          <p:sp>
            <p:nvSpPr>
              <p:cNvPr id="30" name="Oval 24"/>
              <p:cNvSpPr>
                <a:spLocks noChangeArrowheads="1"/>
              </p:cNvSpPr>
              <p:nvPr/>
            </p:nvSpPr>
            <p:spPr bwMode="auto">
              <a:xfrm>
                <a:off x="3051175" y="4173932"/>
                <a:ext cx="457200" cy="457200"/>
              </a:xfrm>
              <a:prstGeom prst="ellipse">
                <a:avLst/>
              </a:prstGeom>
              <a:solidFill>
                <a:srgbClr val="FFFFCC"/>
              </a:solidFill>
              <a:ln w="38100">
                <a:solidFill>
                  <a:srgbClr val="CC3300"/>
                </a:solidFill>
                <a:round/>
                <a:headEnd/>
                <a:tailEnd/>
              </a:ln>
            </p:spPr>
            <p:txBody>
              <a:bodyPr wrap="none" lIns="0" tIns="0" rIns="0" bIns="0" anchor="ctr" anchorCtr="1"/>
              <a:lstStyle/>
              <a:p>
                <a:r>
                  <a:rPr kumimoji="1" lang="en-US" altLang="zh-CN" sz="2400" b="1" dirty="0"/>
                  <a:t>H</a:t>
                </a:r>
                <a:endParaRPr kumimoji="1" lang="zh-CN" altLang="en-US" sz="2400" b="1" dirty="0"/>
              </a:p>
            </p:txBody>
          </p:sp>
          <p:sp>
            <p:nvSpPr>
              <p:cNvPr id="35" name="Oval 29"/>
              <p:cNvSpPr>
                <a:spLocks noChangeArrowheads="1"/>
              </p:cNvSpPr>
              <p:nvPr/>
            </p:nvSpPr>
            <p:spPr bwMode="auto">
              <a:xfrm>
                <a:off x="2670175" y="5012132"/>
                <a:ext cx="457200" cy="457200"/>
              </a:xfrm>
              <a:prstGeom prst="ellipse">
                <a:avLst/>
              </a:prstGeom>
              <a:solidFill>
                <a:srgbClr val="FFFFCC"/>
              </a:solidFill>
              <a:ln w="38100">
                <a:solidFill>
                  <a:srgbClr val="CC3300"/>
                </a:solidFill>
                <a:round/>
                <a:headEnd/>
                <a:tailEnd/>
              </a:ln>
            </p:spPr>
            <p:txBody>
              <a:bodyPr wrap="none" lIns="0" tIns="0" rIns="0" bIns="0" anchor="ctr" anchorCtr="1"/>
              <a:lstStyle/>
              <a:p>
                <a:r>
                  <a:rPr kumimoji="1" lang="en-US" altLang="zh-CN" sz="2400" b="1" dirty="0"/>
                  <a:t>G</a:t>
                </a:r>
                <a:endParaRPr kumimoji="1" lang="zh-CN" altLang="en-US" sz="2400" b="1" dirty="0"/>
              </a:p>
            </p:txBody>
          </p:sp>
          <p:sp>
            <p:nvSpPr>
              <p:cNvPr id="38" name="Oval 32"/>
              <p:cNvSpPr>
                <a:spLocks noChangeArrowheads="1"/>
              </p:cNvSpPr>
              <p:nvPr/>
            </p:nvSpPr>
            <p:spPr bwMode="auto">
              <a:xfrm>
                <a:off x="3355975" y="5012132"/>
                <a:ext cx="457200" cy="457200"/>
              </a:xfrm>
              <a:prstGeom prst="ellipse">
                <a:avLst/>
              </a:prstGeom>
              <a:solidFill>
                <a:srgbClr val="FFFFCC"/>
              </a:solidFill>
              <a:ln w="38100">
                <a:solidFill>
                  <a:srgbClr val="CC3300"/>
                </a:solidFill>
                <a:round/>
                <a:headEnd/>
                <a:tailEnd/>
              </a:ln>
            </p:spPr>
            <p:txBody>
              <a:bodyPr wrap="none" lIns="0" tIns="0" rIns="0" bIns="0" anchor="ctr" anchorCtr="1"/>
              <a:lstStyle/>
              <a:p>
                <a:r>
                  <a:rPr kumimoji="1" lang="en-US" altLang="zh-CN" sz="2400" b="1" dirty="0"/>
                  <a:t>I</a:t>
                </a:r>
                <a:endParaRPr kumimoji="1" lang="zh-CN" altLang="en-US" sz="2400" b="1" dirty="0"/>
              </a:p>
            </p:txBody>
          </p:sp>
          <p:sp>
            <p:nvSpPr>
              <p:cNvPr id="68" name="Text Box 62"/>
              <p:cNvSpPr txBox="1">
                <a:spLocks noChangeArrowheads="1"/>
              </p:cNvSpPr>
              <p:nvPr/>
            </p:nvSpPr>
            <p:spPr bwMode="auto">
              <a:xfrm>
                <a:off x="2012418" y="5559819"/>
                <a:ext cx="327334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zh-CN" b="1" dirty="0">
                    <a:solidFill>
                      <a:schemeClr val="accent2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</a:t>
                </a:r>
              </a:p>
            </p:txBody>
          </p:sp>
          <p:sp>
            <p:nvSpPr>
              <p:cNvPr id="69" name="Text Box 63"/>
              <p:cNvSpPr txBox="1">
                <a:spLocks noChangeArrowheads="1"/>
              </p:cNvSpPr>
              <p:nvPr/>
            </p:nvSpPr>
            <p:spPr bwMode="auto">
              <a:xfrm>
                <a:off x="3707904" y="4787860"/>
                <a:ext cx="327334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zh-CN" b="1" dirty="0">
                    <a:solidFill>
                      <a:schemeClr val="accent2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</a:t>
                </a:r>
              </a:p>
            </p:txBody>
          </p:sp>
          <p:sp>
            <p:nvSpPr>
              <p:cNvPr id="79" name="Text Box 73"/>
              <p:cNvSpPr txBox="1">
                <a:spLocks noChangeArrowheads="1"/>
              </p:cNvSpPr>
              <p:nvPr/>
            </p:nvSpPr>
            <p:spPr bwMode="auto">
              <a:xfrm>
                <a:off x="2415486" y="4721619"/>
                <a:ext cx="327334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zh-CN" b="1" dirty="0">
                    <a:solidFill>
                      <a:schemeClr val="accent2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</a:p>
            </p:txBody>
          </p:sp>
          <p:sp>
            <p:nvSpPr>
              <p:cNvPr id="80" name="Text Box 74"/>
              <p:cNvSpPr txBox="1">
                <a:spLocks noChangeArrowheads="1"/>
              </p:cNvSpPr>
              <p:nvPr/>
            </p:nvSpPr>
            <p:spPr bwMode="auto">
              <a:xfrm>
                <a:off x="2919542" y="3851756"/>
                <a:ext cx="327334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zh-CN" b="1" dirty="0">
                    <a:solidFill>
                      <a:schemeClr val="accent2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</a:p>
            </p:txBody>
          </p:sp>
        </p:grpSp>
        <p:sp>
          <p:nvSpPr>
            <p:cNvPr id="88" name="Text Box 64"/>
            <p:cNvSpPr txBox="1">
              <a:spLocks noChangeArrowheads="1"/>
            </p:cNvSpPr>
            <p:nvPr/>
          </p:nvSpPr>
          <p:spPr bwMode="auto">
            <a:xfrm>
              <a:off x="2586619" y="6212845"/>
              <a:ext cx="609462" cy="584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32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</a:t>
              </a:r>
              <a:r>
                <a:rPr lang="en-US" altLang="zh-CN" sz="3200" b="1" baseline="-250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</a:p>
          </p:txBody>
        </p:sp>
      </p:grpSp>
      <p:grpSp>
        <p:nvGrpSpPr>
          <p:cNvPr id="49" name="组合 48"/>
          <p:cNvGrpSpPr/>
          <p:nvPr/>
        </p:nvGrpSpPr>
        <p:grpSpPr>
          <a:xfrm>
            <a:off x="3835778" y="3933054"/>
            <a:ext cx="1146831" cy="1897239"/>
            <a:chOff x="3835778" y="3933054"/>
            <a:chExt cx="1146831" cy="1897239"/>
          </a:xfrm>
        </p:grpSpPr>
        <p:grpSp>
          <p:nvGrpSpPr>
            <p:cNvPr id="13" name="组合 12"/>
            <p:cNvGrpSpPr/>
            <p:nvPr/>
          </p:nvGrpSpPr>
          <p:grpSpPr>
            <a:xfrm>
              <a:off x="3976842" y="3933054"/>
              <a:ext cx="1005767" cy="1545568"/>
              <a:chOff x="3965575" y="3923764"/>
              <a:chExt cx="1005767" cy="1545568"/>
            </a:xfrm>
          </p:grpSpPr>
          <p:sp>
            <p:nvSpPr>
              <p:cNvPr id="9" name="Line 3"/>
              <p:cNvSpPr>
                <a:spLocks noChangeShapeType="1"/>
              </p:cNvSpPr>
              <p:nvPr/>
            </p:nvSpPr>
            <p:spPr bwMode="auto">
              <a:xfrm>
                <a:off x="4194175" y="4478732"/>
                <a:ext cx="304800" cy="68580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1" name="Oval 25"/>
              <p:cNvSpPr>
                <a:spLocks noChangeArrowheads="1"/>
              </p:cNvSpPr>
              <p:nvPr/>
            </p:nvSpPr>
            <p:spPr bwMode="auto">
              <a:xfrm>
                <a:off x="3965575" y="4173932"/>
                <a:ext cx="457200" cy="457200"/>
              </a:xfrm>
              <a:prstGeom prst="ellipse">
                <a:avLst/>
              </a:prstGeom>
              <a:solidFill>
                <a:srgbClr val="FFFFCC"/>
              </a:solidFill>
              <a:ln w="38100">
                <a:solidFill>
                  <a:srgbClr val="CC3300"/>
                </a:solidFill>
                <a:round/>
                <a:headEnd/>
                <a:tailEnd/>
              </a:ln>
            </p:spPr>
            <p:txBody>
              <a:bodyPr wrap="none" lIns="0" tIns="0" rIns="0" bIns="0" anchor="ctr" anchorCtr="1"/>
              <a:lstStyle/>
              <a:p>
                <a:r>
                  <a:rPr kumimoji="1" lang="en-US" altLang="zh-CN" sz="2400" b="1" dirty="0"/>
                  <a:t>K</a:t>
                </a:r>
                <a:endParaRPr kumimoji="1" lang="zh-CN" altLang="en-US" sz="2400" b="1" dirty="0"/>
              </a:p>
            </p:txBody>
          </p:sp>
          <p:sp>
            <p:nvSpPr>
              <p:cNvPr id="39" name="Oval 33"/>
              <p:cNvSpPr>
                <a:spLocks noChangeArrowheads="1"/>
              </p:cNvSpPr>
              <p:nvPr/>
            </p:nvSpPr>
            <p:spPr bwMode="auto">
              <a:xfrm>
                <a:off x="4270375" y="5012132"/>
                <a:ext cx="457200" cy="457200"/>
              </a:xfrm>
              <a:prstGeom prst="ellipse">
                <a:avLst/>
              </a:prstGeom>
              <a:solidFill>
                <a:srgbClr val="FFFFCC"/>
              </a:solidFill>
              <a:ln w="38100">
                <a:solidFill>
                  <a:srgbClr val="CC3300"/>
                </a:solidFill>
                <a:round/>
                <a:headEnd/>
                <a:tailEnd/>
              </a:ln>
            </p:spPr>
            <p:txBody>
              <a:bodyPr wrap="none" lIns="0" tIns="0" rIns="0" bIns="0" anchor="ctr" anchorCtr="1"/>
              <a:lstStyle/>
              <a:p>
                <a:r>
                  <a:rPr kumimoji="1" lang="en-US" altLang="zh-CN" sz="2400" b="1" dirty="0"/>
                  <a:t>L</a:t>
                </a:r>
                <a:endParaRPr kumimoji="1" lang="zh-CN" altLang="en-US" sz="2400" b="1" dirty="0"/>
              </a:p>
            </p:txBody>
          </p:sp>
          <p:sp>
            <p:nvSpPr>
              <p:cNvPr id="70" name="Text Box 64"/>
              <p:cNvSpPr txBox="1">
                <a:spLocks noChangeArrowheads="1"/>
              </p:cNvSpPr>
              <p:nvPr/>
            </p:nvSpPr>
            <p:spPr bwMode="auto">
              <a:xfrm>
                <a:off x="4644008" y="4715852"/>
                <a:ext cx="327334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zh-CN" b="1" dirty="0">
                    <a:solidFill>
                      <a:schemeClr val="accent2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</a:t>
                </a:r>
              </a:p>
            </p:txBody>
          </p:sp>
          <p:sp>
            <p:nvSpPr>
              <p:cNvPr id="81" name="Text Box 75"/>
              <p:cNvSpPr txBox="1">
                <a:spLocks noChangeArrowheads="1"/>
              </p:cNvSpPr>
              <p:nvPr/>
            </p:nvSpPr>
            <p:spPr bwMode="auto">
              <a:xfrm>
                <a:off x="4264025" y="3923764"/>
                <a:ext cx="428322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zh-CN" b="1" dirty="0">
                    <a:solidFill>
                      <a:schemeClr val="accent2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-1</a:t>
                </a:r>
              </a:p>
            </p:txBody>
          </p:sp>
        </p:grpSp>
        <p:sp>
          <p:nvSpPr>
            <p:cNvPr id="89" name="Text Box 64"/>
            <p:cNvSpPr txBox="1">
              <a:spLocks noChangeArrowheads="1"/>
            </p:cNvSpPr>
            <p:nvPr/>
          </p:nvSpPr>
          <p:spPr bwMode="auto">
            <a:xfrm>
              <a:off x="3835778" y="5245518"/>
              <a:ext cx="609462" cy="584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32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</a:t>
              </a:r>
              <a:r>
                <a:rPr lang="en-US" altLang="zh-CN" sz="3200" b="1" baseline="-250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</a:p>
          </p:txBody>
        </p:sp>
      </p:grpSp>
      <p:sp>
        <p:nvSpPr>
          <p:cNvPr id="109" name="Oval 40"/>
          <p:cNvSpPr>
            <a:spLocks noChangeArrowheads="1"/>
          </p:cNvSpPr>
          <p:nvPr/>
        </p:nvSpPr>
        <p:spPr bwMode="auto">
          <a:xfrm>
            <a:off x="4351675" y="1735532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  <a:headEnd/>
            <a:tailEnd/>
          </a:ln>
        </p:spPr>
        <p:txBody>
          <a:bodyPr wrap="none" lIns="0" tIns="0" rIns="0" bIns="0" anchor="ctr" anchorCtr="1"/>
          <a:lstStyle/>
          <a:p>
            <a:r>
              <a:rPr kumimoji="1" lang="en-US" altLang="zh-CN" sz="2400" b="1" dirty="0"/>
              <a:t>J</a:t>
            </a:r>
            <a:endParaRPr kumimoji="1" lang="zh-CN" altLang="en-US" sz="2400" b="1" dirty="0"/>
          </a:p>
        </p:txBody>
      </p:sp>
      <p:sp>
        <p:nvSpPr>
          <p:cNvPr id="110" name="Oval 34"/>
          <p:cNvSpPr>
            <a:spLocks noChangeArrowheads="1"/>
          </p:cNvSpPr>
          <p:nvPr/>
        </p:nvSpPr>
        <p:spPr bwMode="auto">
          <a:xfrm>
            <a:off x="6294722" y="2480322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  <a:headEnd/>
            <a:tailEnd/>
          </a:ln>
        </p:spPr>
        <p:txBody>
          <a:bodyPr wrap="none" lIns="0" tIns="0" rIns="0" bIns="0" anchor="ctr" anchorCtr="1"/>
          <a:lstStyle/>
          <a:p>
            <a:r>
              <a:rPr kumimoji="1" lang="en-US" altLang="zh-CN" sz="2400" b="1" dirty="0"/>
              <a:t>M</a:t>
            </a:r>
            <a:endParaRPr kumimoji="1" lang="zh-CN" altLang="en-US" sz="2400" b="1" dirty="0"/>
          </a:p>
        </p:txBody>
      </p:sp>
      <p:sp>
        <p:nvSpPr>
          <p:cNvPr id="51" name="文本框 50"/>
          <p:cNvSpPr txBox="1"/>
          <p:nvPr/>
        </p:nvSpPr>
        <p:spPr>
          <a:xfrm>
            <a:off x="4182073" y="1404300"/>
            <a:ext cx="4815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endParaRPr lang="zh-CN" altLang="en-US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4" name="文本框 113"/>
          <p:cNvSpPr txBox="1"/>
          <p:nvPr/>
        </p:nvSpPr>
        <p:spPr>
          <a:xfrm>
            <a:off x="2959705" y="2133435"/>
            <a:ext cx="4815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endParaRPr lang="zh-CN" altLang="en-US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5" name="文本框 114"/>
          <p:cNvSpPr txBox="1"/>
          <p:nvPr/>
        </p:nvSpPr>
        <p:spPr>
          <a:xfrm>
            <a:off x="6076454" y="2168934"/>
            <a:ext cx="4815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-1</a:t>
            </a:r>
            <a:endParaRPr lang="zh-CN" altLang="en-US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71888445"/>
      </p:ext>
    </p:extLst>
  </p:cSld>
  <p:clrMapOvr>
    <a:masterClrMapping/>
  </p:clrMapOvr>
  <p:transition advTm="157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2.96296E-6 L 0.14514 0.1983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57" y="990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9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7882 -0.14491 L 0.38976 -0.40325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538" y="-129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9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3.7037E-6 L 0.1625 0.00393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25" y="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2.22222E-6 L -0.06336 0.10602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77" y="53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6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6336 0.10602 L 1.94444E-6 -1.11111E-6 " pathEditMode="relative" rAng="0" ptsTypes="AA">
                                      <p:cBhvr>
                                        <p:cTn id="46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64" y="-52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625 0.00393 L 0.05296 -0.125 " pathEditMode="relative" rAng="0" ptsTypes="AA">
                                      <p:cBhvr>
                                        <p:cTn id="50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486" y="-645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8976 -0.40325 L 0.14583 -0.12315 " pathEditMode="relative" rAng="0" ptsTypes="AA">
                                      <p:cBhvr>
                                        <p:cTn id="54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205" y="1400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4514 0.19838 L 0.1007 0.12268 " pathEditMode="relative" rAng="0" ptsTypes="AA">
                                      <p:cBhvr>
                                        <p:cTn id="58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22" y="-37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" grpId="0" animBg="1"/>
      <p:bldP spid="111" grpId="0" animBg="1"/>
      <p:bldP spid="16" grpId="0" animBg="1"/>
      <p:bldP spid="17" grpId="0" animBg="1"/>
      <p:bldP spid="40" grpId="0" animBg="1"/>
      <p:bldP spid="75" grpId="0"/>
      <p:bldP spid="76" grpId="0"/>
      <p:bldP spid="85" grpId="0"/>
      <p:bldP spid="109" grpId="0" animBg="1"/>
      <p:bldP spid="110" grpId="0" animBg="1"/>
      <p:bldP spid="51" grpId="0"/>
      <p:bldP spid="114" grpId="0"/>
      <p:bldP spid="115" grpId="0"/>
    </p:bldLst>
  </p:timing>
</p:sld>
</file>

<file path=ppt/theme/theme1.xml><?xml version="1.0" encoding="utf-8"?>
<a:theme xmlns:a="http://schemas.openxmlformats.org/drawingml/2006/main" name="Tsinghua">
  <a:themeElements>
    <a:clrScheme name="Tsinghua 1">
      <a:dk1>
        <a:srgbClr val="000000"/>
      </a:dk1>
      <a:lt1>
        <a:srgbClr val="FFFFFF"/>
      </a:lt1>
      <a:dk2>
        <a:srgbClr val="FFFFFF"/>
      </a:dk2>
      <a:lt2>
        <a:srgbClr val="669999"/>
      </a:lt2>
      <a:accent1>
        <a:srgbClr val="99CCFF"/>
      </a:accent1>
      <a:accent2>
        <a:srgbClr val="9999FF"/>
      </a:accent2>
      <a:accent3>
        <a:srgbClr val="FFFFFF"/>
      </a:accent3>
      <a:accent4>
        <a:srgbClr val="000000"/>
      </a:accent4>
      <a:accent5>
        <a:srgbClr val="CAE2FF"/>
      </a:accent5>
      <a:accent6>
        <a:srgbClr val="8A8AE7"/>
      </a:accent6>
      <a:hlink>
        <a:srgbClr val="996666"/>
      </a:hlink>
      <a:folHlink>
        <a:srgbClr val="6666CC"/>
      </a:folHlink>
    </a:clrScheme>
    <a:fontScheme name="Tsinghua">
      <a:majorFont>
        <a:latin typeface="Arial"/>
        <a:ea typeface="黑体"/>
        <a:cs typeface=""/>
      </a:majorFont>
      <a:minorFont>
        <a:latin typeface="Arial"/>
        <a:ea typeface="幼圆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2"/>
        </a:solidFill>
        <a:ln w="3175" algn="ctr">
          <a:solidFill>
            <a:schemeClr val="tx1"/>
          </a:solidFill>
          <a:miter lim="800000"/>
          <a:headEnd/>
          <a:tailEnd/>
        </a:ln>
        <a:effectLst>
          <a:outerShdw dist="57150" dir="2700000" algn="ctr" rotWithShape="0">
            <a:srgbClr val="888888">
              <a:alpha val="50000"/>
            </a:srgbClr>
          </a:outerShdw>
        </a:effectLst>
      </a:spPr>
      <a:bodyPr lIns="91446" tIns="91446" rIns="91446" bIns="91446" anchor="ctr"/>
      <a:lstStyle>
        <a:defPPr algn="ctr">
          <a:defRPr sz="2800" smtClean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黑体" pitchFamily="2" charset="-122"/>
            <a:ea typeface="黑体" pitchFamily="2" charset="-122"/>
          </a:defRPr>
        </a:defPPr>
      </a:lstStyle>
    </a:spDef>
    <a:lnDef>
      <a:spPr bwMode="auto">
        <a:solidFill>
          <a:schemeClr val="accent1"/>
        </a:solidFill>
        <a:ln w="9525" cap="flat" cmpd="sng" algn="ctr">
          <a:solidFill>
            <a:schemeClr val="tx1"/>
          </a:solidFill>
          <a:prstDash val="sysDash"/>
          <a:round/>
          <a:headEnd type="none"/>
          <a:tailEnd type="arrow"/>
        </a:ln>
        <a:effectLst/>
      </a:spPr>
      <a:bodyPr/>
      <a:lstStyle/>
    </a:lnDef>
  </a:objectDefaults>
  <a:extraClrSchemeLst>
    <a:extraClrScheme>
      <a:clrScheme name="Tsinghua 1">
        <a:dk1>
          <a:srgbClr val="000000"/>
        </a:dk1>
        <a:lt1>
          <a:srgbClr val="FFFFFF"/>
        </a:lt1>
        <a:dk2>
          <a:srgbClr val="FFFFFF"/>
        </a:dk2>
        <a:lt2>
          <a:srgbClr val="669999"/>
        </a:lt2>
        <a:accent1>
          <a:srgbClr val="99CCFF"/>
        </a:accent1>
        <a:accent2>
          <a:srgbClr val="9999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8A8AE7"/>
        </a:accent6>
        <a:hlink>
          <a:srgbClr val="996666"/>
        </a:hlink>
        <a:folHlink>
          <a:srgbClr val="6666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singhua 2">
        <a:dk1>
          <a:srgbClr val="000000"/>
        </a:dk1>
        <a:lt1>
          <a:srgbClr val="FFFFFF"/>
        </a:lt1>
        <a:dk2>
          <a:srgbClr val="FFFFFF"/>
        </a:dk2>
        <a:lt2>
          <a:srgbClr val="817F3F"/>
        </a:lt2>
        <a:accent1>
          <a:srgbClr val="FFCC00"/>
        </a:accent1>
        <a:accent2>
          <a:srgbClr val="CC99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8A00"/>
        </a:accent6>
        <a:hlink>
          <a:srgbClr val="996666"/>
        </a:hlink>
        <a:folHlink>
          <a:srgbClr val="C9450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singhua 3">
        <a:dk1>
          <a:srgbClr val="CC6600"/>
        </a:dk1>
        <a:lt1>
          <a:srgbClr val="FFFFFF"/>
        </a:lt1>
        <a:dk2>
          <a:srgbClr val="800000"/>
        </a:dk2>
        <a:lt2>
          <a:srgbClr val="FFFFFF"/>
        </a:lt2>
        <a:accent1>
          <a:srgbClr val="FF6600"/>
        </a:accent1>
        <a:accent2>
          <a:srgbClr val="33CCCC"/>
        </a:accent2>
        <a:accent3>
          <a:srgbClr val="C0AAAA"/>
        </a:accent3>
        <a:accent4>
          <a:srgbClr val="DADADA"/>
        </a:accent4>
        <a:accent5>
          <a:srgbClr val="FFB8AA"/>
        </a:accent5>
        <a:accent6>
          <a:srgbClr val="2DB9B9"/>
        </a:accent6>
        <a:hlink>
          <a:srgbClr val="99FF33"/>
        </a:hlink>
        <a:folHlink>
          <a:srgbClr val="CC33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singhua 4">
        <a:dk1>
          <a:srgbClr val="993300"/>
        </a:dk1>
        <a:lt1>
          <a:srgbClr val="FFFFFF"/>
        </a:lt1>
        <a:dk2>
          <a:srgbClr val="431A01"/>
        </a:dk2>
        <a:lt2>
          <a:srgbClr val="FFFFFF"/>
        </a:lt2>
        <a:accent1>
          <a:srgbClr val="FFCC00"/>
        </a:accent1>
        <a:accent2>
          <a:srgbClr val="FF9966"/>
        </a:accent2>
        <a:accent3>
          <a:srgbClr val="B0ABAA"/>
        </a:accent3>
        <a:accent4>
          <a:srgbClr val="DADADA"/>
        </a:accent4>
        <a:accent5>
          <a:srgbClr val="FFE2AA"/>
        </a:accent5>
        <a:accent6>
          <a:srgbClr val="E78A5C"/>
        </a:accent6>
        <a:hlink>
          <a:srgbClr val="FF6600"/>
        </a:hlink>
        <a:folHlink>
          <a:srgbClr val="CC33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singhua 5">
        <a:dk1>
          <a:srgbClr val="75878B"/>
        </a:dk1>
        <a:lt1>
          <a:srgbClr val="FFFFFF"/>
        </a:lt1>
        <a:dk2>
          <a:srgbClr val="260000"/>
        </a:dk2>
        <a:lt2>
          <a:srgbClr val="FFFFFF"/>
        </a:lt2>
        <a:accent1>
          <a:srgbClr val="0099CC"/>
        </a:accent1>
        <a:accent2>
          <a:srgbClr val="FF3300"/>
        </a:accent2>
        <a:accent3>
          <a:srgbClr val="ACAAAA"/>
        </a:accent3>
        <a:accent4>
          <a:srgbClr val="DADADA"/>
        </a:accent4>
        <a:accent5>
          <a:srgbClr val="AACAE2"/>
        </a:accent5>
        <a:accent6>
          <a:srgbClr val="E72D00"/>
        </a:accent6>
        <a:hlink>
          <a:srgbClr val="FFCC00"/>
        </a:hlink>
        <a:folHlink>
          <a:srgbClr val="CC0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singhua 6">
        <a:dk1>
          <a:srgbClr val="666699"/>
        </a:dk1>
        <a:lt1>
          <a:srgbClr val="FFFFFF"/>
        </a:lt1>
        <a:dk2>
          <a:srgbClr val="000000"/>
        </a:dk2>
        <a:lt2>
          <a:srgbClr val="FFFFFF"/>
        </a:lt2>
        <a:accent1>
          <a:srgbClr val="9966FF"/>
        </a:accent1>
        <a:accent2>
          <a:srgbClr val="99CCFF"/>
        </a:accent2>
        <a:accent3>
          <a:srgbClr val="AAAAAA"/>
        </a:accent3>
        <a:accent4>
          <a:srgbClr val="DADADA"/>
        </a:accent4>
        <a:accent5>
          <a:srgbClr val="CAB8FF"/>
        </a:accent5>
        <a:accent6>
          <a:srgbClr val="8AB9E7"/>
        </a:accent6>
        <a:hlink>
          <a:srgbClr val="FFFFCC"/>
        </a:hlink>
        <a:folHlink>
          <a:srgbClr val="66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singhua 7">
        <a:dk1>
          <a:srgbClr val="666699"/>
        </a:dk1>
        <a:lt1>
          <a:srgbClr val="FFFFFF"/>
        </a:lt1>
        <a:dk2>
          <a:srgbClr val="2A2A40"/>
        </a:dk2>
        <a:lt2>
          <a:srgbClr val="FFFFFF"/>
        </a:lt2>
        <a:accent1>
          <a:srgbClr val="006699"/>
        </a:accent1>
        <a:accent2>
          <a:srgbClr val="CC9900"/>
        </a:accent2>
        <a:accent3>
          <a:srgbClr val="ACACAF"/>
        </a:accent3>
        <a:accent4>
          <a:srgbClr val="DADADA"/>
        </a:accent4>
        <a:accent5>
          <a:srgbClr val="AAB8CA"/>
        </a:accent5>
        <a:accent6>
          <a:srgbClr val="B98A00"/>
        </a:accent6>
        <a:hlink>
          <a:srgbClr val="CC6600"/>
        </a:hlink>
        <a:folHlink>
          <a:srgbClr val="6C948A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singhua 8">
        <a:dk1>
          <a:srgbClr val="BECBD8"/>
        </a:dk1>
        <a:lt1>
          <a:srgbClr val="FFFFFF"/>
        </a:lt1>
        <a:dk2>
          <a:srgbClr val="2B335B"/>
        </a:dk2>
        <a:lt2>
          <a:srgbClr val="FFFFFF"/>
        </a:lt2>
        <a:accent1>
          <a:srgbClr val="0099CC"/>
        </a:accent1>
        <a:accent2>
          <a:srgbClr val="B5DBE3"/>
        </a:accent2>
        <a:accent3>
          <a:srgbClr val="ACADB5"/>
        </a:accent3>
        <a:accent4>
          <a:srgbClr val="DADADA"/>
        </a:accent4>
        <a:accent5>
          <a:srgbClr val="AACAE2"/>
        </a:accent5>
        <a:accent6>
          <a:srgbClr val="A4C6CE"/>
        </a:accent6>
        <a:hlink>
          <a:srgbClr val="FFCC00"/>
        </a:hlink>
        <a:folHlink>
          <a:srgbClr val="58648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singhua 9">
        <a:dk1>
          <a:srgbClr val="3333FF"/>
        </a:dk1>
        <a:lt1>
          <a:srgbClr val="FFFFFF"/>
        </a:lt1>
        <a:dk2>
          <a:srgbClr val="000099"/>
        </a:dk2>
        <a:lt2>
          <a:srgbClr val="FFFFFF"/>
        </a:lt2>
        <a:accent1>
          <a:srgbClr val="339966"/>
        </a:accent1>
        <a:accent2>
          <a:srgbClr val="9999FF"/>
        </a:accent2>
        <a:accent3>
          <a:srgbClr val="AAAACA"/>
        </a:accent3>
        <a:accent4>
          <a:srgbClr val="DADADA"/>
        </a:accent4>
        <a:accent5>
          <a:srgbClr val="ADCAB8"/>
        </a:accent5>
        <a:accent6>
          <a:srgbClr val="8A8AE7"/>
        </a:accent6>
        <a:hlink>
          <a:srgbClr val="FFFF99"/>
        </a:hlink>
        <a:folHlink>
          <a:srgbClr val="17A0D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singhua 10">
        <a:dk1>
          <a:srgbClr val="808000"/>
        </a:dk1>
        <a:lt1>
          <a:srgbClr val="FFFFFF"/>
        </a:lt1>
        <a:dk2>
          <a:srgbClr val="354418"/>
        </a:dk2>
        <a:lt2>
          <a:srgbClr val="FFFFFF"/>
        </a:lt2>
        <a:accent1>
          <a:srgbClr val="60897C"/>
        </a:accent1>
        <a:accent2>
          <a:srgbClr val="99CC00"/>
        </a:accent2>
        <a:accent3>
          <a:srgbClr val="AEB0AB"/>
        </a:accent3>
        <a:accent4>
          <a:srgbClr val="DADADA"/>
        </a:accent4>
        <a:accent5>
          <a:srgbClr val="B6C4BF"/>
        </a:accent5>
        <a:accent6>
          <a:srgbClr val="8AB900"/>
        </a:accent6>
        <a:hlink>
          <a:srgbClr val="CCCC00"/>
        </a:hlink>
        <a:folHlink>
          <a:srgbClr val="6699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清华PPT</Template>
  <TotalTime>20467</TotalTime>
  <Words>10997</Words>
  <Application>Microsoft Office PowerPoint</Application>
  <PresentationFormat>全屏显示(4:3)</PresentationFormat>
  <Paragraphs>3450</Paragraphs>
  <Slides>88</Slides>
  <Notes>85</Notes>
  <HiddenSlides>0</HiddenSlides>
  <MMClips>1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88</vt:i4>
      </vt:variant>
    </vt:vector>
  </HeadingPairs>
  <TitlesOfParts>
    <vt:vector size="102" baseType="lpstr">
      <vt:lpstr>-apple-system</vt:lpstr>
      <vt:lpstr>黑体</vt:lpstr>
      <vt:lpstr>微软雅黑</vt:lpstr>
      <vt:lpstr>微软雅黑</vt:lpstr>
      <vt:lpstr>Arial</vt:lpstr>
      <vt:lpstr>Arial Black</vt:lpstr>
      <vt:lpstr>Calibri</vt:lpstr>
      <vt:lpstr>Cambria Math</vt:lpstr>
      <vt:lpstr>Consolas</vt:lpstr>
      <vt:lpstr>Courier New</vt:lpstr>
      <vt:lpstr>Tahoma</vt:lpstr>
      <vt:lpstr>Times New Roman</vt:lpstr>
      <vt:lpstr>Wingdings</vt:lpstr>
      <vt:lpstr>Tsinghua</vt:lpstr>
      <vt:lpstr>PowerPoint 演示文稿</vt:lpstr>
      <vt:lpstr>回顾：AVL树平衡化旋转</vt:lpstr>
      <vt:lpstr>回顾：AVL树平衡化旋转</vt:lpstr>
      <vt:lpstr>回顾：AVL树 3+4 组装</vt:lpstr>
      <vt:lpstr>回顾：AVL树 删 除</vt:lpstr>
      <vt:lpstr>回顾：AVL树 删 除</vt:lpstr>
      <vt:lpstr>回顾：AVL树 删 除</vt:lpstr>
      <vt:lpstr>回顾：AVL树 删 除</vt:lpstr>
      <vt:lpstr>回顾：AVL树 删 除</vt:lpstr>
      <vt:lpstr>回顾：AVL树 删 除</vt:lpstr>
      <vt:lpstr>红黑树：背景</vt:lpstr>
      <vt:lpstr>红黑树：背景</vt:lpstr>
      <vt:lpstr>红黑树：特性</vt:lpstr>
      <vt:lpstr>红黑树：等价性</vt:lpstr>
      <vt:lpstr>红黑树：等价性</vt:lpstr>
      <vt:lpstr>红黑树：平衡性</vt:lpstr>
      <vt:lpstr>红黑树：节点插入</vt:lpstr>
      <vt:lpstr>红黑树：节点插入</vt:lpstr>
      <vt:lpstr>红黑树：节点插入</vt:lpstr>
      <vt:lpstr>红黑树：节点插入</vt:lpstr>
      <vt:lpstr>红黑树：节点插入</vt:lpstr>
      <vt:lpstr>红黑树：节点插入</vt:lpstr>
      <vt:lpstr>红黑树：节点插入</vt:lpstr>
      <vt:lpstr>红黑树：节点删除</vt:lpstr>
      <vt:lpstr>总结</vt:lpstr>
      <vt:lpstr>kd-tree</vt:lpstr>
      <vt:lpstr>一维范围查询</vt:lpstr>
      <vt:lpstr>二维范围查询</vt:lpstr>
      <vt:lpstr>一维范围查询</vt:lpstr>
      <vt:lpstr>一维范围查询</vt:lpstr>
      <vt:lpstr>一维范围查询</vt:lpstr>
      <vt:lpstr>一维范围查询</vt:lpstr>
      <vt:lpstr>2d-树</vt:lpstr>
      <vt:lpstr>2d-树</vt:lpstr>
      <vt:lpstr>2d-树</vt:lpstr>
      <vt:lpstr>2d-树</vt:lpstr>
      <vt:lpstr>2d-树</vt:lpstr>
      <vt:lpstr>2d-树</vt:lpstr>
      <vt:lpstr>2d-树</vt:lpstr>
      <vt:lpstr>2d-树</vt:lpstr>
      <vt:lpstr>2d-树</vt:lpstr>
      <vt:lpstr>2d-树</vt:lpstr>
      <vt:lpstr>2d-树</vt:lpstr>
      <vt:lpstr>2d-树</vt:lpstr>
      <vt:lpstr>2d-树</vt:lpstr>
      <vt:lpstr>2d-树</vt:lpstr>
      <vt:lpstr>2d-树</vt:lpstr>
      <vt:lpstr>2d-树</vt:lpstr>
      <vt:lpstr>kd-树</vt:lpstr>
      <vt:lpstr>PowerPoint 演示文稿</vt:lpstr>
      <vt:lpstr>问题的提出</vt:lpstr>
      <vt:lpstr>回顾：常规向量（无序）查找</vt:lpstr>
      <vt:lpstr>回顾：平衡二叉搜索树查找</vt:lpstr>
      <vt:lpstr>回顾：kd-tree查找</vt:lpstr>
      <vt:lpstr>回顾：平衡二叉搜索树查找</vt:lpstr>
      <vt:lpstr>查 找</vt:lpstr>
      <vt:lpstr>散列（哈希）表方法</vt:lpstr>
      <vt:lpstr>散列（哈希）表方法</vt:lpstr>
      <vt:lpstr>散列函数</vt:lpstr>
      <vt:lpstr>散列函数</vt:lpstr>
      <vt:lpstr>散列函数(1)</vt:lpstr>
      <vt:lpstr>散列函数(1)</vt:lpstr>
      <vt:lpstr>散列函数(1)</vt:lpstr>
      <vt:lpstr>散列冲突</vt:lpstr>
      <vt:lpstr>散列冲突排解(1)</vt:lpstr>
      <vt:lpstr>散列冲突排解(2)</vt:lpstr>
      <vt:lpstr>散列冲突排解(3)</vt:lpstr>
      <vt:lpstr>问题1：学生学号查询</vt:lpstr>
      <vt:lpstr>散列函数(2)</vt:lpstr>
      <vt:lpstr>散列函数(3)</vt:lpstr>
      <vt:lpstr>散列函数(4)</vt:lpstr>
      <vt:lpstr>散列函数(5)</vt:lpstr>
      <vt:lpstr>散列冲突排解(4)</vt:lpstr>
      <vt:lpstr>散列冲突排解(4)</vt:lpstr>
      <vt:lpstr>散列冲突排解(4)</vt:lpstr>
      <vt:lpstr>散列冲突排解(4)</vt:lpstr>
      <vt:lpstr>散列冲突排解(4)</vt:lpstr>
      <vt:lpstr>散列冲突排解(5)</vt:lpstr>
      <vt:lpstr>散列冲突排解(5)</vt:lpstr>
      <vt:lpstr>散列码转换</vt:lpstr>
      <vt:lpstr>散列应用</vt:lpstr>
      <vt:lpstr>回顾：排 序</vt:lpstr>
      <vt:lpstr>散列应用：桶排序</vt:lpstr>
      <vt:lpstr>散列应用：桶排序</vt:lpstr>
      <vt:lpstr>散列应用：基数排序</vt:lpstr>
      <vt:lpstr>本章总结</vt:lpstr>
      <vt:lpstr>总 结</vt:lpstr>
      <vt:lpstr>PowerPoint 演示文稿</vt:lpstr>
    </vt:vector>
  </TitlesOfParts>
  <Company>江苏大丰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计算摄像学专题第一讲</dc:title>
  <dc:creator>邹涛</dc:creator>
  <cp:lastModifiedBy>刘 文轩</cp:lastModifiedBy>
  <cp:revision>1820</cp:revision>
  <dcterms:created xsi:type="dcterms:W3CDTF">2011-01-31T10:16:12Z</dcterms:created>
  <dcterms:modified xsi:type="dcterms:W3CDTF">2021-01-05T03:13:14Z</dcterms:modified>
</cp:coreProperties>
</file>